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8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20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56" r:id="rId5"/>
    <p:sldId id="258" r:id="rId6"/>
    <p:sldId id="259" r:id="rId7"/>
    <p:sldId id="1448942869" r:id="rId8"/>
    <p:sldId id="1448942880" r:id="rId9"/>
    <p:sldId id="1448942876" r:id="rId10"/>
    <p:sldId id="1448942878" r:id="rId11"/>
    <p:sldId id="1448942877" r:id="rId12"/>
    <p:sldId id="290" r:id="rId13"/>
    <p:sldId id="265" r:id="rId14"/>
    <p:sldId id="289" r:id="rId15"/>
    <p:sldId id="1448942868" r:id="rId16"/>
    <p:sldId id="269" r:id="rId17"/>
    <p:sldId id="291" r:id="rId18"/>
    <p:sldId id="293" r:id="rId19"/>
    <p:sldId id="1448942872" r:id="rId20"/>
    <p:sldId id="294" r:id="rId21"/>
    <p:sldId id="257" r:id="rId22"/>
    <p:sldId id="295" r:id="rId23"/>
    <p:sldId id="292" r:id="rId24"/>
    <p:sldId id="276" r:id="rId25"/>
    <p:sldId id="297" r:id="rId26"/>
    <p:sldId id="1448942873" r:id="rId27"/>
    <p:sldId id="1448942867" r:id="rId28"/>
    <p:sldId id="279" r:id="rId29"/>
    <p:sldId id="1448942879" r:id="rId30"/>
    <p:sldId id="285" r:id="rId31"/>
    <p:sldId id="286" r:id="rId32"/>
    <p:sldId id="1448942881" r:id="rId33"/>
    <p:sldId id="288" r:id="rId34"/>
  </p:sldIdLst>
  <p:sldSz cx="12192000" cy="6858000"/>
  <p:notesSz cx="6858000" cy="9144000"/>
  <p:embeddedFontLst>
    <p:embeddedFont>
      <p:font typeface="Aptos Black" panose="020B0004020202020204" pitchFamily="34" charset="0"/>
      <p:bold r:id="rId37"/>
      <p:italic r:id="rId38"/>
      <p:boldItalic r:id="rId39"/>
    </p:embeddedFont>
    <p:embeddedFont>
      <p:font typeface="Raleway" pitchFamily="2" charset="77"/>
      <p:regular r:id="rId40"/>
      <p:bold r:id="rId41"/>
      <p:italic r:id="rId42"/>
      <p:boldItalic r:id="rId43"/>
    </p:embeddedFont>
  </p:embeddedFontLst>
  <p:custDataLst>
    <p:tags r:id="rId44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9A6F48-0DB9-C067-EF73-EB191AC8F720}" name="Mohamed JAIRANE" initials="MJ" userId="S::mjairane@t2s.ma::d83d77e4-fb81-42d1-9737-73b47027216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6C8"/>
    <a:srgbClr val="24B2E0"/>
    <a:srgbClr val="C9E3F4"/>
    <a:srgbClr val="D3F0F9"/>
    <a:srgbClr val="1887AB"/>
    <a:srgbClr val="FFFFFF"/>
    <a:srgbClr val="D7E9FB"/>
    <a:srgbClr val="EAEDF0"/>
    <a:srgbClr val="9B9C9C"/>
    <a:srgbClr val="5B6F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83E79D-7251-EE40-9E33-CF39C6009E78}" v="1" dt="2026-10-06T18:15:48.7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91" autoAdjust="0"/>
    <p:restoredTop sz="96907" autoAdjust="0"/>
  </p:normalViewPr>
  <p:slideViewPr>
    <p:cSldViewPr snapToGrid="0">
      <p:cViewPr varScale="1">
        <p:scale>
          <a:sx n="122" d="100"/>
          <a:sy n="122" d="100"/>
        </p:scale>
        <p:origin x="672" y="184"/>
      </p:cViewPr>
      <p:guideLst/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2455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Part du capital</c:v>
                </c:pt>
              </c:strCache>
            </c:strRef>
          </c:tx>
          <c:dPt>
            <c:idx val="0"/>
            <c:bubble3D val="0"/>
            <c:spPr>
              <a:solidFill>
                <a:srgbClr val="0F529C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3D1-49E1-88E0-BF9636ABCE28}"/>
              </c:ext>
            </c:extLst>
          </c:dPt>
          <c:dPt>
            <c:idx val="1"/>
            <c:bubble3D val="0"/>
            <c:spPr>
              <a:solidFill>
                <a:srgbClr val="7AD1ED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3D1-49E1-88E0-BF9636ABCE28}"/>
              </c:ext>
            </c:extLst>
          </c:dPt>
          <c:dPt>
            <c:idx val="2"/>
            <c:bubble3D val="0"/>
            <c:spPr>
              <a:solidFill>
                <a:srgbClr val="24B2E0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83D1-49E1-88E0-BF9636ABCE28}"/>
              </c:ext>
            </c:extLst>
          </c:dPt>
          <c:dPt>
            <c:idx val="3"/>
            <c:bubble3D val="0"/>
            <c:spPr>
              <a:solidFill>
                <a:srgbClr val="B8C4CE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83D1-49E1-88E0-BF9636ABCE28}"/>
              </c:ext>
            </c:extLst>
          </c:dPt>
          <c:dLbls>
            <c:dLbl>
              <c:idx val="3"/>
              <c:layout>
                <c:manualLayout>
                  <c:x val="-1.1111111111111112E-2"/>
                  <c:y val="-0.11666666666666667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D1-49E1-88E0-BF9636ABCE28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Fonds Helios (via Trone)</c:v>
                </c:pt>
                <c:pt idx="1">
                  <c:v>Management et fondateurs</c:v>
                </c:pt>
                <c:pt idx="2">
                  <c:v>Flottant</c:v>
                </c:pt>
                <c:pt idx="3">
                  <c:v>Autres actionnaires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0.42100000000000004</c:v>
                </c:pt>
                <c:pt idx="1">
                  <c:v>0.33299999999999996</c:v>
                </c:pt>
                <c:pt idx="2">
                  <c:v>0.22600000000000001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3D1-49E1-88E0-BF9636ABCE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8"/>
      </c:doughnutChart>
    </c:plotArea>
    <c:plotVisOnly val="1"/>
    <c:dispBlanksAs val="gap"/>
    <c:showDLblsOverMax val="0"/>
  </c:chart>
  <c:txPr>
    <a:bodyPr/>
    <a:lstStyle/>
    <a:p>
      <a:pPr>
        <a:defRPr sz="10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Valeur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756E-2E41-B082-4FCAF3B225D8}"/>
              </c:ext>
            </c:extLst>
          </c:dPt>
          <c:dPt>
            <c:idx val="1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3-756E-2E41-B082-4FCAF3B225D8}"/>
              </c:ext>
            </c:extLst>
          </c:dPt>
          <c:dPt>
            <c:idx val="2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5-756E-2E41-B082-4FCAF3B225D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0F529C"/>
                        </a:solidFill>
                      </a:rPr>
                      <a:t>1 374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56E-2E41-B082-4FCAF3B225D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0F529C"/>
                        </a:solidFill>
                      </a:rPr>
                      <a:t>1 508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56E-2E41-B082-4FCAF3B225D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0F529C"/>
                        </a:solidFill>
                      </a:rPr>
                      <a:t>1 763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56E-2E41-B082-4FCAF3B225D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1374</c:v>
                </c:pt>
                <c:pt idx="1">
                  <c:v>1508</c:v>
                </c:pt>
                <c:pt idx="2">
                  <c:v>1763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6E-2E41-B082-4FCAF3B225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overlap val="-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150.86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Valeur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95A5-1042-8D25-341C80A25743}"/>
              </c:ext>
            </c:extLst>
          </c:dPt>
          <c:dPt>
            <c:idx val="1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3-95A5-1042-8D25-341C80A257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S1 2025</c:v>
                </c:pt>
                <c:pt idx="1">
                  <c:v>S1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773.4</c:v>
                </c:pt>
                <c:pt idx="1">
                  <c:v>977.7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A5-1042-8D25-341C80A257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192.7940000000001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02"/>
          <c:y val="0.3"/>
          <c:w val="0.96"/>
          <c:h val="0.5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S1 2025</c:v>
                </c:pt>
              </c:strCache>
            </c:strRef>
          </c:tx>
          <c:spPr>
            <a:solidFill>
              <a:srgbClr val="7AD1ED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0F529C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Équipements de
haute technicité (1)</c:v>
                </c:pt>
                <c:pt idx="1">
                  <c:v>Dispositifs
médicaux &amp; IVD (2)</c:v>
                </c:pt>
                <c:pt idx="2">
                  <c:v>Services</c:v>
                </c:pt>
                <c:pt idx="3">
                  <c:v>Pharma
diagnostic</c:v>
                </c:pt>
                <c:pt idx="4">
                  <c:v>Systèmes
digitaux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330</c:v>
                </c:pt>
                <c:pt idx="1">
                  <c:v>249</c:v>
                </c:pt>
                <c:pt idx="2">
                  <c:v>104</c:v>
                </c:pt>
                <c:pt idx="3">
                  <c:v>65</c:v>
                </c:pt>
                <c:pt idx="4">
                  <c:v>25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427F-2647-A763-972C1A4FBB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S1 2026</c:v>
                </c:pt>
              </c:strCache>
            </c:strRef>
          </c:tx>
          <c:spPr>
            <a:solidFill>
              <a:srgbClr val="0F529C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0F529C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Équipements de
haute technicité (1)</c:v>
                </c:pt>
                <c:pt idx="1">
                  <c:v>Dispositifs
médicaux &amp; IVD (2)</c:v>
                </c:pt>
                <c:pt idx="2">
                  <c:v>Services</c:v>
                </c:pt>
                <c:pt idx="3">
                  <c:v>Pharma
diagnostic</c:v>
                </c:pt>
                <c:pt idx="4">
                  <c:v>Systèmes
digitaux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462</c:v>
                </c:pt>
                <c:pt idx="1">
                  <c:v>271</c:v>
                </c:pt>
                <c:pt idx="2">
                  <c:v>114</c:v>
                </c:pt>
                <c:pt idx="3">
                  <c:v>70</c:v>
                </c:pt>
                <c:pt idx="4">
                  <c:v>62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427F-2647-A763-972C1A4FBB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7"/>
        <c:overlap val="-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000"/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6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100"/>
          </a:pPr>
          <a:endParaRPr lang="fr-FR"/>
        </a:p>
      </c:txPr>
    </c:legend>
    <c:plotVisOnly val="1"/>
    <c:dispBlanksAs val="gap"/>
    <c:showDLblsOverMax val="1"/>
  </c:chart>
  <c:txPr>
    <a:bodyPr/>
    <a:lstStyle/>
    <a:p>
      <a:pPr>
        <a:defRPr sz="11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Part du CA</c:v>
                </c:pt>
              </c:strCache>
            </c:strRef>
          </c:tx>
          <c:dPt>
            <c:idx val="0"/>
            <c:bubble3D val="0"/>
            <c:spPr>
              <a:solidFill>
                <a:srgbClr val="0F529C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C08-E646-8C2C-C7F2C2222657}"/>
              </c:ext>
            </c:extLst>
          </c:dPt>
          <c:dPt>
            <c:idx val="1"/>
            <c:bubble3D val="0"/>
            <c:spPr>
              <a:solidFill>
                <a:srgbClr val="24B2E0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C08-E646-8C2C-C7F2C2222657}"/>
              </c:ext>
            </c:extLst>
          </c:dPt>
          <c:dPt>
            <c:idx val="2"/>
            <c:bubble3D val="0"/>
            <c:spPr>
              <a:solidFill>
                <a:srgbClr val="7AD1ED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8C08-E646-8C2C-C7F2C2222657}"/>
              </c:ext>
            </c:extLst>
          </c:dPt>
          <c:dPt>
            <c:idx val="3"/>
            <c:bubble3D val="0"/>
            <c:spPr>
              <a:solidFill>
                <a:srgbClr val="5B6F81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8C08-E646-8C2C-C7F2C2222657}"/>
              </c:ext>
            </c:extLst>
          </c:dPt>
          <c:dPt>
            <c:idx val="4"/>
            <c:bubble3D val="0"/>
            <c:spPr>
              <a:solidFill>
                <a:srgbClr val="B8C4CE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8C08-E646-8C2C-C7F2C22226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Équipements de haute technicité</c:v>
                </c:pt>
                <c:pt idx="1">
                  <c:v>Dispositifs médicaux &amp; IVD</c:v>
                </c:pt>
                <c:pt idx="2">
                  <c:v>Services</c:v>
                </c:pt>
                <c:pt idx="3">
                  <c:v>Pharma diagnostic</c:v>
                </c:pt>
                <c:pt idx="4">
                  <c:v>Systèmes digitaux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0.47</c:v>
                </c:pt>
                <c:pt idx="1">
                  <c:v>0.28000000000000003</c:v>
                </c:pt>
                <c:pt idx="2">
                  <c:v>0.12</c:v>
                </c:pt>
                <c:pt idx="3">
                  <c:v>7.0000000000000007E-2</c:v>
                </c:pt>
                <c:pt idx="4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C08-E646-8C2C-C7F2C2222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</c:plotArea>
    <c:plotVisOnly val="1"/>
    <c:dispBlanksAs val="gap"/>
    <c:showDLblsOverMax val="0"/>
  </c:chart>
  <c:txPr>
    <a:bodyPr/>
    <a:lstStyle/>
    <a:p>
      <a:pPr>
        <a:defRPr sz="10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Part du CA</c:v>
                </c:pt>
              </c:strCache>
            </c:strRef>
          </c:tx>
          <c:dPt>
            <c:idx val="0"/>
            <c:bubble3D val="0"/>
            <c:spPr>
              <a:solidFill>
                <a:srgbClr val="0F529C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95B-5147-A0AA-F422152CAD05}"/>
              </c:ext>
            </c:extLst>
          </c:dPt>
          <c:dPt>
            <c:idx val="1"/>
            <c:bubble3D val="0"/>
            <c:spPr>
              <a:solidFill>
                <a:srgbClr val="24B2E0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95B-5147-A0AA-F422152CAD0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FFFFFF"/>
                        </a:solidFill>
                      </a:rPr>
                      <a:t>88 %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95B-5147-A0AA-F422152CAD0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FFFFFF"/>
                        </a:solidFill>
                      </a:rPr>
                      <a:t>12 %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95B-5147-A0AA-F422152CAD0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Maroc</c:v>
                </c:pt>
                <c:pt idx="1">
                  <c:v>International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0.88</c:v>
                </c:pt>
                <c:pt idx="1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5B-5147-A0AA-F422152CAD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8"/>
      </c:doughnutChart>
    </c:plotArea>
    <c:plotVisOnly val="1"/>
    <c:dispBlanksAs val="gap"/>
    <c:showDLblsOverMax val="0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Valeur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8D79-8947-B017-18936E3E367C}"/>
              </c:ext>
            </c:extLst>
          </c:dPt>
          <c:dPt>
            <c:idx val="1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3-8D79-8947-B017-18936E3E367C}"/>
              </c:ext>
            </c:extLst>
          </c:dPt>
          <c:dPt>
            <c:idx val="2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5-8D79-8947-B017-18936E3E367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0F529C"/>
                        </a:solidFill>
                      </a:rPr>
                      <a:t>246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D79-8947-B017-18936E3E367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0F529C"/>
                        </a:solidFill>
                      </a:rPr>
                      <a:t>276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D79-8947-B017-18936E3E367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0F529C"/>
                        </a:solidFill>
                      </a:rPr>
                      <a:t>388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D79-8947-B017-18936E3E367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246</c:v>
                </c:pt>
                <c:pt idx="1">
                  <c:v>276</c:v>
                </c:pt>
                <c:pt idx="2">
                  <c:v>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79-8947-B017-18936E3E36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473.36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Valeur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A99F-7044-8E39-A93B6FA5CC66}"/>
              </c:ext>
            </c:extLst>
          </c:dPt>
          <c:dPt>
            <c:idx val="1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3-A99F-7044-8E39-A93B6FA5CC66}"/>
              </c:ext>
            </c:extLst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99F-7044-8E39-A93B6FA5CC66}"/>
                </c:ext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99F-7044-8E39-A93B6FA5CC6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S1 2025</c:v>
                </c:pt>
                <c:pt idx="1">
                  <c:v>S1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170.5</c:v>
                </c:pt>
                <c:pt idx="1">
                  <c:v>242.9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9F-7044-8E39-A93B6FA5CC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96.33800000000002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Montant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B96-4016-80AB-8F419C015C2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B96-4016-80AB-8F419C015C29}"/>
              </c:ext>
            </c:extLst>
          </c:dPt>
          <c:dLbls>
            <c:dLbl>
              <c:idx val="0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1F002058-26D3-47CC-A522-3DD001E4F6DF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B96-4016-80AB-8F419C015C29}"/>
                </c:ext>
              </c:extLst>
            </c:dLbl>
            <c:dLbl>
              <c:idx val="1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D2A9AB34-FBB0-4AE5-A6FA-3D4B0A640DCE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B96-4016-80AB-8F419C015C29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7B96-4016-80AB-8F419C015C29}"/>
                </c:ext>
              </c:extLst>
            </c:dLbl>
            <c:numFmt formatCode="General" sourceLinked="0"/>
            <c:spPr>
              <a:noFill/>
              <a:ln>
                <a:noFill/>
              </a:ln>
            </c:spPr>
            <c:txPr>
              <a:bodyPr wrap="none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Sheet1!$B$2:$B$4</c:f>
              <c:numCache>
                <c:formatCode>0.0%</c:formatCode>
                <c:ptCount val="3"/>
                <c:pt idx="0">
                  <c:v>0.17899999999999999</c:v>
                </c:pt>
                <c:pt idx="1">
                  <c:v>0.183</c:v>
                </c:pt>
                <c:pt idx="2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96-4016-80AB-8F419C015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5"/>
        <c:overlap val="100"/>
        <c:axId val="111"/>
        <c:axId val="222"/>
      </c:barChart>
      <c:catAx>
        <c:axId val="111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>
          <a:latin typeface="+mn-lt"/>
        </a:defRPr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Montant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B96-4016-80AB-8F419C015C2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B96-4016-80AB-8F419C015C29}"/>
              </c:ext>
            </c:extLst>
          </c:dPt>
          <c:dLbls>
            <c:dLbl>
              <c:idx val="0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1F002058-26D3-47CC-A522-3DD001E4F6DF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B96-4016-80AB-8F419C015C29}"/>
                </c:ext>
              </c:extLst>
            </c:dLbl>
            <c:dLbl>
              <c:idx val="1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D2A9AB34-FBB0-4AE5-A6FA-3D4B0A640DCE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B96-4016-80AB-8F419C015C29}"/>
                </c:ext>
              </c:extLst>
            </c:dLbl>
            <c:numFmt formatCode="General" sourceLinked="0"/>
            <c:spPr>
              <a:noFill/>
              <a:ln>
                <a:noFill/>
              </a:ln>
            </c:spPr>
            <c:txPr>
              <a:bodyPr wrap="none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205</c:v>
                </c:pt>
                <c:pt idx="1">
                  <c:v>2026</c:v>
                </c:pt>
              </c:numCache>
            </c:numRef>
          </c:cat>
          <c:val>
            <c:numRef>
              <c:f>Sheet1!$B$2:$B$3</c:f>
              <c:numCache>
                <c:formatCode>0.0%</c:formatCode>
                <c:ptCount val="2"/>
                <c:pt idx="0">
                  <c:v>0.22</c:v>
                </c:pt>
                <c:pt idx="1">
                  <c:v>0.248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96-4016-80AB-8F419C015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5"/>
        <c:overlap val="100"/>
        <c:axId val="111"/>
        <c:axId val="222"/>
      </c:barChart>
      <c:catAx>
        <c:axId val="111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>
          <a:latin typeface="+mn-lt"/>
        </a:defRPr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invertIfNegative val="1"/>
          <c:cat>
            <c:strRef>
              <c:f>Sheet1!$A$2:$A$6</c:f>
              <c:strCache>
                <c:ptCount val="5"/>
                <c:pt idx="0">
                  <c:v>S1 2025</c:v>
                </c:pt>
                <c:pt idx="1">
                  <c:v>Taux de
marge brute</c:v>
                </c:pt>
                <c:pt idx="2">
                  <c:v>Personnel</c:v>
                </c:pt>
                <c:pt idx="3">
                  <c:v>Autres
frais</c:v>
                </c:pt>
                <c:pt idx="4">
                  <c:v>S1 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22</c:v>
                </c:pt>
                <c:pt idx="2">
                  <c:v>23.8</c:v>
                </c:pt>
                <c:pt idx="3">
                  <c:v>24.8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F0-E444-AD18-783CDF258E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Variation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2-2AF0-E444-AD18-783CDF258EF9}"/>
              </c:ext>
            </c:extLst>
          </c:dPt>
          <c:dPt>
            <c:idx val="1"/>
            <c:invertIfNegative val="1"/>
            <c:bubble3D val="0"/>
            <c:spPr>
              <a:solidFill>
                <a:srgbClr val="BFF7CF"/>
              </a:solidFill>
            </c:spPr>
            <c:extLst>
              <c:ext xmlns:c16="http://schemas.microsoft.com/office/drawing/2014/chart" uri="{C3380CC4-5D6E-409C-BE32-E72D297353CC}">
                <c16:uniqueId val="{00000004-2AF0-E444-AD18-783CDF258EF9}"/>
              </c:ext>
            </c:extLst>
          </c:dPt>
          <c:dPt>
            <c:idx val="2"/>
            <c:invertIfNegative val="1"/>
            <c:bubble3D val="0"/>
            <c:spPr>
              <a:solidFill>
                <a:srgbClr val="BFF7CF"/>
              </a:solidFill>
            </c:spPr>
            <c:extLst>
              <c:ext xmlns:c16="http://schemas.microsoft.com/office/drawing/2014/chart" uri="{C3380CC4-5D6E-409C-BE32-E72D297353CC}">
                <c16:uniqueId val="{00000006-2AF0-E444-AD18-783CDF258EF9}"/>
              </c:ext>
            </c:extLst>
          </c:dPt>
          <c:dPt>
            <c:idx val="3"/>
            <c:invertIfNegative val="1"/>
            <c:bubble3D val="0"/>
            <c:spPr>
              <a:solidFill>
                <a:srgbClr val="EEB1B0"/>
              </a:solidFill>
            </c:spPr>
            <c:extLst>
              <c:ext xmlns:c16="http://schemas.microsoft.com/office/drawing/2014/chart" uri="{C3380CC4-5D6E-409C-BE32-E72D297353CC}">
                <c16:uniqueId val="{00000008-2AF0-E444-AD18-783CDF258EF9}"/>
              </c:ext>
            </c:extLst>
          </c:dPt>
          <c:dPt>
            <c:idx val="4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A-2AF0-E444-AD18-783CDF258EF9}"/>
              </c:ext>
            </c:extLst>
          </c:dPt>
          <c:dLbls>
            <c:dLbl>
              <c:idx val="0"/>
              <c:numFmt formatCode="0&quot; %&quot;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AF0-E444-AD18-783CDF258EF9}"/>
                </c:ext>
              </c:extLst>
            </c:dLbl>
            <c:dLbl>
              <c:idx val="1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rgbClr val="00B050"/>
                        </a:solidFill>
                      </a:defRPr>
                    </a:pPr>
                    <a:r>
                      <a:rPr lang="en-US" b="1">
                        <a:solidFill>
                          <a:srgbClr val="00B050"/>
                        </a:solidFill>
                      </a:rPr>
                      <a:t>+</a:t>
                    </a:r>
                    <a:fld id="{3B2B0C45-8EF6-4E31-A765-A53D2AA9BE9D}" type="VALUE">
                      <a:rPr lang="en-US" b="1" smtClean="0">
                        <a:solidFill>
                          <a:srgbClr val="00B050"/>
                        </a:solidFill>
                      </a:rPr>
                      <a:pPr>
                        <a:defRPr b="1">
                          <a:solidFill>
                            <a:srgbClr val="00B050"/>
                          </a:solidFill>
                        </a:defRPr>
                      </a:pPr>
                      <a:t>[VALEUR]</a:t>
                    </a:fld>
                    <a:endParaRPr lang="en-US" b="1">
                      <a:solidFill>
                        <a:srgbClr val="00B050"/>
                      </a:solidFill>
                    </a:endParaRPr>
                  </a:p>
                </c:rich>
              </c:tx>
              <c:numFmt formatCode="0.0&quot; pt&quot;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AF0-E444-AD18-783CDF258EF9}"/>
                </c:ext>
              </c:extLst>
            </c:dLbl>
            <c:dLbl>
              <c:idx val="2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rgbClr val="00B050"/>
                        </a:solidFill>
                      </a:defRPr>
                    </a:pPr>
                    <a:r>
                      <a:rPr lang="en-US" b="1">
                        <a:solidFill>
                          <a:srgbClr val="00B050"/>
                        </a:solidFill>
                      </a:rPr>
                      <a:t>+</a:t>
                    </a:r>
                    <a:fld id="{2640DC3A-CF0E-4DC3-AC3F-9C0C6B9C397B}" type="VALUE">
                      <a:rPr lang="en-US" b="1" smtClean="0">
                        <a:solidFill>
                          <a:srgbClr val="00B050"/>
                        </a:solidFill>
                      </a:rPr>
                      <a:pPr>
                        <a:defRPr b="1">
                          <a:solidFill>
                            <a:srgbClr val="00B050"/>
                          </a:solidFill>
                        </a:defRPr>
                      </a:pPr>
                      <a:t>[VALEUR]</a:t>
                    </a:fld>
                    <a:endParaRPr lang="en-US" b="1">
                      <a:solidFill>
                        <a:srgbClr val="00B050"/>
                      </a:solidFill>
                    </a:endParaRPr>
                  </a:p>
                </c:rich>
              </c:tx>
              <c:numFmt formatCode="0&quot; pts&quot;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AF0-E444-AD18-783CDF258EF9}"/>
                </c:ext>
              </c:extLst>
            </c:dLbl>
            <c:dLbl>
              <c:idx val="3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rgbClr val="C00000"/>
                        </a:solidFill>
                      </a:defRPr>
                    </a:pPr>
                    <a:r>
                      <a:rPr lang="en-US" b="1">
                        <a:solidFill>
                          <a:srgbClr val="C00000"/>
                        </a:solidFill>
                      </a:rPr>
                      <a:t>-</a:t>
                    </a:r>
                    <a:fld id="{F6918F27-3608-416A-A194-D31485A5B06E}" type="VALUE">
                      <a:rPr lang="en-US" b="1" smtClean="0">
                        <a:solidFill>
                          <a:srgbClr val="C00000"/>
                        </a:solidFill>
                      </a:rPr>
                      <a:pPr>
                        <a:defRPr b="1">
                          <a:solidFill>
                            <a:srgbClr val="C00000"/>
                          </a:solidFill>
                        </a:defRPr>
                      </a:pPr>
                      <a:t>[VALEUR]</a:t>
                    </a:fld>
                    <a:endParaRPr lang="en-US" b="1">
                      <a:solidFill>
                        <a:srgbClr val="C00000"/>
                      </a:solidFill>
                    </a:endParaRPr>
                  </a:p>
                </c:rich>
              </c:tx>
              <c:numFmt formatCode="0&quot; pt&quot;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AF0-E444-AD18-783CDF258EF9}"/>
                </c:ext>
              </c:extLst>
            </c:dLbl>
            <c:dLbl>
              <c:idx val="4"/>
              <c:numFmt formatCode="0.0&quot; %&quot;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2AF0-E444-AD18-783CDF258EF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S1 2025</c:v>
                </c:pt>
                <c:pt idx="1">
                  <c:v>Taux de
marge brute</c:v>
                </c:pt>
                <c:pt idx="2">
                  <c:v>Personnel</c:v>
                </c:pt>
                <c:pt idx="3">
                  <c:v>Autres
frais</c:v>
                </c:pt>
                <c:pt idx="4">
                  <c:v>S1 2026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1.8</c:v>
                </c:pt>
                <c:pt idx="2">
                  <c:v>2</c:v>
                </c:pt>
                <c:pt idx="3">
                  <c:v>1</c:v>
                </c:pt>
                <c:pt idx="4">
                  <c:v>24.8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AF0-E444-AD18-783CDF258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000">
                <a:solidFill>
                  <a:srgbClr val="1A1A1A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6.5"/>
          <c:min val="18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invertIfNegative val="1"/>
          <c:cat>
            <c:strRef>
              <c:f>Sheet1!$A$2:$A$6</c:f>
              <c:strCache>
                <c:ptCount val="5"/>
                <c:pt idx="0">
                  <c:v>EBE
S1 2025</c:v>
                </c:pt>
                <c:pt idx="1">
                  <c:v>Marge brute</c:v>
                </c:pt>
                <c:pt idx="2">
                  <c:v>Charges de
personnel</c:v>
                </c:pt>
                <c:pt idx="3">
                  <c:v>Autres frais
opérationnels</c:v>
                </c:pt>
                <c:pt idx="4">
                  <c:v>EBE
S1 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170.6</c:v>
                </c:pt>
                <c:pt idx="2">
                  <c:v>264.7</c:v>
                </c:pt>
                <c:pt idx="3">
                  <c:v>242.9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D7-48C1-A5FA-7481FD30A1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Variation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2-BCD7-48C1-A5FA-7481FD30A172}"/>
              </c:ext>
            </c:extLst>
          </c:dPt>
          <c:dPt>
            <c:idx val="1"/>
            <c:invertIfNegative val="1"/>
            <c:bubble3D val="0"/>
            <c:spPr>
              <a:solidFill>
                <a:srgbClr val="BFF7CF"/>
              </a:solidFill>
            </c:spPr>
            <c:extLst>
              <c:ext xmlns:c16="http://schemas.microsoft.com/office/drawing/2014/chart" uri="{C3380CC4-5D6E-409C-BE32-E72D297353CC}">
                <c16:uniqueId val="{00000004-BCD7-48C1-A5FA-7481FD30A172}"/>
              </c:ext>
            </c:extLst>
          </c:dPt>
          <c:dPt>
            <c:idx val="2"/>
            <c:invertIfNegative val="1"/>
            <c:bubble3D val="0"/>
            <c:spPr>
              <a:solidFill>
                <a:srgbClr val="EEB1B0"/>
              </a:solidFill>
            </c:spPr>
            <c:extLst>
              <c:ext xmlns:c16="http://schemas.microsoft.com/office/drawing/2014/chart" uri="{C3380CC4-5D6E-409C-BE32-E72D297353CC}">
                <c16:uniqueId val="{00000006-BCD7-48C1-A5FA-7481FD30A172}"/>
              </c:ext>
            </c:extLst>
          </c:dPt>
          <c:dPt>
            <c:idx val="3"/>
            <c:invertIfNegative val="1"/>
            <c:bubble3D val="0"/>
            <c:spPr>
              <a:solidFill>
                <a:srgbClr val="EEB1B0"/>
              </a:solidFill>
            </c:spPr>
            <c:extLst>
              <c:ext xmlns:c16="http://schemas.microsoft.com/office/drawing/2014/chart" uri="{C3380CC4-5D6E-409C-BE32-E72D297353CC}">
                <c16:uniqueId val="{00000008-BCD7-48C1-A5FA-7481FD30A172}"/>
              </c:ext>
            </c:extLst>
          </c:dPt>
          <c:dPt>
            <c:idx val="4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A-BCD7-48C1-A5FA-7481FD30A17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CD7-48C1-A5FA-7481FD30A172}"/>
                </c:ext>
              </c:extLst>
            </c:dLbl>
            <c:dLbl>
              <c:idx val="1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rgbClr val="00B050"/>
                        </a:solidFill>
                      </a:defRPr>
                    </a:pPr>
                    <a:r>
                      <a:rPr lang="en-US" b="1">
                        <a:solidFill>
                          <a:srgbClr val="00B050"/>
                        </a:solidFill>
                      </a:rPr>
                      <a:t>+</a:t>
                    </a:r>
                    <a:fld id="{0F34D260-16C9-4C7C-B3AB-868C706CBB9C}" type="VALUE">
                      <a:rPr lang="en-US" b="1" smtClean="0">
                        <a:solidFill>
                          <a:srgbClr val="00B050"/>
                        </a:solidFill>
                      </a:rPr>
                      <a:pPr>
                        <a:defRPr b="1">
                          <a:solidFill>
                            <a:srgbClr val="00B050"/>
                          </a:solidFill>
                        </a:defRPr>
                      </a:pPr>
                      <a:t>[VALEUR]</a:t>
                    </a:fld>
                    <a:endParaRPr lang="en-US" b="1">
                      <a:solidFill>
                        <a:srgbClr val="00B05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CD7-48C1-A5FA-7481FD30A172}"/>
                </c:ext>
              </c:extLst>
            </c:dLbl>
            <c:dLbl>
              <c:idx val="2"/>
              <c:layout>
                <c:manualLayout>
                  <c:x val="-1.9561815336463224E-3"/>
                  <c:y val="5.2083333333333315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rgbClr val="C00000"/>
                        </a:solidFill>
                      </a:defRPr>
                    </a:pPr>
                    <a:r>
                      <a:rPr lang="en-US" b="1">
                        <a:solidFill>
                          <a:srgbClr val="C00000"/>
                        </a:solidFill>
                      </a:rPr>
                      <a:t>-</a:t>
                    </a:r>
                    <a:fld id="{4E523B2A-8BF1-45F6-A293-61EAC0AAC946}" type="VALUE">
                      <a:rPr lang="en-US" b="1" smtClean="0">
                        <a:solidFill>
                          <a:srgbClr val="C00000"/>
                        </a:solidFill>
                      </a:rPr>
                      <a:pPr>
                        <a:defRPr b="1">
                          <a:solidFill>
                            <a:srgbClr val="C00000"/>
                          </a:solidFill>
                        </a:defRPr>
                      </a:pPr>
                      <a:t>[VALEUR]</a:t>
                    </a:fld>
                    <a:endParaRPr lang="en-US" b="1">
                      <a:solidFill>
                        <a:srgbClr val="C0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CD7-48C1-A5FA-7481FD30A172}"/>
                </c:ext>
              </c:extLst>
            </c:dLbl>
            <c:dLbl>
              <c:idx val="3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rgbClr val="C00000"/>
                        </a:solidFill>
                      </a:defRPr>
                    </a:pPr>
                    <a:r>
                      <a:rPr lang="en-US" b="1">
                        <a:solidFill>
                          <a:srgbClr val="C00000"/>
                        </a:solidFill>
                      </a:rPr>
                      <a:t>-</a:t>
                    </a:r>
                    <a:fld id="{AC3560AB-8921-49B3-A2F3-07DBDE787C6C}" type="VALUE">
                      <a:rPr lang="en-US" b="1" smtClean="0">
                        <a:solidFill>
                          <a:srgbClr val="C00000"/>
                        </a:solidFill>
                      </a:rPr>
                      <a:pPr>
                        <a:defRPr b="1">
                          <a:solidFill>
                            <a:srgbClr val="C00000"/>
                          </a:solidFill>
                        </a:defRPr>
                      </a:pPr>
                      <a:t>[VALEUR]</a:t>
                    </a:fld>
                    <a:endParaRPr lang="en-US" b="1">
                      <a:solidFill>
                        <a:srgbClr val="C0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BCD7-48C1-A5FA-7481FD30A172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BCD7-48C1-A5FA-7481FD30A17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EBE
S1 2025</c:v>
                </c:pt>
                <c:pt idx="1">
                  <c:v>Marge brute</c:v>
                </c:pt>
                <c:pt idx="2">
                  <c:v>Charges de
personnel</c:v>
                </c:pt>
                <c:pt idx="3">
                  <c:v>Autres frais
opérationnels</c:v>
                </c:pt>
                <c:pt idx="4">
                  <c:v>EBE
S1 2026</c:v>
                </c:pt>
              </c:strCache>
            </c:strRef>
          </c:cat>
          <c:val>
            <c:numRef>
              <c:f>Sheet1!$C$2:$C$6</c:f>
              <c:numCache>
                <c:formatCode>0</c:formatCode>
                <c:ptCount val="5"/>
                <c:pt idx="0">
                  <c:v>170.6</c:v>
                </c:pt>
                <c:pt idx="1">
                  <c:v>99.2</c:v>
                </c:pt>
                <c:pt idx="2">
                  <c:v>5.0999999999999996</c:v>
                </c:pt>
                <c:pt idx="3">
                  <c:v>21.8</c:v>
                </c:pt>
                <c:pt idx="4">
                  <c:v>242.9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CD7-48C1-A5FA-7481FD30A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100">
                <a:solidFill>
                  <a:srgbClr val="1A1A1A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9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1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Valeur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E666-F847-A951-7DBD5C9DF662}"/>
              </c:ext>
            </c:extLst>
          </c:dPt>
          <c:dPt>
            <c:idx val="1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3-E666-F847-A951-7DBD5C9DF662}"/>
              </c:ext>
            </c:extLst>
          </c:dPt>
          <c:dPt>
            <c:idx val="2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5-E666-F847-A951-7DBD5C9DF66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75</c:v>
                </c:pt>
                <c:pt idx="1">
                  <c:v>68</c:v>
                </c:pt>
                <c:pt idx="2">
                  <c:v>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666-F847-A951-7DBD5C9DF66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57.4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Valeur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B8C4CE"/>
              </a:solidFill>
            </c:spPr>
            <c:extLst>
              <c:ext xmlns:c16="http://schemas.microsoft.com/office/drawing/2014/chart" uri="{C3380CC4-5D6E-409C-BE32-E72D297353CC}">
                <c16:uniqueId val="{00000001-7BC8-8B4D-94E7-09F214A02BA5}"/>
              </c:ext>
            </c:extLst>
          </c:dPt>
          <c:dPt>
            <c:idx val="1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3-7BC8-8B4D-94E7-09F214A02BA5}"/>
              </c:ext>
            </c:extLst>
          </c:dPt>
          <c:dPt>
            <c:idx val="2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5-7BC8-8B4D-94E7-09F214A02B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S1 2025
publié</c:v>
                </c:pt>
                <c:pt idx="1">
                  <c:v>S1 2025
retraité (2)</c:v>
                </c:pt>
                <c:pt idx="2">
                  <c:v>S1 2026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109</c:v>
                </c:pt>
                <c:pt idx="1">
                  <c:v>55</c:v>
                </c:pt>
                <c:pt idx="2">
                  <c:v>91.3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C8-8B4D-94E7-09F214A02BA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4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38.10400000000001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Montant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E68-4AD6-AEE2-8C1952978D8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E68-4AD6-AEE2-8C1952978D8A}"/>
              </c:ext>
            </c:extLst>
          </c:dPt>
          <c:dLbls>
            <c:dLbl>
              <c:idx val="0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1F002058-26D3-47CC-A522-3DD001E4F6DF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E68-4AD6-AEE2-8C1952978D8A}"/>
                </c:ext>
              </c:extLst>
            </c:dLbl>
            <c:dLbl>
              <c:idx val="1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D2A9AB34-FBB0-4AE5-A6FA-3D4B0A640DCE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E68-4AD6-AEE2-8C1952978D8A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7E68-4AD6-AEE2-8C1952978D8A}"/>
                </c:ext>
              </c:extLst>
            </c:dLbl>
            <c:numFmt formatCode="General" sourceLinked="0"/>
            <c:spPr>
              <a:noFill/>
              <a:ln>
                <a:noFill/>
              </a:ln>
            </c:spPr>
            <c:txPr>
              <a:bodyPr wrap="none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Sheet1!$B$2:$B$4</c:f>
              <c:numCache>
                <c:formatCode>0.0%</c:formatCode>
                <c:ptCount val="3"/>
                <c:pt idx="0">
                  <c:v>5.5E-2</c:v>
                </c:pt>
                <c:pt idx="1">
                  <c:v>4.4999999999999998E-2</c:v>
                </c:pt>
                <c:pt idx="2">
                  <c:v>0.11600000000000001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68-4AD6-AEE2-8C1952978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5"/>
        <c:overlap val="100"/>
        <c:axId val="111"/>
        <c:axId val="222"/>
      </c:barChart>
      <c:catAx>
        <c:axId val="111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>
          <a:latin typeface="+mn-lt"/>
        </a:defRPr>
      </a:pPr>
      <a:endParaRPr lang="fr-F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Montant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E68-4AD6-AEE2-8C1952978D8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E68-4AD6-AEE2-8C1952978D8A}"/>
              </c:ext>
            </c:extLst>
          </c:dPt>
          <c:dLbls>
            <c:dLbl>
              <c:idx val="0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1F002058-26D3-47CC-A522-3DD001E4F6DF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E68-4AD6-AEE2-8C1952978D8A}"/>
                </c:ext>
              </c:extLst>
            </c:dLbl>
            <c:dLbl>
              <c:idx val="1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D2A9AB34-FBB0-4AE5-A6FA-3D4B0A640DCE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E68-4AD6-AEE2-8C1952978D8A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7E68-4AD6-AEE2-8C1952978D8A}"/>
                </c:ext>
              </c:extLst>
            </c:dLbl>
            <c:numFmt formatCode="General" sourceLinked="0"/>
            <c:spPr>
              <a:noFill/>
              <a:ln>
                <a:noFill/>
              </a:ln>
            </c:spPr>
            <c:txPr>
              <a:bodyPr wrap="none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Sheet1!$B$2:$B$4</c:f>
              <c:numCache>
                <c:formatCode>0.0%</c:formatCode>
                <c:ptCount val="3"/>
                <c:pt idx="0">
                  <c:v>0.14099999999999999</c:v>
                </c:pt>
                <c:pt idx="1">
                  <c:v>7.0999999999999994E-2</c:v>
                </c:pt>
                <c:pt idx="2">
                  <c:v>9.2999999999999999E-2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68-4AD6-AEE2-8C1952978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5"/>
        <c:overlap val="100"/>
        <c:axId val="111"/>
        <c:axId val="222"/>
      </c:barChart>
      <c:catAx>
        <c:axId val="111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>
          <a:latin typeface="+mn-lt"/>
        </a:defRPr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Valeur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8BFE-0249-86C5-4C97A21A47D6}"/>
              </c:ext>
            </c:extLst>
          </c:dPt>
          <c:dPt>
            <c:idx val="1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3-8BFE-0249-86C5-4C97A21A47D6}"/>
              </c:ext>
            </c:extLst>
          </c:dPt>
          <c:dPt>
            <c:idx val="2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5-8BFE-0249-86C5-4C97A21A47D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rgbClr val="0F529C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547</c:v>
                </c:pt>
                <c:pt idx="1">
                  <c:v>553</c:v>
                </c:pt>
                <c:pt idx="2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FE-0249-86C5-4C97A21A47D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100">
                <a:solidFill>
                  <a:srgbClr val="1A1A1A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691.2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Valeur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A474-2A4D-8ACE-CC3ED7915324}"/>
              </c:ext>
            </c:extLst>
          </c:dPt>
          <c:dPt>
            <c:idx val="1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3-A474-2A4D-8ACE-CC3ED791532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rgbClr val="0F529C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31/12/2025</c:v>
                </c:pt>
                <c:pt idx="1">
                  <c:v>30/06/2026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216</c:v>
                </c:pt>
                <c:pt idx="1">
                  <c:v>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74-2A4D-8ACE-CC3ED79153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100">
                <a:solidFill>
                  <a:srgbClr val="1A1A1A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976.2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Valeur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143F-D24E-80B7-E05801ADA5AA}"/>
              </c:ext>
            </c:extLst>
          </c:dPt>
          <c:dPt>
            <c:idx val="1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3-143F-D24E-80B7-E05801ADA5AA}"/>
              </c:ext>
            </c:extLst>
          </c:dPt>
          <c:dPt>
            <c:idx val="2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5-143F-D24E-80B7-E05801ADA5AA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rgbClr val="0F529C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511</c:v>
                </c:pt>
                <c:pt idx="1">
                  <c:v>601</c:v>
                </c:pt>
                <c:pt idx="2">
                  <c:v>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43F-D24E-80B7-E05801ADA5A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100">
                <a:solidFill>
                  <a:srgbClr val="1A1A1A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751.2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Valeur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81A0-D749-B9D3-90F13CC7C438}"/>
              </c:ext>
            </c:extLst>
          </c:dPt>
          <c:dPt>
            <c:idx val="1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3-81A0-D749-B9D3-90F13CC7C438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rgbClr val="0F529C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31/12/2025</c:v>
                </c:pt>
                <c:pt idx="1">
                  <c:v>30/06/2026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484</c:v>
                </c:pt>
                <c:pt idx="1">
                  <c:v>1021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A0-D749-B9D3-90F13CC7C43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100">
                <a:solidFill>
                  <a:srgbClr val="1A1A1A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276.2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fr-F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Montant</c:v>
                </c:pt>
              </c:strCache>
            </c:strRef>
          </c:tx>
          <c:spPr>
            <a:solidFill>
              <a:srgbClr val="0F529C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FA7-470F-9E0D-E7F6B849DD86}"/>
              </c:ext>
            </c:extLst>
          </c:dPt>
          <c:dPt>
            <c:idx val="1"/>
            <c:invertIfNegative val="0"/>
            <c:bubble3D val="0"/>
            <c:spPr>
              <a:solidFill>
                <a:srgbClr val="24B2E0"/>
              </a:solidFill>
            </c:spPr>
            <c:extLst>
              <c:ext xmlns:c16="http://schemas.microsoft.com/office/drawing/2014/chart" uri="{C3380CC4-5D6E-409C-BE32-E72D297353CC}">
                <c16:uniqueId val="{00000003-7FA7-470F-9E0D-E7F6B849DD86}"/>
              </c:ext>
            </c:extLst>
          </c:dPt>
          <c:dLbls>
            <c:numFmt formatCode="[&gt;=1000000]#\ ###\ ###;#\ ###" sourceLinked="0"/>
            <c:spPr>
              <a:noFill/>
              <a:ln>
                <a:noFill/>
              </a:ln>
            </c:spPr>
            <c:txPr>
              <a:bodyPr wrap="none"/>
              <a:lstStyle/>
              <a:p>
                <a:pPr>
                  <a:defRPr b="1"/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S1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765.35</c:v>
                </c:pt>
                <c:pt idx="1">
                  <c:v>1191.4359999999999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A7-470F-9E0D-E7F6B849DD86}"/>
            </c:ext>
          </c:extLst>
        </c:ser>
        <c:ser>
          <c:idx val="1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S1 2026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FA7-470F-9E0D-E7F6B849D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5"/>
        <c:overlap val="100"/>
        <c:axId val="111"/>
        <c:axId val="222"/>
      </c:barChart>
      <c:catAx>
        <c:axId val="11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9525">
            <a:noFill/>
          </a:ln>
        </c:spPr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>
          <a:latin typeface="+mn-lt"/>
        </a:defRPr>
      </a:pPr>
      <a:endParaRPr lang="fr-F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Montant</c:v>
                </c:pt>
              </c:strCache>
            </c:strRef>
          </c:tx>
          <c:spPr>
            <a:solidFill>
              <a:srgbClr val="0F529C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A00-42AF-BDAE-920DA122125C}"/>
              </c:ext>
            </c:extLst>
          </c:dPt>
          <c:dPt>
            <c:idx val="1"/>
            <c:invertIfNegative val="0"/>
            <c:bubble3D val="0"/>
            <c:spPr>
              <a:solidFill>
                <a:srgbClr val="24B2E0"/>
              </a:solidFill>
            </c:spPr>
            <c:extLst>
              <c:ext xmlns:c16="http://schemas.microsoft.com/office/drawing/2014/chart" uri="{C3380CC4-5D6E-409C-BE32-E72D297353CC}">
                <c16:uniqueId val="{00000002-4A00-42AF-BDAE-920DA122125C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4A00-42AF-BDAE-920DA122125C}"/>
                </c:ext>
              </c:extLst>
            </c:dLbl>
            <c:numFmt formatCode="[&gt;=1000000]#\ ###\ ###;#\ ###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b="1"/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S1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408.17200000000003</c:v>
                </c:pt>
                <c:pt idx="1">
                  <c:v>291.00099999999998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A00-42AF-BDAE-920DA1221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axId val="111"/>
        <c:axId val="222"/>
      </c:barChart>
      <c:catAx>
        <c:axId val="111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 w="9525">
            <a:noFill/>
          </a:ln>
        </c:spPr>
        <c:txPr>
          <a:bodyPr/>
          <a:lstStyle/>
          <a:p>
            <a:pPr>
              <a:defRPr sz="1100"/>
            </a:pPr>
            <a:endParaRPr lang="fr-FR"/>
          </a:p>
        </c:txPr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t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100">
          <a:latin typeface="+mn-lt"/>
        </a:defRPr>
      </a:pPr>
      <a:endParaRPr lang="fr-FR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Montant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62D-4A22-992F-C3020036371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62D-4A22-992F-C3020036371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787AB7B2-B53A-49EA-8DDA-73459BC4ED06}" type="VALUE">
                      <a:rPr lang="en-US" smtClean="0"/>
                      <a:pPr/>
                      <a:t>[VALEUR]</a:t>
                    </a:fld>
                    <a:r>
                      <a:rPr lang="en-US"/>
                      <a:t>j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F62D-4A22-992F-C3020036371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12EE631-B0C6-4314-8D05-90F9A73CFDDB}" type="VALUE">
                      <a:rPr lang="en-US" smtClean="0"/>
                      <a:pPr/>
                      <a:t>[VALEUR]</a:t>
                    </a:fld>
                    <a:r>
                      <a:rPr lang="en-US"/>
                      <a:t>j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62D-4A22-992F-C302003637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R 2025</c:v>
                </c:pt>
                <c:pt idx="1">
                  <c:v>R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138</c:v>
                </c:pt>
                <c:pt idx="1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2D-4A22-992F-C302003637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70"/>
        <c:axId val="111"/>
        <c:axId val="222"/>
      </c:barChart>
      <c:catAx>
        <c:axId val="111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</c:scaling>
        <c:delete val="1"/>
        <c:axPos val="t"/>
        <c:numFmt formatCode="0%" sourceLinked="0"/>
        <c:majorTickMark val="out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100">
          <a:latin typeface="+mn-lt"/>
        </a:defRPr>
      </a:pPr>
      <a:endParaRPr lang="fr-FR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4672311118058"/>
          <c:y val="0.14445905924786154"/>
          <c:w val="0.76080716582362695"/>
          <c:h val="0.711081881504276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Montant</c:v>
                </c:pt>
              </c:strCache>
            </c:strRef>
          </c:tx>
          <c:spPr>
            <a:solidFill>
              <a:srgbClr val="0F529C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9B9-48F9-9A50-B8D2C51033D1}"/>
              </c:ext>
            </c:extLst>
          </c:dPt>
          <c:dPt>
            <c:idx val="1"/>
            <c:invertIfNegative val="0"/>
            <c:bubble3D val="0"/>
            <c:spPr>
              <a:solidFill>
                <a:srgbClr val="24B2E0"/>
              </a:solidFill>
            </c:spPr>
            <c:extLst>
              <c:ext xmlns:c16="http://schemas.microsoft.com/office/drawing/2014/chart" uri="{C3380CC4-5D6E-409C-BE32-E72D297353CC}">
                <c16:uniqueId val="{00000002-49B9-48F9-9A50-B8D2C51033D1}"/>
              </c:ext>
            </c:extLst>
          </c:dPt>
          <c:dLbls>
            <c:numFmt formatCode="[&gt;=1000000]#\ ###\ ###;#\ ###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b="1"/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S1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1054.6880000000001</c:v>
                </c:pt>
                <c:pt idx="1">
                  <c:v>1400.848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9B9-48F9-9A50-B8D2C5103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axId val="111"/>
        <c:axId val="222"/>
      </c:barChart>
      <c:catAx>
        <c:axId val="111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 w="9525">
            <a:noFill/>
          </a:ln>
        </c:spPr>
        <c:txPr>
          <a:bodyPr/>
          <a:lstStyle/>
          <a:p>
            <a:pPr>
              <a:defRPr sz="1080"/>
            </a:pPr>
            <a:endParaRPr lang="fr-FR"/>
          </a:p>
        </c:txPr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t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100">
          <a:latin typeface="+mn-lt"/>
        </a:defRPr>
      </a:pPr>
      <a:endParaRPr lang="fr-F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80901253289779"/>
          <c:y val="0.14445905924786154"/>
          <c:w val="0.62461326199823552"/>
          <c:h val="0.711081881504276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Montant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4E0-4344-B5FD-890CC687C74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4E0-4344-B5FD-890CC687C74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96B8BD44-E6E5-40D8-9642-9572758B895C}" type="VALUE">
                      <a:rPr lang="en-US" smtClean="0"/>
                      <a:pPr/>
                      <a:t>[VALEUR]</a:t>
                    </a:fld>
                    <a:r>
                      <a:rPr lang="en-US"/>
                      <a:t>j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4E0-4344-B5FD-890CC687C74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CD73491-1213-4182-8924-973899E06096}" type="VALUE">
                      <a:rPr lang="en-US" smtClean="0"/>
                      <a:pPr/>
                      <a:t>[VALEUR]</a:t>
                    </a:fld>
                    <a:r>
                      <a:rPr lang="en-US"/>
                      <a:t>j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4E0-4344-B5FD-890CC687C7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R 2025</c:v>
                </c:pt>
                <c:pt idx="1">
                  <c:v>R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182</c:v>
                </c:pt>
                <c:pt idx="1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E0-4344-B5FD-890CC687C7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70"/>
        <c:axId val="111"/>
        <c:axId val="222"/>
      </c:barChart>
      <c:catAx>
        <c:axId val="111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</c:scaling>
        <c:delete val="1"/>
        <c:axPos val="t"/>
        <c:numFmt formatCode="0%" sourceLinked="0"/>
        <c:majorTickMark val="out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100">
          <a:latin typeface="+mn-lt"/>
        </a:defRPr>
      </a:pPr>
      <a:endParaRPr lang="fr-FR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Montant</c:v>
                </c:pt>
              </c:strCache>
            </c:strRef>
          </c:tx>
          <c:spPr>
            <a:solidFill>
              <a:srgbClr val="0F529C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A34-4E82-AC00-DEA6E15026CC}"/>
              </c:ext>
            </c:extLst>
          </c:dPt>
          <c:dPt>
            <c:idx val="1"/>
            <c:invertIfNegative val="0"/>
            <c:bubble3D val="0"/>
            <c:spPr>
              <a:solidFill>
                <a:srgbClr val="24B2E0"/>
              </a:solidFill>
            </c:spPr>
            <c:extLst>
              <c:ext xmlns:c16="http://schemas.microsoft.com/office/drawing/2014/chart" uri="{C3380CC4-5D6E-409C-BE32-E72D297353CC}">
                <c16:uniqueId val="{00000002-EA34-4E82-AC00-DEA6E15026CC}"/>
              </c:ext>
            </c:extLst>
          </c:dPt>
          <c:dLbls>
            <c:numFmt formatCode="[&gt;=1000000]#\ ###\ ###;#\ ###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b="1"/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S1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697.51</c:v>
                </c:pt>
                <c:pt idx="1">
                  <c:v>506.41199999999998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A34-4E82-AC00-DEA6E1502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axId val="111"/>
        <c:axId val="222"/>
      </c:barChart>
      <c:catAx>
        <c:axId val="111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 w="9525">
            <a:noFill/>
          </a:ln>
        </c:spPr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t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100">
          <a:latin typeface="+mn-lt"/>
        </a:defRPr>
      </a:pPr>
      <a:endParaRPr lang="fr-FR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Montant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04D-4C9A-B315-2C26BBA3C22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04D-4C9A-B315-2C26BBA3C22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DB6B92C1-C3E5-4669-B71C-ECF4B5034194}" type="VALUE">
                      <a:rPr lang="en-US" smtClean="0"/>
                      <a:pPr/>
                      <a:t>[VALEUR]</a:t>
                    </a:fld>
                    <a:r>
                      <a:rPr lang="en-US"/>
                      <a:t>j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04D-4C9A-B315-2C26BBA3C22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693AB4B-E448-4DD3-B411-907FAAE812F3}" type="VALUE">
                      <a:rPr lang="en-US" smtClean="0"/>
                      <a:pPr/>
                      <a:t>[VALEUR]</a:t>
                    </a:fld>
                    <a:r>
                      <a:rPr lang="en-US"/>
                      <a:t>j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04D-4C9A-B315-2C26BBA3C2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R 2025</c:v>
                </c:pt>
                <c:pt idx="1">
                  <c:v>R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196</c:v>
                </c:pt>
                <c:pt idx="1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4D-4C9A-B315-2C26BBA3C2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70"/>
        <c:axId val="111"/>
        <c:axId val="222"/>
      </c:barChart>
      <c:catAx>
        <c:axId val="111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</c:scaling>
        <c:delete val="1"/>
        <c:axPos val="t"/>
        <c:numFmt formatCode="0%" sourceLinked="0"/>
        <c:majorTickMark val="out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100">
          <a:latin typeface="+mn-lt"/>
        </a:defRPr>
      </a:pPr>
      <a:endParaRPr lang="fr-FR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Montant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FA7-470F-9E0D-E7F6B849DD8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FA7-470F-9E0D-E7F6B849DD8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1F002058-26D3-47CC-A522-3DD001E4F6DF}" type="VALUE">
                      <a:rPr lang="en-US" smtClean="0"/>
                      <a:pPr/>
                      <a:t>[VALEUR]</a:t>
                    </a:fld>
                    <a:r>
                      <a:rPr lang="en-US"/>
                      <a:t>j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FA7-470F-9E0D-E7F6B849DD8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2A9AB34-FBB0-4AE5-A6FA-3D4B0A640DCE}" type="VALUE">
                      <a:rPr lang="en-US" smtClean="0"/>
                      <a:pPr/>
                      <a:t>[VALEUR]</a:t>
                    </a:fld>
                    <a:r>
                      <a:rPr lang="en-US"/>
                      <a:t>j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FA7-470F-9E0D-E7F6B849DD86}"/>
                </c:ext>
              </c:extLst>
            </c:dLbl>
            <c:numFmt formatCode="General" sourceLinked="0"/>
            <c:spPr>
              <a:noFill/>
              <a:ln>
                <a:noFill/>
              </a:ln>
            </c:spPr>
            <c:txPr>
              <a:bodyPr wrap="none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S1 2026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132</c:v>
                </c:pt>
                <c:pt idx="1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A7-470F-9E0D-E7F6B849D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5"/>
        <c:overlap val="100"/>
        <c:axId val="111"/>
        <c:axId val="222"/>
      </c:barChart>
      <c:catAx>
        <c:axId val="111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>
          <a:latin typeface="+mn-lt"/>
        </a:defRPr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437A72E-085E-98FB-3F96-C018A47D34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DD23B8-A1DC-E8B1-FC1D-A25BBC28A9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06F67-048E-4418-9D0D-EF056C11E873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C95DB7-FBD7-BD2D-EBC3-31DC05206C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BF3C7-7453-C3AC-D83A-82031FF9E1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21AF3-55D8-4FD3-9728-666717896C7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7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45C946-7118-4CE2-8339-CC5453E78CC5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62160-A2BD-4AF5-8867-E01B3D69E7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0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62160-A2BD-4AF5-8867-E01B3D69E7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51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5392163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611559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79487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36365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62160-A2BD-4AF5-8867-E01B3D69E7E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43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D7E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FB989D-48F2-5BC4-B4D0-F9419FDBF8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1" name="Graphic 44">
            <a:extLst>
              <a:ext uri="{FF2B5EF4-FFF2-40B4-BE49-F238E27FC236}">
                <a16:creationId xmlns:a16="http://schemas.microsoft.com/office/drawing/2014/main" id="{16064C25-048F-B9E3-0D27-DDD70319A81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5330" y="4777180"/>
            <a:ext cx="2698292" cy="1538602"/>
          </a:xfrm>
          <a:prstGeom prst="rect">
            <a:avLst/>
          </a:prstGeom>
        </p:spPr>
      </p:pic>
      <p:sp>
        <p:nvSpPr>
          <p:cNvPr id="103" name="Text Placeholder 102">
            <a:extLst>
              <a:ext uri="{FF2B5EF4-FFF2-40B4-BE49-F238E27FC236}">
                <a16:creationId xmlns:a16="http://schemas.microsoft.com/office/drawing/2014/main" id="{D7C017E1-7570-F0AE-7F63-4B4FA56706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3579" y="2331577"/>
            <a:ext cx="6284422" cy="514738"/>
          </a:xfrm>
          <a:noFill/>
        </p:spPr>
        <p:txBody>
          <a:bodyPr wrap="none" lIns="0" tIns="0" rIns="0" bIns="0">
            <a:noAutofit/>
          </a:bodyPr>
          <a:lstStyle>
            <a:lvl1pPr>
              <a:lnSpc>
                <a:spcPct val="100000"/>
              </a:lnSpc>
              <a:defRPr sz="2400" b="1">
                <a:solidFill>
                  <a:schemeClr val="bg1"/>
                </a:solidFill>
              </a:defRPr>
            </a:lvl1pPr>
            <a:lvl2pPr>
              <a:buNone/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1" name="Title 130">
            <a:extLst>
              <a:ext uri="{FF2B5EF4-FFF2-40B4-BE49-F238E27FC236}">
                <a16:creationId xmlns:a16="http://schemas.microsoft.com/office/drawing/2014/main" id="{A548B528-295C-6A4C-6740-D2548636E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579" y="870559"/>
            <a:ext cx="6284422" cy="1354217"/>
          </a:xfrm>
          <a:noFill/>
        </p:spPr>
        <p:txBody>
          <a:bodyPr lIns="0" tIns="0" rIns="0" bIns="0" anchor="b">
            <a:noAutofit/>
          </a:bodyPr>
          <a:lstStyle>
            <a:lvl1pPr marL="0" indent="0">
              <a:defRPr sz="44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3457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tx2">
            <a:lumMod val="10000"/>
            <a:lumOff val="90000"/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3064B75-A854-C06F-AE5C-14D380BF1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5400" spc="600"/>
            </a:lvl1pPr>
          </a:lstStyle>
          <a:p>
            <a:r>
              <a:rPr lang="en-US" dirty="0"/>
              <a:t>SOMMAIRE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9CB806B1-8FBA-4E8C-C1E0-F5C4780EF103}"/>
              </a:ext>
            </a:extLst>
          </p:cNvPr>
          <p:cNvSpPr/>
          <p:nvPr userDrawn="1"/>
        </p:nvSpPr>
        <p:spPr>
          <a:xfrm>
            <a:off x="7202116" y="869227"/>
            <a:ext cx="4989885" cy="5988772"/>
          </a:xfrm>
          <a:custGeom>
            <a:avLst/>
            <a:gdLst>
              <a:gd name="csX0" fmla="*/ 3568331 w 4989885"/>
              <a:gd name="csY0" fmla="*/ 5353146 h 5988772"/>
              <a:gd name="csX1" fmla="*/ 3594913 w 4989885"/>
              <a:gd name="csY1" fmla="*/ 5356773 h 5988772"/>
              <a:gd name="csX2" fmla="*/ 4360012 w 4989885"/>
              <a:gd name="csY2" fmla="*/ 5858539 h 5988772"/>
              <a:gd name="csX3" fmla="*/ 4834189 w 4989885"/>
              <a:gd name="csY3" fmla="*/ 5957378 h 5988772"/>
              <a:gd name="csX4" fmla="*/ 4989885 w 4989885"/>
              <a:gd name="csY4" fmla="*/ 5954915 h 5988772"/>
              <a:gd name="csX5" fmla="*/ 4989885 w 4989885"/>
              <a:gd name="csY5" fmla="*/ 5988772 h 5988772"/>
              <a:gd name="csX6" fmla="*/ 3840464 w 4989885"/>
              <a:gd name="csY6" fmla="*/ 5988772 h 5988772"/>
              <a:gd name="csX7" fmla="*/ 3728314 w 4989885"/>
              <a:gd name="csY7" fmla="*/ 5907492 h 5988772"/>
              <a:gd name="csX8" fmla="*/ 3466795 w 4989885"/>
              <a:gd name="csY8" fmla="*/ 5652772 h 5988772"/>
              <a:gd name="csX9" fmla="*/ 3437609 w 4989885"/>
              <a:gd name="csY9" fmla="*/ 5453565 h 5988772"/>
              <a:gd name="csX10" fmla="*/ 3543036 w 4989885"/>
              <a:gd name="csY10" fmla="*/ 5356648 h 5988772"/>
              <a:gd name="csX11" fmla="*/ 3568331 w 4989885"/>
              <a:gd name="csY11" fmla="*/ 5353146 h 5988772"/>
              <a:gd name="csX12" fmla="*/ 4989885 w 4989885"/>
              <a:gd name="csY12" fmla="*/ 4582217 h 5988772"/>
              <a:gd name="csX13" fmla="*/ 4989885 w 4989885"/>
              <a:gd name="csY13" fmla="*/ 5109340 h 5988772"/>
              <a:gd name="csX14" fmla="*/ 4911072 w 4989885"/>
              <a:gd name="csY14" fmla="*/ 5181714 h 5988772"/>
              <a:gd name="csX15" fmla="*/ 4692291 w 4989885"/>
              <a:gd name="csY15" fmla="*/ 5334149 h 5988772"/>
              <a:gd name="csX16" fmla="*/ 4452655 w 4989885"/>
              <a:gd name="csY16" fmla="*/ 5270023 h 5988772"/>
              <a:gd name="csX17" fmla="*/ 4529900 w 4989885"/>
              <a:gd name="csY17" fmla="*/ 5037212 h 5988772"/>
              <a:gd name="csX18" fmla="*/ 4942838 w 4989885"/>
              <a:gd name="csY18" fmla="*/ 4649713 h 5988772"/>
              <a:gd name="csX19" fmla="*/ 4989885 w 4989885"/>
              <a:gd name="csY19" fmla="*/ 3478915 h 5988772"/>
              <a:gd name="csX20" fmla="*/ 4989885 w 4989885"/>
              <a:gd name="csY20" fmla="*/ 3821136 h 5988772"/>
              <a:gd name="csX21" fmla="*/ 4895267 w 4989885"/>
              <a:gd name="csY21" fmla="*/ 3847689 h 5988772"/>
              <a:gd name="csX22" fmla="*/ 4283837 w 4989885"/>
              <a:gd name="csY22" fmla="*/ 4194330 h 5988772"/>
              <a:gd name="csX23" fmla="*/ 4073116 w 4989885"/>
              <a:gd name="csY23" fmla="*/ 4383630 h 5988772"/>
              <a:gd name="csX24" fmla="*/ 3867885 w 4989885"/>
              <a:gd name="csY24" fmla="*/ 4420580 h 5988772"/>
              <a:gd name="csX25" fmla="*/ 3781402 w 4989885"/>
              <a:gd name="csY25" fmla="*/ 4233421 h 5988772"/>
              <a:gd name="csX26" fmla="*/ 3922373 w 4989885"/>
              <a:gd name="csY26" fmla="*/ 4051083 h 5988772"/>
              <a:gd name="csX27" fmla="*/ 4915724 w 4989885"/>
              <a:gd name="csY27" fmla="*/ 3494354 h 5988772"/>
              <a:gd name="csX28" fmla="*/ 1092110 w 4989885"/>
              <a:gd name="csY28" fmla="*/ 3422803 h 5988772"/>
              <a:gd name="csX29" fmla="*/ 2711067 w 4989885"/>
              <a:gd name="csY29" fmla="*/ 4218160 h 5988772"/>
              <a:gd name="csX30" fmla="*/ 2698483 w 4989885"/>
              <a:gd name="csY30" fmla="*/ 4391796 h 5988772"/>
              <a:gd name="csX31" fmla="*/ 2543589 w 4989885"/>
              <a:gd name="csY31" fmla="*/ 4462483 h 5988772"/>
              <a:gd name="csX32" fmla="*/ 2411989 w 4989885"/>
              <a:gd name="csY32" fmla="*/ 4373054 h 5988772"/>
              <a:gd name="csX33" fmla="*/ 1263739 w 4989885"/>
              <a:gd name="csY33" fmla="*/ 3768337 h 5988772"/>
              <a:gd name="csX34" fmla="*/ 2038477 w 4989885"/>
              <a:gd name="csY34" fmla="*/ 5091968 h 5988772"/>
              <a:gd name="csX35" fmla="*/ 2757924 w 4989885"/>
              <a:gd name="csY35" fmla="*/ 5373107 h 5988772"/>
              <a:gd name="csX36" fmla="*/ 3093014 w 4989885"/>
              <a:gd name="csY36" fmla="*/ 5420632 h 5988772"/>
              <a:gd name="csX37" fmla="*/ 3183782 w 4989885"/>
              <a:gd name="csY37" fmla="*/ 5543129 h 5988772"/>
              <a:gd name="csX38" fmla="*/ 3121129 w 4989885"/>
              <a:gd name="csY38" fmla="*/ 5714089 h 5988772"/>
              <a:gd name="csX39" fmla="*/ 3121129 w 4989885"/>
              <a:gd name="csY39" fmla="*/ 5714490 h 5988772"/>
              <a:gd name="csX40" fmla="*/ 2807978 w 4989885"/>
              <a:gd name="csY40" fmla="*/ 5970226 h 5988772"/>
              <a:gd name="csX41" fmla="*/ 2777368 w 4989885"/>
              <a:gd name="csY41" fmla="*/ 5988772 h 5988772"/>
              <a:gd name="csX42" fmla="*/ 527036 w 4989885"/>
              <a:gd name="csY42" fmla="*/ 5988772 h 5988772"/>
              <a:gd name="csX43" fmla="*/ 456765 w 4989885"/>
              <a:gd name="csY43" fmla="*/ 5944364 h 5988772"/>
              <a:gd name="csX44" fmla="*/ 296086 w 4989885"/>
              <a:gd name="csY44" fmla="*/ 5820654 h 5988772"/>
              <a:gd name="csX45" fmla="*/ 117898 w 4989885"/>
              <a:gd name="csY45" fmla="*/ 5598419 h 5988772"/>
              <a:gd name="csX46" fmla="*/ 311347 w 4989885"/>
              <a:gd name="csY46" fmla="*/ 5403095 h 5988772"/>
              <a:gd name="csX47" fmla="*/ 474140 w 4989885"/>
              <a:gd name="csY47" fmla="*/ 5519567 h 5988772"/>
              <a:gd name="csX48" fmla="*/ 2594595 w 4989885"/>
              <a:gd name="csY48" fmla="*/ 5694810 h 5988772"/>
              <a:gd name="csX49" fmla="*/ 913520 w 4989885"/>
              <a:gd name="csY49" fmla="*/ 3588541 h 5988772"/>
              <a:gd name="csX50" fmla="*/ 1092110 w 4989885"/>
              <a:gd name="csY50" fmla="*/ 3422803 h 5988772"/>
              <a:gd name="csX51" fmla="*/ 177873 w 4989885"/>
              <a:gd name="csY51" fmla="*/ 3307937 h 5988772"/>
              <a:gd name="csX52" fmla="*/ 259002 w 4989885"/>
              <a:gd name="csY52" fmla="*/ 3328821 h 5988772"/>
              <a:gd name="csX53" fmla="*/ 335311 w 4989885"/>
              <a:gd name="csY53" fmla="*/ 3546504 h 5988772"/>
              <a:gd name="csX54" fmla="*/ 202506 w 4989885"/>
              <a:gd name="csY54" fmla="*/ 3664447 h 5988772"/>
              <a:gd name="csX55" fmla="*/ 180416 w 4989885"/>
              <a:gd name="csY55" fmla="*/ 3666055 h 5988772"/>
              <a:gd name="csX56" fmla="*/ 32216 w 4989885"/>
              <a:gd name="csY56" fmla="*/ 3579972 h 5988772"/>
              <a:gd name="csX57" fmla="*/ 45202 w 4989885"/>
              <a:gd name="csY57" fmla="*/ 3366173 h 5988772"/>
              <a:gd name="csX58" fmla="*/ 177873 w 4989885"/>
              <a:gd name="csY58" fmla="*/ 3307937 h 5988772"/>
              <a:gd name="csX59" fmla="*/ 1114869 w 4989885"/>
              <a:gd name="csY59" fmla="*/ 2352198 h 5988772"/>
              <a:gd name="csX60" fmla="*/ 1211259 w 4989885"/>
              <a:gd name="csY60" fmla="*/ 2389416 h 5988772"/>
              <a:gd name="csX61" fmla="*/ 1283418 w 4989885"/>
              <a:gd name="csY61" fmla="*/ 2489554 h 5988772"/>
              <a:gd name="csX62" fmla="*/ 1240578 w 4989885"/>
              <a:gd name="csY62" fmla="*/ 2629722 h 5988772"/>
              <a:gd name="csX63" fmla="*/ 798520 w 4989885"/>
              <a:gd name="csY63" fmla="*/ 3077805 h 5988772"/>
              <a:gd name="csX64" fmla="*/ 690350 w 4989885"/>
              <a:gd name="csY64" fmla="*/ 3125331 h 5988772"/>
              <a:gd name="csX65" fmla="*/ 565310 w 4989885"/>
              <a:gd name="csY65" fmla="*/ 3063614 h 5988772"/>
              <a:gd name="csX66" fmla="*/ 586194 w 4989885"/>
              <a:gd name="csY66" fmla="*/ 2826520 h 5988772"/>
              <a:gd name="csX67" fmla="*/ 841227 w 4989885"/>
              <a:gd name="csY67" fmla="*/ 2566667 h 5988772"/>
              <a:gd name="csX68" fmla="*/ 1011784 w 4989885"/>
              <a:gd name="csY68" fmla="*/ 2399188 h 5988772"/>
              <a:gd name="csX69" fmla="*/ 1114869 w 4989885"/>
              <a:gd name="csY69" fmla="*/ 2352198 h 5988772"/>
              <a:gd name="csX70" fmla="*/ 4989885 w 4989885"/>
              <a:gd name="csY70" fmla="*/ 1612349 h 5988772"/>
              <a:gd name="csX71" fmla="*/ 4989885 w 4989885"/>
              <a:gd name="csY71" fmla="*/ 2222888 h 5988772"/>
              <a:gd name="csX72" fmla="*/ 4935614 w 4989885"/>
              <a:gd name="csY72" fmla="*/ 2223484 h 5988772"/>
              <a:gd name="csX73" fmla="*/ 4876638 w 4989885"/>
              <a:gd name="csY73" fmla="*/ 2199713 h 5988772"/>
              <a:gd name="csX74" fmla="*/ 4824425 w 4989885"/>
              <a:gd name="csY74" fmla="*/ 1969313 h 5988772"/>
              <a:gd name="csX75" fmla="*/ 4984926 w 4989885"/>
              <a:gd name="csY75" fmla="*/ 1628700 h 5988772"/>
              <a:gd name="csX76" fmla="*/ 4989885 w 4989885"/>
              <a:gd name="csY76" fmla="*/ 914816 h 5988772"/>
              <a:gd name="csX77" fmla="*/ 4989885 w 4989885"/>
              <a:gd name="csY77" fmla="*/ 1252359 h 5988772"/>
              <a:gd name="csX78" fmla="*/ 4908007 w 4989885"/>
              <a:gd name="csY78" fmla="*/ 1264327 h 5988772"/>
              <a:gd name="csX79" fmla="*/ 3880335 w 4989885"/>
              <a:gd name="csY79" fmla="*/ 1845479 h 5988772"/>
              <a:gd name="csX80" fmla="*/ 3741908 w 4989885"/>
              <a:gd name="csY80" fmla="*/ 1955926 h 5988772"/>
              <a:gd name="csX81" fmla="*/ 3563452 w 4989885"/>
              <a:gd name="csY81" fmla="*/ 1881893 h 5988772"/>
              <a:gd name="csX82" fmla="*/ 3575769 w 4989885"/>
              <a:gd name="csY82" fmla="*/ 1683621 h 5988772"/>
              <a:gd name="csX83" fmla="*/ 4758151 w 4989885"/>
              <a:gd name="csY83" fmla="*/ 955553 h 5988772"/>
              <a:gd name="csX84" fmla="*/ 1365199 w 4989885"/>
              <a:gd name="csY84" fmla="*/ 900129 h 5988772"/>
              <a:gd name="csX85" fmla="*/ 1486507 w 4989885"/>
              <a:gd name="csY85" fmla="*/ 907008 h 5988772"/>
              <a:gd name="csX86" fmla="*/ 3347912 w 4989885"/>
              <a:gd name="csY86" fmla="*/ 2378035 h 5988772"/>
              <a:gd name="csX87" fmla="*/ 3457021 w 4989885"/>
              <a:gd name="csY87" fmla="*/ 2860122 h 5988772"/>
              <a:gd name="csX88" fmla="*/ 4367241 w 4989885"/>
              <a:gd name="csY88" fmla="*/ 2502005 h 5988772"/>
              <a:gd name="csX89" fmla="*/ 4522136 w 4989885"/>
              <a:gd name="csY89" fmla="*/ 2408827 h 5988772"/>
              <a:gd name="csX90" fmla="*/ 4724154 w 4989885"/>
              <a:gd name="csY90" fmla="*/ 2568675 h 5988772"/>
              <a:gd name="csX91" fmla="*/ 4633386 w 4989885"/>
              <a:gd name="csY91" fmla="*/ 2728924 h 5988772"/>
              <a:gd name="csX92" fmla="*/ 3454210 w 4989885"/>
              <a:gd name="csY92" fmla="*/ 3208869 h 5988772"/>
              <a:gd name="csX93" fmla="*/ 3453139 w 4989885"/>
              <a:gd name="csY93" fmla="*/ 5071484 h 5988772"/>
              <a:gd name="csX94" fmla="*/ 3383657 w 4989885"/>
              <a:gd name="csY94" fmla="*/ 5207501 h 5988772"/>
              <a:gd name="csX95" fmla="*/ 3220731 w 4989885"/>
              <a:gd name="csY95" fmla="*/ 5221826 h 5988772"/>
              <a:gd name="csX96" fmla="*/ 3122199 w 4989885"/>
              <a:gd name="csY96" fmla="*/ 4991024 h 5988772"/>
              <a:gd name="csX97" fmla="*/ 3122734 w 4989885"/>
              <a:gd name="csY97" fmla="*/ 3467249 h 5988772"/>
              <a:gd name="csX98" fmla="*/ 3122601 w 4989885"/>
              <a:gd name="csY98" fmla="*/ 3467383 h 5988772"/>
              <a:gd name="csX99" fmla="*/ 3118717 w 4989885"/>
              <a:gd name="csY99" fmla="*/ 3229084 h 5988772"/>
              <a:gd name="csX100" fmla="*/ 3040802 w 4989885"/>
              <a:gd name="csY100" fmla="*/ 3201506 h 5988772"/>
              <a:gd name="csX101" fmla="*/ 1924280 w 4989885"/>
              <a:gd name="csY101" fmla="*/ 2722632 h 5988772"/>
              <a:gd name="csX102" fmla="*/ 1881708 w 4989885"/>
              <a:gd name="csY102" fmla="*/ 2474158 h 5988772"/>
              <a:gd name="csX103" fmla="*/ 2128842 w 4989885"/>
              <a:gd name="csY103" fmla="*/ 2452068 h 5988772"/>
              <a:gd name="csX104" fmla="*/ 3111890 w 4989885"/>
              <a:gd name="csY104" fmla="*/ 2850349 h 5988772"/>
              <a:gd name="csX105" fmla="*/ 1876887 w 4989885"/>
              <a:gd name="csY105" fmla="*/ 1328449 h 5988772"/>
              <a:gd name="csX106" fmla="*/ 1519173 w 4989885"/>
              <a:gd name="csY106" fmla="*/ 1264992 h 5988772"/>
              <a:gd name="csX107" fmla="*/ 1845025 w 4989885"/>
              <a:gd name="csY107" fmla="*/ 2130364 h 5988772"/>
              <a:gd name="csX108" fmla="*/ 1826283 w 4989885"/>
              <a:gd name="csY108" fmla="*/ 2349788 h 5988772"/>
              <a:gd name="csX109" fmla="*/ 1701511 w 4989885"/>
              <a:gd name="csY109" fmla="*/ 2404676 h 5988772"/>
              <a:gd name="csX110" fmla="*/ 1581826 w 4989885"/>
              <a:gd name="csY110" fmla="*/ 2334794 h 5988772"/>
              <a:gd name="csX111" fmla="*/ 1176049 w 4989885"/>
              <a:gd name="csY111" fmla="*/ 1071274 h 5988772"/>
              <a:gd name="csX112" fmla="*/ 1249814 w 4989885"/>
              <a:gd name="csY112" fmla="*/ 937130 h 5988772"/>
              <a:gd name="csX113" fmla="*/ 1365199 w 4989885"/>
              <a:gd name="csY113" fmla="*/ 900129 h 5988772"/>
              <a:gd name="csX114" fmla="*/ 3845126 w 4989885"/>
              <a:gd name="csY114" fmla="*/ 0 h 5988772"/>
              <a:gd name="csX115" fmla="*/ 3845261 w 4989885"/>
              <a:gd name="csY115" fmla="*/ 132 h 5988772"/>
              <a:gd name="csX116" fmla="*/ 3852356 w 4989885"/>
              <a:gd name="csY116" fmla="*/ 400 h 5988772"/>
              <a:gd name="csX117" fmla="*/ 3958385 w 4989885"/>
              <a:gd name="csY117" fmla="*/ 67338 h 5988772"/>
              <a:gd name="csX118" fmla="*/ 3949148 w 4989885"/>
              <a:gd name="csY118" fmla="*/ 288904 h 5988772"/>
              <a:gd name="csX119" fmla="*/ 3065837 w 4989885"/>
              <a:gd name="csY119" fmla="*/ 1183597 h 5988772"/>
              <a:gd name="csX120" fmla="*/ 2947491 w 4989885"/>
              <a:gd name="csY120" fmla="*/ 1235273 h 5988772"/>
              <a:gd name="csX121" fmla="*/ 2933301 w 4989885"/>
              <a:gd name="csY121" fmla="*/ 1234336 h 5988772"/>
              <a:gd name="csX122" fmla="*/ 2820576 w 4989885"/>
              <a:gd name="csY122" fmla="*/ 1155483 h 5988772"/>
              <a:gd name="csX123" fmla="*/ 2833027 w 4989885"/>
              <a:gd name="csY123" fmla="*/ 964040 h 5988772"/>
              <a:gd name="csX124" fmla="*/ 3406014 w 4989885"/>
              <a:gd name="csY124" fmla="*/ 374583 h 5988772"/>
              <a:gd name="csX125" fmla="*/ 3727718 w 4989885"/>
              <a:gd name="csY125" fmla="*/ 45652 h 5988772"/>
              <a:gd name="csX126" fmla="*/ 3845126 w 4989885"/>
              <a:gd name="csY126" fmla="*/ 0 h 59887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</a:cxnLst>
            <a:rect l="l" t="t" r="r" b="b"/>
            <a:pathLst>
              <a:path w="4989885" h="5988772">
                <a:moveTo>
                  <a:pt x="3568331" y="5353146"/>
                </a:moveTo>
                <a:cubicBezTo>
                  <a:pt x="3576996" y="5353093"/>
                  <a:pt x="3585876" y="5354229"/>
                  <a:pt x="3594913" y="5356773"/>
                </a:cubicBezTo>
                <a:cubicBezTo>
                  <a:pt x="3756769" y="5402291"/>
                  <a:pt x="3879131" y="5688651"/>
                  <a:pt x="4360012" y="5858539"/>
                </a:cubicBezTo>
                <a:cubicBezTo>
                  <a:pt x="4516245" y="5913663"/>
                  <a:pt x="4672779" y="5949960"/>
                  <a:pt x="4834189" y="5957378"/>
                </a:cubicBezTo>
                <a:lnTo>
                  <a:pt x="4989885" y="5954915"/>
                </a:lnTo>
                <a:lnTo>
                  <a:pt x="4989885" y="5988772"/>
                </a:lnTo>
                <a:lnTo>
                  <a:pt x="3840464" y="5988772"/>
                </a:lnTo>
                <a:lnTo>
                  <a:pt x="3728314" y="5907492"/>
                </a:lnTo>
                <a:cubicBezTo>
                  <a:pt x="3633855" y="5831848"/>
                  <a:pt x="3546217" y="5746720"/>
                  <a:pt x="3466795" y="5652772"/>
                </a:cubicBezTo>
                <a:cubicBezTo>
                  <a:pt x="3415519" y="5592127"/>
                  <a:pt x="3406282" y="5518495"/>
                  <a:pt x="3437609" y="5453565"/>
                </a:cubicBezTo>
                <a:cubicBezTo>
                  <a:pt x="3454679" y="5418021"/>
                  <a:pt x="3493963" y="5369902"/>
                  <a:pt x="3543036" y="5356648"/>
                </a:cubicBezTo>
                <a:cubicBezTo>
                  <a:pt x="3551215" y="5354439"/>
                  <a:pt x="3559666" y="5353198"/>
                  <a:pt x="3568331" y="5353146"/>
                </a:cubicBezTo>
                <a:close/>
                <a:moveTo>
                  <a:pt x="4989885" y="4582217"/>
                </a:moveTo>
                <a:lnTo>
                  <a:pt x="4989885" y="5109340"/>
                </a:lnTo>
                <a:lnTo>
                  <a:pt x="4911072" y="5181714"/>
                </a:lnTo>
                <a:cubicBezTo>
                  <a:pt x="4842169" y="5236997"/>
                  <a:pt x="4769152" y="5287979"/>
                  <a:pt x="4692291" y="5334149"/>
                </a:cubicBezTo>
                <a:cubicBezTo>
                  <a:pt x="4606075" y="5385959"/>
                  <a:pt x="4496164" y="5348206"/>
                  <a:pt x="4452655" y="5270023"/>
                </a:cubicBezTo>
                <a:cubicBezTo>
                  <a:pt x="4404993" y="5184208"/>
                  <a:pt x="4440739" y="5087282"/>
                  <a:pt x="4529900" y="5037212"/>
                </a:cubicBezTo>
                <a:cubicBezTo>
                  <a:pt x="4688342" y="4928371"/>
                  <a:pt x="4827129" y="4798369"/>
                  <a:pt x="4942838" y="4649713"/>
                </a:cubicBezTo>
                <a:close/>
                <a:moveTo>
                  <a:pt x="4989885" y="3478915"/>
                </a:moveTo>
                <a:lnTo>
                  <a:pt x="4989885" y="3821136"/>
                </a:lnTo>
                <a:lnTo>
                  <a:pt x="4895267" y="3847689"/>
                </a:lnTo>
                <a:cubicBezTo>
                  <a:pt x="4670779" y="3919905"/>
                  <a:pt x="4462143" y="4034264"/>
                  <a:pt x="4283837" y="4194330"/>
                </a:cubicBezTo>
                <a:lnTo>
                  <a:pt x="4073116" y="4383630"/>
                </a:lnTo>
                <a:cubicBezTo>
                  <a:pt x="4013809" y="4436912"/>
                  <a:pt x="3943123" y="4461814"/>
                  <a:pt x="3867885" y="4420580"/>
                </a:cubicBezTo>
                <a:cubicBezTo>
                  <a:pt x="3817012" y="4392734"/>
                  <a:pt x="3749406" y="4309865"/>
                  <a:pt x="3781402" y="4233421"/>
                </a:cubicBezTo>
                <a:cubicBezTo>
                  <a:pt x="3810453" y="4164207"/>
                  <a:pt x="3866279" y="4105704"/>
                  <a:pt x="3922373" y="4051083"/>
                </a:cubicBezTo>
                <a:cubicBezTo>
                  <a:pt x="4202369" y="3778289"/>
                  <a:pt x="4545152" y="3588463"/>
                  <a:pt x="4915724" y="3494354"/>
                </a:cubicBezTo>
                <a:close/>
                <a:moveTo>
                  <a:pt x="1092110" y="3422803"/>
                </a:moveTo>
                <a:cubicBezTo>
                  <a:pt x="1726412" y="3417984"/>
                  <a:pt x="2324167" y="3711842"/>
                  <a:pt x="2711067" y="4218160"/>
                </a:cubicBezTo>
                <a:cubicBezTo>
                  <a:pt x="2749624" y="4268631"/>
                  <a:pt x="2726998" y="4349760"/>
                  <a:pt x="2698483" y="4391796"/>
                </a:cubicBezTo>
                <a:cubicBezTo>
                  <a:pt x="2668896" y="4435574"/>
                  <a:pt x="2605841" y="4479218"/>
                  <a:pt x="2543589" y="4462483"/>
                </a:cubicBezTo>
                <a:cubicBezTo>
                  <a:pt x="2496867" y="4449898"/>
                  <a:pt x="2446261" y="4410406"/>
                  <a:pt x="2411989" y="4373054"/>
                </a:cubicBezTo>
                <a:cubicBezTo>
                  <a:pt x="2108091" y="4040907"/>
                  <a:pt x="1715033" y="3829116"/>
                  <a:pt x="1263739" y="3768337"/>
                </a:cubicBezTo>
                <a:cubicBezTo>
                  <a:pt x="1312335" y="4308258"/>
                  <a:pt x="1600570" y="4785927"/>
                  <a:pt x="2038477" y="5091968"/>
                </a:cubicBezTo>
                <a:cubicBezTo>
                  <a:pt x="2256693" y="5244452"/>
                  <a:pt x="2494189" y="5335488"/>
                  <a:pt x="2757924" y="5373107"/>
                </a:cubicBezTo>
                <a:lnTo>
                  <a:pt x="3093014" y="5420632"/>
                </a:lnTo>
                <a:cubicBezTo>
                  <a:pt x="3144691" y="5427996"/>
                  <a:pt x="3179765" y="5503636"/>
                  <a:pt x="3183782" y="5543129"/>
                </a:cubicBezTo>
                <a:cubicBezTo>
                  <a:pt x="3189539" y="5599892"/>
                  <a:pt x="3172135" y="5664019"/>
                  <a:pt x="3121129" y="5714089"/>
                </a:cubicBezTo>
                <a:lnTo>
                  <a:pt x="3121129" y="5714490"/>
                </a:lnTo>
                <a:cubicBezTo>
                  <a:pt x="3022730" y="5811232"/>
                  <a:pt x="2917837" y="5896484"/>
                  <a:pt x="2807978" y="5970226"/>
                </a:cubicBezTo>
                <a:lnTo>
                  <a:pt x="2777368" y="5988772"/>
                </a:lnTo>
                <a:lnTo>
                  <a:pt x="527036" y="5988772"/>
                </a:lnTo>
                <a:lnTo>
                  <a:pt x="456765" y="5944364"/>
                </a:lnTo>
                <a:cubicBezTo>
                  <a:pt x="401896" y="5906035"/>
                  <a:pt x="348272" y="5864799"/>
                  <a:pt x="296086" y="5820654"/>
                </a:cubicBezTo>
                <a:cubicBezTo>
                  <a:pt x="220045" y="5756393"/>
                  <a:pt x="146011" y="5695078"/>
                  <a:pt x="117898" y="5598419"/>
                </a:cubicBezTo>
                <a:cubicBezTo>
                  <a:pt x="87240" y="5492658"/>
                  <a:pt x="203177" y="5372839"/>
                  <a:pt x="311347" y="5403095"/>
                </a:cubicBezTo>
                <a:cubicBezTo>
                  <a:pt x="373198" y="5420366"/>
                  <a:pt x="425142" y="5476459"/>
                  <a:pt x="474140" y="5519567"/>
                </a:cubicBezTo>
                <a:cubicBezTo>
                  <a:pt x="1068548" y="6043825"/>
                  <a:pt x="1918524" y="6137136"/>
                  <a:pt x="2594595" y="5694810"/>
                </a:cubicBezTo>
                <a:cubicBezTo>
                  <a:pt x="1602042" y="5478065"/>
                  <a:pt x="911110" y="4603454"/>
                  <a:pt x="913520" y="3588541"/>
                </a:cubicBezTo>
                <a:cubicBezTo>
                  <a:pt x="913788" y="3490009"/>
                  <a:pt x="998264" y="3422401"/>
                  <a:pt x="1092110" y="3422803"/>
                </a:cubicBezTo>
                <a:close/>
                <a:moveTo>
                  <a:pt x="177873" y="3307937"/>
                </a:moveTo>
                <a:cubicBezTo>
                  <a:pt x="206522" y="3307937"/>
                  <a:pt x="234636" y="3315031"/>
                  <a:pt x="259002" y="3328821"/>
                </a:cubicBezTo>
                <a:cubicBezTo>
                  <a:pt x="335311" y="3372063"/>
                  <a:pt x="366503" y="3454129"/>
                  <a:pt x="335311" y="3546504"/>
                </a:cubicBezTo>
                <a:cubicBezTo>
                  <a:pt x="312819" y="3613040"/>
                  <a:pt x="257394" y="3656951"/>
                  <a:pt x="202506" y="3664447"/>
                </a:cubicBezTo>
                <a:cubicBezTo>
                  <a:pt x="195009" y="3665519"/>
                  <a:pt x="187646" y="3666055"/>
                  <a:pt x="180416" y="3666055"/>
                </a:cubicBezTo>
                <a:cubicBezTo>
                  <a:pt x="119771" y="3666055"/>
                  <a:pt x="67425" y="3631515"/>
                  <a:pt x="32216" y="3579972"/>
                </a:cubicBezTo>
                <a:cubicBezTo>
                  <a:pt x="-17987" y="3506475"/>
                  <a:pt x="-6340" y="3420392"/>
                  <a:pt x="45202" y="3366173"/>
                </a:cubicBezTo>
                <a:cubicBezTo>
                  <a:pt x="82687" y="3326814"/>
                  <a:pt x="131150" y="3307937"/>
                  <a:pt x="177873" y="3307937"/>
                </a:cubicBezTo>
                <a:close/>
                <a:moveTo>
                  <a:pt x="1114869" y="2352198"/>
                </a:moveTo>
                <a:cubicBezTo>
                  <a:pt x="1146598" y="2352198"/>
                  <a:pt x="1179263" y="2364247"/>
                  <a:pt x="1211259" y="2389416"/>
                </a:cubicBezTo>
                <a:cubicBezTo>
                  <a:pt x="1240846" y="2412575"/>
                  <a:pt x="1276991" y="2457691"/>
                  <a:pt x="1283418" y="2489554"/>
                </a:cubicBezTo>
                <a:cubicBezTo>
                  <a:pt x="1291183" y="2528378"/>
                  <a:pt x="1271637" y="2598261"/>
                  <a:pt x="1240578" y="2629722"/>
                </a:cubicBezTo>
                <a:lnTo>
                  <a:pt x="798520" y="3077805"/>
                </a:lnTo>
                <a:cubicBezTo>
                  <a:pt x="765721" y="3111140"/>
                  <a:pt x="727567" y="3125331"/>
                  <a:pt x="690350" y="3125331"/>
                </a:cubicBezTo>
                <a:cubicBezTo>
                  <a:pt x="642154" y="3125331"/>
                  <a:pt x="595700" y="3101233"/>
                  <a:pt x="565310" y="3063614"/>
                </a:cubicBezTo>
                <a:cubicBezTo>
                  <a:pt x="502120" y="2985430"/>
                  <a:pt x="515240" y="2898814"/>
                  <a:pt x="586194" y="2826520"/>
                </a:cubicBezTo>
                <a:lnTo>
                  <a:pt x="841227" y="2566667"/>
                </a:lnTo>
                <a:lnTo>
                  <a:pt x="1011784" y="2399188"/>
                </a:lnTo>
                <a:cubicBezTo>
                  <a:pt x="1043245" y="2368263"/>
                  <a:pt x="1078454" y="2352198"/>
                  <a:pt x="1114869" y="2352198"/>
                </a:cubicBezTo>
                <a:close/>
                <a:moveTo>
                  <a:pt x="4989885" y="1612349"/>
                </a:moveTo>
                <a:lnTo>
                  <a:pt x="4989885" y="2222888"/>
                </a:lnTo>
                <a:lnTo>
                  <a:pt x="4935614" y="2223484"/>
                </a:lnTo>
                <a:cubicBezTo>
                  <a:pt x="4915152" y="2219627"/>
                  <a:pt x="4895146" y="2211694"/>
                  <a:pt x="4876638" y="2199713"/>
                </a:cubicBezTo>
                <a:cubicBezTo>
                  <a:pt x="4801132" y="2150848"/>
                  <a:pt x="4776365" y="2054591"/>
                  <a:pt x="4824425" y="1969313"/>
                </a:cubicBezTo>
                <a:cubicBezTo>
                  <a:pt x="4886745" y="1859870"/>
                  <a:pt x="4941400" y="1748351"/>
                  <a:pt x="4984926" y="1628700"/>
                </a:cubicBezTo>
                <a:close/>
                <a:moveTo>
                  <a:pt x="4989885" y="914816"/>
                </a:moveTo>
                <a:lnTo>
                  <a:pt x="4989885" y="1252359"/>
                </a:lnTo>
                <a:lnTo>
                  <a:pt x="4908007" y="1264327"/>
                </a:lnTo>
                <a:cubicBezTo>
                  <a:pt x="4515533" y="1341478"/>
                  <a:pt x="4160420" y="1549814"/>
                  <a:pt x="3880335" y="1845479"/>
                </a:cubicBezTo>
                <a:cubicBezTo>
                  <a:pt x="3840039" y="1888051"/>
                  <a:pt x="3792513" y="1935845"/>
                  <a:pt x="3741908" y="1955926"/>
                </a:cubicBezTo>
                <a:cubicBezTo>
                  <a:pt x="3668009" y="1985244"/>
                  <a:pt x="3596654" y="1934239"/>
                  <a:pt x="3563452" y="1881893"/>
                </a:cubicBezTo>
                <a:cubicBezTo>
                  <a:pt x="3526235" y="1823254"/>
                  <a:pt x="3525163" y="1744403"/>
                  <a:pt x="3575769" y="1683621"/>
                </a:cubicBezTo>
                <a:cubicBezTo>
                  <a:pt x="3887230" y="1310109"/>
                  <a:pt x="4299751" y="1061376"/>
                  <a:pt x="4758151" y="955553"/>
                </a:cubicBezTo>
                <a:close/>
                <a:moveTo>
                  <a:pt x="1365199" y="900129"/>
                </a:moveTo>
                <a:cubicBezTo>
                  <a:pt x="1403503" y="898239"/>
                  <a:pt x="1442797" y="903660"/>
                  <a:pt x="1486507" y="907008"/>
                </a:cubicBezTo>
                <a:cubicBezTo>
                  <a:pt x="2349737" y="972339"/>
                  <a:pt x="3079893" y="1544391"/>
                  <a:pt x="3347912" y="2378035"/>
                </a:cubicBezTo>
                <a:cubicBezTo>
                  <a:pt x="3398785" y="2536277"/>
                  <a:pt x="3428907" y="2693715"/>
                  <a:pt x="3457021" y="2860122"/>
                </a:cubicBezTo>
                <a:cubicBezTo>
                  <a:pt x="3789301" y="2835355"/>
                  <a:pt x="4101632" y="2709378"/>
                  <a:pt x="4367241" y="2502005"/>
                </a:cubicBezTo>
                <a:cubicBezTo>
                  <a:pt x="4411286" y="2467598"/>
                  <a:pt x="4470727" y="2419135"/>
                  <a:pt x="4522136" y="2408827"/>
                </a:cubicBezTo>
                <a:cubicBezTo>
                  <a:pt x="4623078" y="2388611"/>
                  <a:pt x="4695771" y="2482860"/>
                  <a:pt x="4724154" y="2568675"/>
                </a:cubicBezTo>
                <a:cubicBezTo>
                  <a:pt x="4713711" y="2634006"/>
                  <a:pt x="4685865" y="2685414"/>
                  <a:pt x="4633386" y="2728924"/>
                </a:cubicBezTo>
                <a:cubicBezTo>
                  <a:pt x="4300303" y="3005779"/>
                  <a:pt x="3892117" y="3173123"/>
                  <a:pt x="3454210" y="3208869"/>
                </a:cubicBezTo>
                <a:lnTo>
                  <a:pt x="3453139" y="5071484"/>
                </a:lnTo>
                <a:cubicBezTo>
                  <a:pt x="3453139" y="5130256"/>
                  <a:pt x="3418733" y="5182199"/>
                  <a:pt x="3383657" y="5207501"/>
                </a:cubicBezTo>
                <a:cubicBezTo>
                  <a:pt x="3336399" y="5241774"/>
                  <a:pt x="3263973" y="5244719"/>
                  <a:pt x="3220731" y="5221826"/>
                </a:cubicBezTo>
                <a:cubicBezTo>
                  <a:pt x="3118985" y="5168142"/>
                  <a:pt x="3122199" y="5086611"/>
                  <a:pt x="3122199" y="4991024"/>
                </a:cubicBezTo>
                <a:lnTo>
                  <a:pt x="3122734" y="3467249"/>
                </a:lnTo>
                <a:lnTo>
                  <a:pt x="3122601" y="3467383"/>
                </a:lnTo>
                <a:lnTo>
                  <a:pt x="3118717" y="3229084"/>
                </a:lnTo>
                <a:cubicBezTo>
                  <a:pt x="3105732" y="3220650"/>
                  <a:pt x="3063561" y="3204317"/>
                  <a:pt x="3040802" y="3201506"/>
                </a:cubicBezTo>
                <a:cubicBezTo>
                  <a:pt x="2629001" y="3149963"/>
                  <a:pt x="2238084" y="2991455"/>
                  <a:pt x="1924280" y="2722632"/>
                </a:cubicBezTo>
                <a:cubicBezTo>
                  <a:pt x="1845293" y="2654890"/>
                  <a:pt x="1822133" y="2548860"/>
                  <a:pt x="1881708" y="2474158"/>
                </a:cubicBezTo>
                <a:cubicBezTo>
                  <a:pt x="1942487" y="2398116"/>
                  <a:pt x="2048517" y="2385533"/>
                  <a:pt x="2128842" y="2452068"/>
                </a:cubicBezTo>
                <a:cubicBezTo>
                  <a:pt x="2392844" y="2670420"/>
                  <a:pt x="2771177" y="2853562"/>
                  <a:pt x="3111890" y="2850349"/>
                </a:cubicBezTo>
                <a:cubicBezTo>
                  <a:pt x="3028888" y="2133176"/>
                  <a:pt x="2547605" y="1549747"/>
                  <a:pt x="1876887" y="1328449"/>
                </a:cubicBezTo>
                <a:cubicBezTo>
                  <a:pt x="1757739" y="1289089"/>
                  <a:pt x="1644078" y="1267670"/>
                  <a:pt x="1519173" y="1264992"/>
                </a:cubicBezTo>
                <a:cubicBezTo>
                  <a:pt x="1560941" y="1583215"/>
                  <a:pt x="1665632" y="1870780"/>
                  <a:pt x="1845025" y="2130364"/>
                </a:cubicBezTo>
                <a:cubicBezTo>
                  <a:pt x="1894961" y="2202524"/>
                  <a:pt x="1886929" y="2287401"/>
                  <a:pt x="1826283" y="2349788"/>
                </a:cubicBezTo>
                <a:cubicBezTo>
                  <a:pt x="1796830" y="2380043"/>
                  <a:pt x="1741941" y="2408425"/>
                  <a:pt x="1701511" y="2404676"/>
                </a:cubicBezTo>
                <a:cubicBezTo>
                  <a:pt x="1666837" y="2401464"/>
                  <a:pt x="1609137" y="2371610"/>
                  <a:pt x="1581826" y="2334794"/>
                </a:cubicBezTo>
                <a:cubicBezTo>
                  <a:pt x="1312201" y="1971723"/>
                  <a:pt x="1172301" y="1528058"/>
                  <a:pt x="1176049" y="1071274"/>
                </a:cubicBezTo>
                <a:cubicBezTo>
                  <a:pt x="1176451" y="1014109"/>
                  <a:pt x="1210321" y="962834"/>
                  <a:pt x="1249814" y="937130"/>
                </a:cubicBezTo>
                <a:cubicBezTo>
                  <a:pt x="1289576" y="911225"/>
                  <a:pt x="1326894" y="902021"/>
                  <a:pt x="1365199" y="900129"/>
                </a:cubicBezTo>
                <a:close/>
                <a:moveTo>
                  <a:pt x="3845126" y="0"/>
                </a:moveTo>
                <a:lnTo>
                  <a:pt x="3845261" y="132"/>
                </a:lnTo>
                <a:cubicBezTo>
                  <a:pt x="3847670" y="132"/>
                  <a:pt x="3850080" y="132"/>
                  <a:pt x="3852356" y="400"/>
                </a:cubicBezTo>
                <a:cubicBezTo>
                  <a:pt x="3885155" y="3346"/>
                  <a:pt x="3930673" y="37886"/>
                  <a:pt x="3958385" y="67338"/>
                </a:cubicBezTo>
                <a:cubicBezTo>
                  <a:pt x="4020771" y="133875"/>
                  <a:pt x="4017425" y="219823"/>
                  <a:pt x="3949148" y="288904"/>
                </a:cubicBezTo>
                <a:lnTo>
                  <a:pt x="3065837" y="1183597"/>
                </a:lnTo>
                <a:cubicBezTo>
                  <a:pt x="3035179" y="1214656"/>
                  <a:pt x="2986850" y="1235273"/>
                  <a:pt x="2947491" y="1235273"/>
                </a:cubicBezTo>
                <a:cubicBezTo>
                  <a:pt x="2942537" y="1235273"/>
                  <a:pt x="2937852" y="1235005"/>
                  <a:pt x="2933301" y="1234336"/>
                </a:cubicBezTo>
                <a:cubicBezTo>
                  <a:pt x="2895949" y="1228846"/>
                  <a:pt x="2844407" y="1194441"/>
                  <a:pt x="2820576" y="1155483"/>
                </a:cubicBezTo>
                <a:cubicBezTo>
                  <a:pt x="2778272" y="1086136"/>
                  <a:pt x="2783226" y="1015314"/>
                  <a:pt x="2833027" y="964040"/>
                </a:cubicBezTo>
                <a:lnTo>
                  <a:pt x="3406014" y="374583"/>
                </a:lnTo>
                <a:lnTo>
                  <a:pt x="3727718" y="45652"/>
                </a:lnTo>
                <a:cubicBezTo>
                  <a:pt x="3752619" y="20216"/>
                  <a:pt x="3809382" y="0"/>
                  <a:pt x="3845126" y="0"/>
                </a:cubicBezTo>
                <a:close/>
              </a:path>
            </a:pathLst>
          </a:cu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pic>
        <p:nvPicPr>
          <p:cNvPr id="84" name="Graphic 83">
            <a:extLst>
              <a:ext uri="{FF2B5EF4-FFF2-40B4-BE49-F238E27FC236}">
                <a16:creationId xmlns:a16="http://schemas.microsoft.com/office/drawing/2014/main" id="{EE4993B1-67A4-A886-6E46-31FD960029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6531" y="6404101"/>
            <a:ext cx="636484" cy="36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4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>
            <a:extLst>
              <a:ext uri="{FF2B5EF4-FFF2-40B4-BE49-F238E27FC236}">
                <a16:creationId xmlns:a16="http://schemas.microsoft.com/office/drawing/2014/main" id="{971A5F48-63BB-D3A2-AC8C-5FF0707C5C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" b="23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82D0EC4C-16AA-8FE2-7C8A-234D7927C9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457" y="1891970"/>
            <a:ext cx="5025314" cy="1107996"/>
          </a:xfrm>
        </p:spPr>
        <p:txBody>
          <a:bodyPr wrap="square" anchor="t">
            <a:sp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</a:t>
            </a:r>
            <a:br>
              <a:rPr lang="fr-FR" dirty="0"/>
            </a:br>
            <a:r>
              <a:rPr lang="fr-FR" dirty="0"/>
              <a:t>DU TITRE</a:t>
            </a:r>
            <a:endParaRPr lang="fr-MA" dirty="0"/>
          </a:p>
        </p:txBody>
      </p:sp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CCA492CC-0FF0-A420-0EF0-019521DE5B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1457" y="176818"/>
            <a:ext cx="2771972" cy="1923604"/>
          </a:xfrm>
        </p:spPr>
        <p:txBody>
          <a:bodyPr wrap="none" anchor="ctr">
            <a:noAutofit/>
          </a:bodyPr>
          <a:lstStyle>
            <a:lvl1pPr>
              <a:defRPr sz="13800" b="1">
                <a:ln w="28575">
                  <a:solidFill>
                    <a:schemeClr val="bg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fr-FR" dirty="0"/>
              <a:t>01</a:t>
            </a:r>
            <a:endParaRPr lang="fr-MA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3214E5E-3724-4507-A7F5-A6662827B761}"/>
              </a:ext>
            </a:extLst>
          </p:cNvPr>
          <p:cNvSpPr/>
          <p:nvPr userDrawn="1"/>
        </p:nvSpPr>
        <p:spPr>
          <a:xfrm>
            <a:off x="0" y="2917873"/>
            <a:ext cx="5794962" cy="3940128"/>
          </a:xfrm>
          <a:custGeom>
            <a:avLst/>
            <a:gdLst>
              <a:gd name="csX0" fmla="*/ 5297101 w 5794962"/>
              <a:gd name="csY0" fmla="*/ 3707574 h 3940128"/>
              <a:gd name="csX1" fmla="*/ 5297220 w 5794962"/>
              <a:gd name="csY1" fmla="*/ 3707574 h 3940128"/>
              <a:gd name="csX2" fmla="*/ 5382319 w 5794962"/>
              <a:gd name="csY2" fmla="*/ 3738648 h 3940128"/>
              <a:gd name="csX3" fmla="*/ 5449175 w 5794962"/>
              <a:gd name="csY3" fmla="*/ 3834695 h 3940128"/>
              <a:gd name="csX4" fmla="*/ 5429992 w 5794962"/>
              <a:gd name="csY4" fmla="*/ 3923862 h 3940128"/>
              <a:gd name="csX5" fmla="*/ 5418693 w 5794962"/>
              <a:gd name="csY5" fmla="*/ 3940128 h 3940128"/>
              <a:gd name="csX6" fmla="*/ 5022106 w 5794962"/>
              <a:gd name="csY6" fmla="*/ 3940128 h 3940128"/>
              <a:gd name="csX7" fmla="*/ 5219064 w 5794962"/>
              <a:gd name="csY7" fmla="*/ 3740649 h 3940128"/>
              <a:gd name="csX8" fmla="*/ 5297101 w 5794962"/>
              <a:gd name="csY8" fmla="*/ 3707574 h 3940128"/>
              <a:gd name="csX9" fmla="*/ 5641387 w 5794962"/>
              <a:gd name="csY9" fmla="*/ 3335745 h 3940128"/>
              <a:gd name="csX10" fmla="*/ 5785575 w 5794962"/>
              <a:gd name="csY10" fmla="*/ 3440503 h 3940128"/>
              <a:gd name="csX11" fmla="*/ 5692117 w 5794962"/>
              <a:gd name="csY11" fmla="*/ 3636128 h 3940128"/>
              <a:gd name="csX12" fmla="*/ 5641975 w 5794962"/>
              <a:gd name="csY12" fmla="*/ 3646015 h 3940128"/>
              <a:gd name="csX13" fmla="*/ 5504261 w 5794962"/>
              <a:gd name="csY13" fmla="*/ 3554676 h 3940128"/>
              <a:gd name="csX14" fmla="*/ 5587125 w 5794962"/>
              <a:gd name="csY14" fmla="*/ 3347515 h 3940128"/>
              <a:gd name="csX15" fmla="*/ 5641504 w 5794962"/>
              <a:gd name="csY15" fmla="*/ 3335862 h 3940128"/>
              <a:gd name="csX16" fmla="*/ 4629718 w 5794962"/>
              <a:gd name="csY16" fmla="*/ 3013117 h 3940128"/>
              <a:gd name="csX17" fmla="*/ 4757662 w 5794962"/>
              <a:gd name="csY17" fmla="*/ 3132705 h 3940128"/>
              <a:gd name="csX18" fmla="*/ 4636248 w 5794962"/>
              <a:gd name="csY18" fmla="*/ 3819647 h 3940128"/>
              <a:gd name="csX19" fmla="*/ 4580200 w 5794962"/>
              <a:gd name="csY19" fmla="*/ 3940128 h 3940128"/>
              <a:gd name="csX20" fmla="*/ 4227260 w 5794962"/>
              <a:gd name="csY20" fmla="*/ 3940128 h 3940128"/>
              <a:gd name="csX21" fmla="*/ 4301400 w 5794962"/>
              <a:gd name="csY21" fmla="*/ 3805444 h 3940128"/>
              <a:gd name="csX22" fmla="*/ 4451514 w 5794962"/>
              <a:gd name="csY22" fmla="*/ 3308085 h 3940128"/>
              <a:gd name="csX23" fmla="*/ 4451631 w 5794962"/>
              <a:gd name="csY23" fmla="*/ 3307968 h 3940128"/>
              <a:gd name="csX24" fmla="*/ 3546485 w 5794962"/>
              <a:gd name="csY24" fmla="*/ 3687682 h 3940128"/>
              <a:gd name="csX25" fmla="*/ 3361217 w 5794962"/>
              <a:gd name="csY25" fmla="*/ 3854117 h 3940128"/>
              <a:gd name="csX26" fmla="*/ 3180777 w 5794962"/>
              <a:gd name="csY26" fmla="*/ 3886602 h 3940128"/>
              <a:gd name="csX27" fmla="*/ 3104740 w 5794962"/>
              <a:gd name="csY27" fmla="*/ 3722053 h 3940128"/>
              <a:gd name="csX28" fmla="*/ 3228683 w 5794962"/>
              <a:gd name="csY28" fmla="*/ 3561738 h 3940128"/>
              <a:gd name="csX29" fmla="*/ 4629718 w 5794962"/>
              <a:gd name="csY29" fmla="*/ 3013117 h 3940128"/>
              <a:gd name="csX30" fmla="*/ 740292 w 5794962"/>
              <a:gd name="csY30" fmla="*/ 3009351 h 3940128"/>
              <a:gd name="csX31" fmla="*/ 2163692 w 5794962"/>
              <a:gd name="csY31" fmla="*/ 3708633 h 3940128"/>
              <a:gd name="csX32" fmla="*/ 2152628 w 5794962"/>
              <a:gd name="csY32" fmla="*/ 3861295 h 3940128"/>
              <a:gd name="csX33" fmla="*/ 2016443 w 5794962"/>
              <a:gd name="csY33" fmla="*/ 3923443 h 3940128"/>
              <a:gd name="csX34" fmla="*/ 1900740 w 5794962"/>
              <a:gd name="csY34" fmla="*/ 3844817 h 3940128"/>
              <a:gd name="csX35" fmla="*/ 891189 w 5794962"/>
              <a:gd name="csY35" fmla="*/ 3313146 h 3940128"/>
              <a:gd name="csX36" fmla="*/ 1023971 w 5794962"/>
              <a:gd name="csY36" fmla="*/ 3819025 h 3940128"/>
              <a:gd name="csX37" fmla="*/ 1086806 w 5794962"/>
              <a:gd name="csY37" fmla="*/ 3940128 h 3940128"/>
              <a:gd name="csX38" fmla="*/ 748787 w 5794962"/>
              <a:gd name="csY38" fmla="*/ 3940128 h 3940128"/>
              <a:gd name="csX39" fmla="*/ 690603 w 5794962"/>
              <a:gd name="csY39" fmla="*/ 3794069 h 3940128"/>
              <a:gd name="csX40" fmla="*/ 583275 w 5794962"/>
              <a:gd name="csY40" fmla="*/ 3155069 h 3940128"/>
              <a:gd name="csX41" fmla="*/ 740292 w 5794962"/>
              <a:gd name="csY41" fmla="*/ 3009351 h 3940128"/>
              <a:gd name="csX42" fmla="*/ 0 w 5794962"/>
              <a:gd name="csY42" fmla="*/ 2923590 h 3940128"/>
              <a:gd name="csX43" fmla="*/ 7818 w 5794962"/>
              <a:gd name="csY43" fmla="*/ 2926723 h 3940128"/>
              <a:gd name="csX44" fmla="*/ 74910 w 5794962"/>
              <a:gd name="csY44" fmla="*/ 3118111 h 3940128"/>
              <a:gd name="csX45" fmla="*/ 27210 w 5794962"/>
              <a:gd name="csY45" fmla="*/ 3189425 h 3940128"/>
              <a:gd name="csX46" fmla="*/ 0 w 5794962"/>
              <a:gd name="csY46" fmla="*/ 3207127 h 3940128"/>
              <a:gd name="csX47" fmla="*/ 760302 w 5794962"/>
              <a:gd name="csY47" fmla="*/ 2068068 h 3940128"/>
              <a:gd name="csX48" fmla="*/ 845050 w 5794962"/>
              <a:gd name="csY48" fmla="*/ 2100789 h 3940128"/>
              <a:gd name="csX49" fmla="*/ 908493 w 5794962"/>
              <a:gd name="csY49" fmla="*/ 2188833 h 3940128"/>
              <a:gd name="csX50" fmla="*/ 870826 w 5794962"/>
              <a:gd name="csY50" fmla="*/ 2312070 h 3940128"/>
              <a:gd name="csX51" fmla="*/ 482167 w 5794962"/>
              <a:gd name="csY51" fmla="*/ 2706026 h 3940128"/>
              <a:gd name="csX52" fmla="*/ 387061 w 5794962"/>
              <a:gd name="csY52" fmla="*/ 2747811 h 3940128"/>
              <a:gd name="csX53" fmla="*/ 277125 w 5794962"/>
              <a:gd name="csY53" fmla="*/ 2693550 h 3940128"/>
              <a:gd name="csX54" fmla="*/ 295487 w 5794962"/>
              <a:gd name="csY54" fmla="*/ 2485095 h 3940128"/>
              <a:gd name="csX55" fmla="*/ 519713 w 5794962"/>
              <a:gd name="csY55" fmla="*/ 2256630 h 3940128"/>
              <a:gd name="csX56" fmla="*/ 669669 w 5794962"/>
              <a:gd name="csY56" fmla="*/ 2109382 h 3940128"/>
              <a:gd name="csX57" fmla="*/ 760302 w 5794962"/>
              <a:gd name="csY57" fmla="*/ 2068068 h 3940128"/>
              <a:gd name="csX58" fmla="*/ 980394 w 5794962"/>
              <a:gd name="csY58" fmla="*/ 791400 h 3940128"/>
              <a:gd name="csX59" fmla="*/ 1087048 w 5794962"/>
              <a:gd name="csY59" fmla="*/ 797446 h 3940128"/>
              <a:gd name="csX60" fmla="*/ 2723610 w 5794962"/>
              <a:gd name="csY60" fmla="*/ 2090784 h 3940128"/>
              <a:gd name="csX61" fmla="*/ 2819541 w 5794962"/>
              <a:gd name="csY61" fmla="*/ 2514640 h 3940128"/>
              <a:gd name="csX62" fmla="*/ 3619812 w 5794962"/>
              <a:gd name="csY62" fmla="*/ 2199779 h 3940128"/>
              <a:gd name="csX63" fmla="*/ 3755996 w 5794962"/>
              <a:gd name="csY63" fmla="*/ 2117857 h 3940128"/>
              <a:gd name="csX64" fmla="*/ 3933612 w 5794962"/>
              <a:gd name="csY64" fmla="*/ 2258395 h 3940128"/>
              <a:gd name="csX65" fmla="*/ 3853809 w 5794962"/>
              <a:gd name="csY65" fmla="*/ 2399289 h 3940128"/>
              <a:gd name="csX66" fmla="*/ 2817068 w 5794962"/>
              <a:gd name="csY66" fmla="*/ 2821259 h 3940128"/>
              <a:gd name="csX67" fmla="*/ 2816425 w 5794962"/>
              <a:gd name="csY67" fmla="*/ 3940128 h 3940128"/>
              <a:gd name="csX68" fmla="*/ 2525320 w 5794962"/>
              <a:gd name="csY68" fmla="*/ 3940128 h 3940128"/>
              <a:gd name="csX69" fmla="*/ 2525633 w 5794962"/>
              <a:gd name="csY69" fmla="*/ 3048428 h 3940128"/>
              <a:gd name="csX70" fmla="*/ 2525516 w 5794962"/>
              <a:gd name="csY70" fmla="*/ 3048547 h 3940128"/>
              <a:gd name="csX71" fmla="*/ 2522101 w 5794962"/>
              <a:gd name="csY71" fmla="*/ 2839031 h 3940128"/>
              <a:gd name="csX72" fmla="*/ 2453597 w 5794962"/>
              <a:gd name="csY72" fmla="*/ 2814784 h 3940128"/>
              <a:gd name="csX73" fmla="*/ 1471942 w 5794962"/>
              <a:gd name="csY73" fmla="*/ 2393756 h 3940128"/>
              <a:gd name="csX74" fmla="*/ 1434513 w 5794962"/>
              <a:gd name="csY74" fmla="*/ 2175296 h 3940128"/>
              <a:gd name="csX75" fmla="*/ 1651794 w 5794962"/>
              <a:gd name="csY75" fmla="*/ 2155875 h 3940128"/>
              <a:gd name="csX76" fmla="*/ 2516098 w 5794962"/>
              <a:gd name="csY76" fmla="*/ 2506046 h 3940128"/>
              <a:gd name="csX77" fmla="*/ 1430274 w 5794962"/>
              <a:gd name="csY77" fmla="*/ 1167981 h 3940128"/>
              <a:gd name="csX78" fmla="*/ 1115769 w 5794962"/>
              <a:gd name="csY78" fmla="*/ 1112188 h 3940128"/>
              <a:gd name="csX79" fmla="*/ 1402261 w 5794962"/>
              <a:gd name="csY79" fmla="*/ 1873031 h 3940128"/>
              <a:gd name="csX80" fmla="*/ 1385783 w 5794962"/>
              <a:gd name="csY80" fmla="*/ 2065949 h 3940128"/>
              <a:gd name="csX81" fmla="*/ 1276083 w 5794962"/>
              <a:gd name="csY81" fmla="*/ 2114207 h 3940128"/>
              <a:gd name="csX82" fmla="*/ 1170855 w 5794962"/>
              <a:gd name="csY82" fmla="*/ 2052766 h 3940128"/>
              <a:gd name="csX83" fmla="*/ 814092 w 5794962"/>
              <a:gd name="csY83" fmla="*/ 941871 h 3940128"/>
              <a:gd name="csX84" fmla="*/ 878948 w 5794962"/>
              <a:gd name="csY84" fmla="*/ 823931 h 3940128"/>
              <a:gd name="csX85" fmla="*/ 980394 w 5794962"/>
              <a:gd name="csY85" fmla="*/ 791400 h 3940128"/>
              <a:gd name="csX86" fmla="*/ 4378183 w 5794962"/>
              <a:gd name="csY86" fmla="*/ 789562 h 3940128"/>
              <a:gd name="csX87" fmla="*/ 4507188 w 5794962"/>
              <a:gd name="csY87" fmla="*/ 835937 h 3940128"/>
              <a:gd name="csX88" fmla="*/ 4551091 w 5794962"/>
              <a:gd name="csY88" fmla="*/ 967295 h 3940128"/>
              <a:gd name="csX89" fmla="*/ 4267540 w 5794962"/>
              <a:gd name="csY89" fmla="*/ 1888097 h 3940128"/>
              <a:gd name="csX90" fmla="*/ 4067678 w 5794962"/>
              <a:gd name="csY90" fmla="*/ 1934004 h 3940128"/>
              <a:gd name="csX91" fmla="*/ 4021773 w 5794962"/>
              <a:gd name="csY91" fmla="*/ 1731432 h 3940128"/>
              <a:gd name="csX92" fmla="*/ 4245295 w 5794962"/>
              <a:gd name="csY92" fmla="*/ 1089589 h 3940128"/>
              <a:gd name="csX93" fmla="*/ 4245060 w 5794962"/>
              <a:gd name="csY93" fmla="*/ 1089708 h 3940128"/>
              <a:gd name="csX94" fmla="*/ 3191723 w 5794962"/>
              <a:gd name="csY94" fmla="*/ 1622556 h 3940128"/>
              <a:gd name="csX95" fmla="*/ 3070017 w 5794962"/>
              <a:gd name="csY95" fmla="*/ 1719662 h 3940128"/>
              <a:gd name="csX96" fmla="*/ 2913116 w 5794962"/>
              <a:gd name="csY96" fmla="*/ 1654571 h 3940128"/>
              <a:gd name="csX97" fmla="*/ 2923945 w 5794962"/>
              <a:gd name="csY97" fmla="*/ 1480251 h 3940128"/>
              <a:gd name="csX98" fmla="*/ 4378183 w 5794962"/>
              <a:gd name="csY98" fmla="*/ 789562 h 3940128"/>
              <a:gd name="csX99" fmla="*/ 3160767 w 5794962"/>
              <a:gd name="csY99" fmla="*/ 0 h 3940128"/>
              <a:gd name="csX100" fmla="*/ 3160884 w 5794962"/>
              <a:gd name="csY100" fmla="*/ 117 h 3940128"/>
              <a:gd name="csX101" fmla="*/ 3167122 w 5794962"/>
              <a:gd name="csY101" fmla="*/ 354 h 3940128"/>
              <a:gd name="csX102" fmla="*/ 3260345 w 5794962"/>
              <a:gd name="csY102" fmla="*/ 59206 h 3940128"/>
              <a:gd name="csX103" fmla="*/ 3252223 w 5794962"/>
              <a:gd name="csY103" fmla="*/ 254007 h 3940128"/>
              <a:gd name="csX104" fmla="*/ 2475610 w 5794962"/>
              <a:gd name="csY104" fmla="*/ 1040626 h 3940128"/>
              <a:gd name="csX105" fmla="*/ 2371559 w 5794962"/>
              <a:gd name="csY105" fmla="*/ 1086061 h 3940128"/>
              <a:gd name="csX106" fmla="*/ 2359082 w 5794962"/>
              <a:gd name="csY106" fmla="*/ 1085237 h 3940128"/>
              <a:gd name="csX107" fmla="*/ 2259975 w 5794962"/>
              <a:gd name="csY107" fmla="*/ 1015908 h 3940128"/>
              <a:gd name="csX108" fmla="*/ 2270921 w 5794962"/>
              <a:gd name="csY108" fmla="*/ 847590 h 3940128"/>
              <a:gd name="csX109" fmla="*/ 2774696 w 5794962"/>
              <a:gd name="csY109" fmla="*/ 329337 h 3940128"/>
              <a:gd name="csX110" fmla="*/ 3057540 w 5794962"/>
              <a:gd name="csY110" fmla="*/ 40137 h 3940128"/>
              <a:gd name="csX111" fmla="*/ 3160767 w 5794962"/>
              <a:gd name="csY111" fmla="*/ 0 h 39401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</a:cxnLst>
            <a:rect l="l" t="t" r="r" b="b"/>
            <a:pathLst>
              <a:path w="5794962" h="3940128">
                <a:moveTo>
                  <a:pt x="5297101" y="3707574"/>
                </a:moveTo>
                <a:lnTo>
                  <a:pt x="5297220" y="3707574"/>
                </a:lnTo>
                <a:cubicBezTo>
                  <a:pt x="5326999" y="3707574"/>
                  <a:pt x="5357131" y="3719110"/>
                  <a:pt x="5382319" y="3738648"/>
                </a:cubicBezTo>
                <a:cubicBezTo>
                  <a:pt x="5412334" y="3762071"/>
                  <a:pt x="5442232" y="3800913"/>
                  <a:pt x="5449175" y="3834695"/>
                </a:cubicBezTo>
                <a:cubicBezTo>
                  <a:pt x="5453589" y="3856058"/>
                  <a:pt x="5444894" y="3895232"/>
                  <a:pt x="5429992" y="3923862"/>
                </a:cubicBezTo>
                <a:lnTo>
                  <a:pt x="5418693" y="3940128"/>
                </a:lnTo>
                <a:lnTo>
                  <a:pt x="5022106" y="3940128"/>
                </a:lnTo>
                <a:lnTo>
                  <a:pt x="5219064" y="3740649"/>
                </a:lnTo>
                <a:cubicBezTo>
                  <a:pt x="5241663" y="3717697"/>
                  <a:pt x="5269206" y="3707574"/>
                  <a:pt x="5297101" y="3707574"/>
                </a:cubicBezTo>
                <a:close/>
                <a:moveTo>
                  <a:pt x="5641387" y="3335745"/>
                </a:moveTo>
                <a:cubicBezTo>
                  <a:pt x="5704594" y="3335745"/>
                  <a:pt x="5762386" y="3381061"/>
                  <a:pt x="5785575" y="3440503"/>
                </a:cubicBezTo>
                <a:cubicBezTo>
                  <a:pt x="5815237" y="3516187"/>
                  <a:pt x="5772038" y="3603641"/>
                  <a:pt x="5692117" y="3636128"/>
                </a:cubicBezTo>
                <a:cubicBezTo>
                  <a:pt x="5675639" y="3642837"/>
                  <a:pt x="5658808" y="3646015"/>
                  <a:pt x="5641975" y="3646015"/>
                </a:cubicBezTo>
                <a:cubicBezTo>
                  <a:pt x="5585594" y="3646015"/>
                  <a:pt x="5530980" y="3610350"/>
                  <a:pt x="5504261" y="3554676"/>
                </a:cubicBezTo>
                <a:cubicBezTo>
                  <a:pt x="5466950" y="3476873"/>
                  <a:pt x="5498494" y="3386594"/>
                  <a:pt x="5587125" y="3347515"/>
                </a:cubicBezTo>
                <a:cubicBezTo>
                  <a:pt x="5605251" y="3339512"/>
                  <a:pt x="5623613" y="3335862"/>
                  <a:pt x="5641504" y="3335862"/>
                </a:cubicBezTo>
                <a:close/>
                <a:moveTo>
                  <a:pt x="4629718" y="3013117"/>
                </a:moveTo>
                <a:cubicBezTo>
                  <a:pt x="4698929" y="3014884"/>
                  <a:pt x="4756132" y="3055609"/>
                  <a:pt x="4757662" y="3132705"/>
                </a:cubicBezTo>
                <a:cubicBezTo>
                  <a:pt x="4762474" y="3371543"/>
                  <a:pt x="4719880" y="3604554"/>
                  <a:pt x="4636248" y="3819647"/>
                </a:cubicBezTo>
                <a:lnTo>
                  <a:pt x="4580200" y="3940128"/>
                </a:lnTo>
                <a:lnTo>
                  <a:pt x="4227260" y="3940128"/>
                </a:lnTo>
                <a:lnTo>
                  <a:pt x="4301400" y="3805444"/>
                </a:lnTo>
                <a:cubicBezTo>
                  <a:pt x="4374739" y="3653855"/>
                  <a:pt x="4425781" y="3487334"/>
                  <a:pt x="4451514" y="3308085"/>
                </a:cubicBezTo>
                <a:lnTo>
                  <a:pt x="4451631" y="3307968"/>
                </a:lnTo>
                <a:cubicBezTo>
                  <a:pt x="4116409" y="3340218"/>
                  <a:pt x="3797313" y="3462514"/>
                  <a:pt x="3546485" y="3687682"/>
                </a:cubicBezTo>
                <a:lnTo>
                  <a:pt x="3361217" y="3854117"/>
                </a:lnTo>
                <a:cubicBezTo>
                  <a:pt x="3309075" y="3900963"/>
                  <a:pt x="3246926" y="3922856"/>
                  <a:pt x="3180777" y="3886602"/>
                </a:cubicBezTo>
                <a:cubicBezTo>
                  <a:pt x="3136049" y="3862121"/>
                  <a:pt x="3076609" y="3789260"/>
                  <a:pt x="3104740" y="3722053"/>
                </a:cubicBezTo>
                <a:cubicBezTo>
                  <a:pt x="3130281" y="3661199"/>
                  <a:pt x="3179365" y="3609762"/>
                  <a:pt x="3228683" y="3561738"/>
                </a:cubicBezTo>
                <a:cubicBezTo>
                  <a:pt x="3603807" y="3196265"/>
                  <a:pt x="4107111" y="3000170"/>
                  <a:pt x="4629718" y="3013117"/>
                </a:cubicBezTo>
                <a:close/>
                <a:moveTo>
                  <a:pt x="740292" y="3009351"/>
                </a:moveTo>
                <a:cubicBezTo>
                  <a:pt x="1297975" y="3005113"/>
                  <a:pt x="1823527" y="3263474"/>
                  <a:pt x="2163692" y="3708633"/>
                </a:cubicBezTo>
                <a:cubicBezTo>
                  <a:pt x="2197592" y="3753007"/>
                  <a:pt x="2177699" y="3824337"/>
                  <a:pt x="2152628" y="3861295"/>
                </a:cubicBezTo>
                <a:cubicBezTo>
                  <a:pt x="2126616" y="3899786"/>
                  <a:pt x="2071176" y="3938156"/>
                  <a:pt x="2016443" y="3923443"/>
                </a:cubicBezTo>
                <a:cubicBezTo>
                  <a:pt x="1975365" y="3912380"/>
                  <a:pt x="1930872" y="3877657"/>
                  <a:pt x="1900740" y="3844817"/>
                </a:cubicBezTo>
                <a:cubicBezTo>
                  <a:pt x="1633551" y="3552792"/>
                  <a:pt x="1287970" y="3366584"/>
                  <a:pt x="891189" y="3313146"/>
                </a:cubicBezTo>
                <a:cubicBezTo>
                  <a:pt x="907211" y="3491160"/>
                  <a:pt x="952862" y="3661476"/>
                  <a:pt x="1023971" y="3819025"/>
                </a:cubicBezTo>
                <a:lnTo>
                  <a:pt x="1086806" y="3940128"/>
                </a:lnTo>
                <a:lnTo>
                  <a:pt x="748787" y="3940128"/>
                </a:lnTo>
                <a:lnTo>
                  <a:pt x="690603" y="3794069"/>
                </a:lnTo>
                <a:cubicBezTo>
                  <a:pt x="620316" y="3593519"/>
                  <a:pt x="582746" y="3378149"/>
                  <a:pt x="583275" y="3155069"/>
                </a:cubicBezTo>
                <a:cubicBezTo>
                  <a:pt x="583510" y="3068438"/>
                  <a:pt x="657782" y="3008997"/>
                  <a:pt x="740292" y="3009351"/>
                </a:cubicBezTo>
                <a:close/>
                <a:moveTo>
                  <a:pt x="0" y="2923590"/>
                </a:moveTo>
                <a:lnTo>
                  <a:pt x="7818" y="2926723"/>
                </a:lnTo>
                <a:cubicBezTo>
                  <a:pt x="74910" y="2964742"/>
                  <a:pt x="102334" y="3036895"/>
                  <a:pt x="74910" y="3118111"/>
                </a:cubicBezTo>
                <a:cubicBezTo>
                  <a:pt x="65022" y="3147361"/>
                  <a:pt x="47896" y="3171637"/>
                  <a:pt x="27210" y="3189425"/>
                </a:cubicBezTo>
                <a:lnTo>
                  <a:pt x="0" y="3207127"/>
                </a:lnTo>
                <a:close/>
                <a:moveTo>
                  <a:pt x="760302" y="2068068"/>
                </a:moveTo>
                <a:cubicBezTo>
                  <a:pt x="788198" y="2068068"/>
                  <a:pt x="816917" y="2078661"/>
                  <a:pt x="845050" y="2100789"/>
                </a:cubicBezTo>
                <a:cubicBezTo>
                  <a:pt x="871062" y="2121153"/>
                  <a:pt x="902842" y="2160819"/>
                  <a:pt x="908493" y="2188833"/>
                </a:cubicBezTo>
                <a:cubicBezTo>
                  <a:pt x="915319" y="2222968"/>
                  <a:pt x="898134" y="2284409"/>
                  <a:pt x="870826" y="2312070"/>
                </a:cubicBezTo>
                <a:lnTo>
                  <a:pt x="482167" y="2706026"/>
                </a:lnTo>
                <a:cubicBezTo>
                  <a:pt x="453329" y="2735336"/>
                  <a:pt x="419782" y="2747811"/>
                  <a:pt x="387061" y="2747811"/>
                </a:cubicBezTo>
                <a:cubicBezTo>
                  <a:pt x="344688" y="2747811"/>
                  <a:pt x="303844" y="2726625"/>
                  <a:pt x="277125" y="2693550"/>
                </a:cubicBezTo>
                <a:cubicBezTo>
                  <a:pt x="221568" y="2624810"/>
                  <a:pt x="233104" y="2548656"/>
                  <a:pt x="295487" y="2485095"/>
                </a:cubicBezTo>
                <a:lnTo>
                  <a:pt x="519713" y="2256630"/>
                </a:lnTo>
                <a:lnTo>
                  <a:pt x="669669" y="2109382"/>
                </a:lnTo>
                <a:cubicBezTo>
                  <a:pt x="697329" y="2082193"/>
                  <a:pt x="728286" y="2068068"/>
                  <a:pt x="760302" y="2068068"/>
                </a:cubicBezTo>
                <a:close/>
                <a:moveTo>
                  <a:pt x="980394" y="791400"/>
                </a:moveTo>
                <a:cubicBezTo>
                  <a:pt x="1014073" y="789737"/>
                  <a:pt x="1048618" y="794504"/>
                  <a:pt x="1087048" y="797446"/>
                </a:cubicBezTo>
                <a:cubicBezTo>
                  <a:pt x="1846007" y="854887"/>
                  <a:pt x="2487967" y="1357838"/>
                  <a:pt x="2723610" y="2090784"/>
                </a:cubicBezTo>
                <a:cubicBezTo>
                  <a:pt x="2768338" y="2229911"/>
                  <a:pt x="2794823" y="2368331"/>
                  <a:pt x="2819541" y="2514640"/>
                </a:cubicBezTo>
                <a:cubicBezTo>
                  <a:pt x="3111683" y="2492865"/>
                  <a:pt x="3386288" y="2382103"/>
                  <a:pt x="3619812" y="2199779"/>
                </a:cubicBezTo>
                <a:cubicBezTo>
                  <a:pt x="3658538" y="2169530"/>
                  <a:pt x="3710798" y="2126920"/>
                  <a:pt x="3755996" y="2117857"/>
                </a:cubicBezTo>
                <a:cubicBezTo>
                  <a:pt x="3844745" y="2100082"/>
                  <a:pt x="3908659" y="2182948"/>
                  <a:pt x="3933612" y="2258395"/>
                </a:cubicBezTo>
                <a:cubicBezTo>
                  <a:pt x="3924431" y="2315836"/>
                  <a:pt x="3899950" y="2361034"/>
                  <a:pt x="3853809" y="2399289"/>
                </a:cubicBezTo>
                <a:cubicBezTo>
                  <a:pt x="3560959" y="2642701"/>
                  <a:pt x="3202080" y="2789832"/>
                  <a:pt x="2817068" y="2821259"/>
                </a:cubicBezTo>
                <a:lnTo>
                  <a:pt x="2816425" y="3940128"/>
                </a:lnTo>
                <a:lnTo>
                  <a:pt x="2525320" y="3940128"/>
                </a:lnTo>
                <a:lnTo>
                  <a:pt x="2525633" y="3048428"/>
                </a:lnTo>
                <a:lnTo>
                  <a:pt x="2525516" y="3048547"/>
                </a:lnTo>
                <a:lnTo>
                  <a:pt x="2522101" y="2839031"/>
                </a:lnTo>
                <a:cubicBezTo>
                  <a:pt x="2510684" y="2831617"/>
                  <a:pt x="2473606" y="2817256"/>
                  <a:pt x="2453597" y="2814784"/>
                </a:cubicBezTo>
                <a:cubicBezTo>
                  <a:pt x="2091538" y="2769469"/>
                  <a:pt x="1747841" y="2630107"/>
                  <a:pt x="1471942" y="2393756"/>
                </a:cubicBezTo>
                <a:cubicBezTo>
                  <a:pt x="1402497" y="2334198"/>
                  <a:pt x="1382133" y="2240975"/>
                  <a:pt x="1434513" y="2175296"/>
                </a:cubicBezTo>
                <a:cubicBezTo>
                  <a:pt x="1487949" y="2108441"/>
                  <a:pt x="1581171" y="2097376"/>
                  <a:pt x="1651794" y="2155875"/>
                </a:cubicBezTo>
                <a:cubicBezTo>
                  <a:pt x="1883908" y="2347853"/>
                  <a:pt x="2216540" y="2508870"/>
                  <a:pt x="2516098" y="2506046"/>
                </a:cubicBezTo>
                <a:cubicBezTo>
                  <a:pt x="2443121" y="1875503"/>
                  <a:pt x="2019974" y="1362547"/>
                  <a:pt x="1430274" y="1167981"/>
                </a:cubicBezTo>
                <a:cubicBezTo>
                  <a:pt x="1325518" y="1133375"/>
                  <a:pt x="1225587" y="1114543"/>
                  <a:pt x="1115769" y="1112188"/>
                </a:cubicBezTo>
                <a:cubicBezTo>
                  <a:pt x="1152493" y="1391973"/>
                  <a:pt x="1244537" y="1644802"/>
                  <a:pt x="1402261" y="1873031"/>
                </a:cubicBezTo>
                <a:cubicBezTo>
                  <a:pt x="1446164" y="1936474"/>
                  <a:pt x="1439104" y="2011098"/>
                  <a:pt x="1385783" y="2065949"/>
                </a:cubicBezTo>
                <a:cubicBezTo>
                  <a:pt x="1359888" y="2092549"/>
                  <a:pt x="1311630" y="2117503"/>
                  <a:pt x="1276083" y="2114207"/>
                </a:cubicBezTo>
                <a:cubicBezTo>
                  <a:pt x="1245597" y="2111382"/>
                  <a:pt x="1194866" y="2085135"/>
                  <a:pt x="1170855" y="2052766"/>
                </a:cubicBezTo>
                <a:cubicBezTo>
                  <a:pt x="933798" y="1733551"/>
                  <a:pt x="810796" y="1343479"/>
                  <a:pt x="814092" y="941871"/>
                </a:cubicBezTo>
                <a:cubicBezTo>
                  <a:pt x="814445" y="891611"/>
                  <a:pt x="844224" y="846530"/>
                  <a:pt x="878948" y="823931"/>
                </a:cubicBezTo>
                <a:cubicBezTo>
                  <a:pt x="913907" y="801156"/>
                  <a:pt x="946717" y="793064"/>
                  <a:pt x="980394" y="791400"/>
                </a:cubicBezTo>
                <a:close/>
                <a:moveTo>
                  <a:pt x="4378183" y="789562"/>
                </a:moveTo>
                <a:cubicBezTo>
                  <a:pt x="4425500" y="788738"/>
                  <a:pt x="4481998" y="809099"/>
                  <a:pt x="4507188" y="835937"/>
                </a:cubicBezTo>
                <a:cubicBezTo>
                  <a:pt x="4538261" y="868893"/>
                  <a:pt x="4553798" y="917624"/>
                  <a:pt x="4551091" y="967295"/>
                </a:cubicBezTo>
                <a:cubicBezTo>
                  <a:pt x="4532729" y="1299575"/>
                  <a:pt x="4449159" y="1614434"/>
                  <a:pt x="4267540" y="1888097"/>
                </a:cubicBezTo>
                <a:cubicBezTo>
                  <a:pt x="4218929" y="1961309"/>
                  <a:pt x="4132769" y="1976141"/>
                  <a:pt x="4067678" y="1934004"/>
                </a:cubicBezTo>
                <a:cubicBezTo>
                  <a:pt x="4001295" y="1891041"/>
                  <a:pt x="3979518" y="1806411"/>
                  <a:pt x="4021773" y="1731432"/>
                </a:cubicBezTo>
                <a:cubicBezTo>
                  <a:pt x="4131358" y="1538986"/>
                  <a:pt x="4213985" y="1339241"/>
                  <a:pt x="4245295" y="1089589"/>
                </a:cubicBezTo>
                <a:lnTo>
                  <a:pt x="4245060" y="1089708"/>
                </a:lnTo>
                <a:cubicBezTo>
                  <a:pt x="3840746" y="1128668"/>
                  <a:pt x="3473154" y="1325470"/>
                  <a:pt x="3191723" y="1622556"/>
                </a:cubicBezTo>
                <a:cubicBezTo>
                  <a:pt x="3156293" y="1659985"/>
                  <a:pt x="3114508" y="1702007"/>
                  <a:pt x="3070017" y="1719662"/>
                </a:cubicBezTo>
                <a:cubicBezTo>
                  <a:pt x="3005043" y="1745440"/>
                  <a:pt x="2942307" y="1700593"/>
                  <a:pt x="2913116" y="1654571"/>
                </a:cubicBezTo>
                <a:cubicBezTo>
                  <a:pt x="2880395" y="1603017"/>
                  <a:pt x="2879453" y="1533689"/>
                  <a:pt x="2923945" y="1480251"/>
                </a:cubicBezTo>
                <a:cubicBezTo>
                  <a:pt x="3289065" y="1042391"/>
                  <a:pt x="3812143" y="799567"/>
                  <a:pt x="4378183" y="789562"/>
                </a:cubicBezTo>
                <a:close/>
                <a:moveTo>
                  <a:pt x="3160767" y="0"/>
                </a:moveTo>
                <a:lnTo>
                  <a:pt x="3160884" y="117"/>
                </a:lnTo>
                <a:cubicBezTo>
                  <a:pt x="3163003" y="117"/>
                  <a:pt x="3165121" y="117"/>
                  <a:pt x="3167122" y="354"/>
                </a:cubicBezTo>
                <a:cubicBezTo>
                  <a:pt x="3195960" y="2943"/>
                  <a:pt x="3235980" y="33311"/>
                  <a:pt x="3260345" y="59206"/>
                </a:cubicBezTo>
                <a:cubicBezTo>
                  <a:pt x="3315194" y="117706"/>
                  <a:pt x="3312252" y="193270"/>
                  <a:pt x="3252223" y="254007"/>
                </a:cubicBezTo>
                <a:lnTo>
                  <a:pt x="2475610" y="1040626"/>
                </a:lnTo>
                <a:cubicBezTo>
                  <a:pt x="2448654" y="1067933"/>
                  <a:pt x="2406164" y="1086061"/>
                  <a:pt x="2371559" y="1086061"/>
                </a:cubicBezTo>
                <a:cubicBezTo>
                  <a:pt x="2367204" y="1086061"/>
                  <a:pt x="2363085" y="1085824"/>
                  <a:pt x="2359082" y="1085237"/>
                </a:cubicBezTo>
                <a:cubicBezTo>
                  <a:pt x="2326243" y="1080410"/>
                  <a:pt x="2280926" y="1050160"/>
                  <a:pt x="2259975" y="1015908"/>
                </a:cubicBezTo>
                <a:cubicBezTo>
                  <a:pt x="2222780" y="954937"/>
                  <a:pt x="2227134" y="892671"/>
                  <a:pt x="2270921" y="847590"/>
                </a:cubicBezTo>
                <a:lnTo>
                  <a:pt x="2774696" y="329337"/>
                </a:lnTo>
                <a:lnTo>
                  <a:pt x="3057540" y="40137"/>
                </a:lnTo>
                <a:cubicBezTo>
                  <a:pt x="3079432" y="17774"/>
                  <a:pt x="3129340" y="0"/>
                  <a:pt x="3160767" y="0"/>
                </a:cubicBezTo>
                <a:close/>
              </a:path>
            </a:pathLst>
          </a:custGeom>
          <a:solidFill>
            <a:schemeClr val="bg1">
              <a:alpha val="24000"/>
            </a:schemeClr>
          </a:solidFill>
          <a:ln w="6627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94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AAA84979-FA5A-4CEF-20AE-181CF9BEC3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556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1" name="Titre 1">
            <a:extLst>
              <a:ext uri="{FF2B5EF4-FFF2-40B4-BE49-F238E27FC236}">
                <a16:creationId xmlns:a16="http://schemas.microsoft.com/office/drawing/2014/main" id="{43DB4F93-E03B-FC85-9848-454CC0CEF6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457" y="1891970"/>
            <a:ext cx="5025314" cy="1107996"/>
          </a:xfrm>
        </p:spPr>
        <p:txBody>
          <a:bodyPr wrap="square" anchor="t">
            <a:sp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</a:t>
            </a:r>
            <a:br>
              <a:rPr lang="fr-FR" dirty="0"/>
            </a:br>
            <a:r>
              <a:rPr lang="fr-FR" dirty="0"/>
              <a:t>DU TITRE</a:t>
            </a:r>
            <a:endParaRPr lang="fr-MA" dirty="0"/>
          </a:p>
        </p:txBody>
      </p:sp>
      <p:sp>
        <p:nvSpPr>
          <p:cNvPr id="23" name="Espace réservé du texte 17">
            <a:extLst>
              <a:ext uri="{FF2B5EF4-FFF2-40B4-BE49-F238E27FC236}">
                <a16:creationId xmlns:a16="http://schemas.microsoft.com/office/drawing/2014/main" id="{880593D7-462F-F213-1C17-A3B41E02EC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1457" y="176818"/>
            <a:ext cx="2771972" cy="1923604"/>
          </a:xfrm>
        </p:spPr>
        <p:txBody>
          <a:bodyPr wrap="none" anchor="ctr">
            <a:noAutofit/>
          </a:bodyPr>
          <a:lstStyle>
            <a:lvl1pPr>
              <a:defRPr sz="13800" b="1">
                <a:ln w="28575">
                  <a:solidFill>
                    <a:schemeClr val="bg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fr-FR" dirty="0"/>
              <a:t>01</a:t>
            </a:r>
            <a:endParaRPr lang="fr-MA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3CEEDB-9C1E-CD53-A580-76EC57A32429}"/>
              </a:ext>
            </a:extLst>
          </p:cNvPr>
          <p:cNvSpPr/>
          <p:nvPr userDrawn="1"/>
        </p:nvSpPr>
        <p:spPr>
          <a:xfrm>
            <a:off x="0" y="2917873"/>
            <a:ext cx="5794962" cy="3940128"/>
          </a:xfrm>
          <a:custGeom>
            <a:avLst/>
            <a:gdLst>
              <a:gd name="csX0" fmla="*/ 5297101 w 5794962"/>
              <a:gd name="csY0" fmla="*/ 3707574 h 3940128"/>
              <a:gd name="csX1" fmla="*/ 5297220 w 5794962"/>
              <a:gd name="csY1" fmla="*/ 3707574 h 3940128"/>
              <a:gd name="csX2" fmla="*/ 5382319 w 5794962"/>
              <a:gd name="csY2" fmla="*/ 3738648 h 3940128"/>
              <a:gd name="csX3" fmla="*/ 5449175 w 5794962"/>
              <a:gd name="csY3" fmla="*/ 3834695 h 3940128"/>
              <a:gd name="csX4" fmla="*/ 5429992 w 5794962"/>
              <a:gd name="csY4" fmla="*/ 3923862 h 3940128"/>
              <a:gd name="csX5" fmla="*/ 5418693 w 5794962"/>
              <a:gd name="csY5" fmla="*/ 3940128 h 3940128"/>
              <a:gd name="csX6" fmla="*/ 5022106 w 5794962"/>
              <a:gd name="csY6" fmla="*/ 3940128 h 3940128"/>
              <a:gd name="csX7" fmla="*/ 5219064 w 5794962"/>
              <a:gd name="csY7" fmla="*/ 3740649 h 3940128"/>
              <a:gd name="csX8" fmla="*/ 5297101 w 5794962"/>
              <a:gd name="csY8" fmla="*/ 3707574 h 3940128"/>
              <a:gd name="csX9" fmla="*/ 5641387 w 5794962"/>
              <a:gd name="csY9" fmla="*/ 3335745 h 3940128"/>
              <a:gd name="csX10" fmla="*/ 5785575 w 5794962"/>
              <a:gd name="csY10" fmla="*/ 3440503 h 3940128"/>
              <a:gd name="csX11" fmla="*/ 5692117 w 5794962"/>
              <a:gd name="csY11" fmla="*/ 3636128 h 3940128"/>
              <a:gd name="csX12" fmla="*/ 5641975 w 5794962"/>
              <a:gd name="csY12" fmla="*/ 3646015 h 3940128"/>
              <a:gd name="csX13" fmla="*/ 5504261 w 5794962"/>
              <a:gd name="csY13" fmla="*/ 3554676 h 3940128"/>
              <a:gd name="csX14" fmla="*/ 5587125 w 5794962"/>
              <a:gd name="csY14" fmla="*/ 3347515 h 3940128"/>
              <a:gd name="csX15" fmla="*/ 5641504 w 5794962"/>
              <a:gd name="csY15" fmla="*/ 3335862 h 3940128"/>
              <a:gd name="csX16" fmla="*/ 4629718 w 5794962"/>
              <a:gd name="csY16" fmla="*/ 3013117 h 3940128"/>
              <a:gd name="csX17" fmla="*/ 4757662 w 5794962"/>
              <a:gd name="csY17" fmla="*/ 3132705 h 3940128"/>
              <a:gd name="csX18" fmla="*/ 4636248 w 5794962"/>
              <a:gd name="csY18" fmla="*/ 3819647 h 3940128"/>
              <a:gd name="csX19" fmla="*/ 4580200 w 5794962"/>
              <a:gd name="csY19" fmla="*/ 3940128 h 3940128"/>
              <a:gd name="csX20" fmla="*/ 4227260 w 5794962"/>
              <a:gd name="csY20" fmla="*/ 3940128 h 3940128"/>
              <a:gd name="csX21" fmla="*/ 4301400 w 5794962"/>
              <a:gd name="csY21" fmla="*/ 3805444 h 3940128"/>
              <a:gd name="csX22" fmla="*/ 4451514 w 5794962"/>
              <a:gd name="csY22" fmla="*/ 3308085 h 3940128"/>
              <a:gd name="csX23" fmla="*/ 4451631 w 5794962"/>
              <a:gd name="csY23" fmla="*/ 3307968 h 3940128"/>
              <a:gd name="csX24" fmla="*/ 3546485 w 5794962"/>
              <a:gd name="csY24" fmla="*/ 3687682 h 3940128"/>
              <a:gd name="csX25" fmla="*/ 3361217 w 5794962"/>
              <a:gd name="csY25" fmla="*/ 3854117 h 3940128"/>
              <a:gd name="csX26" fmla="*/ 3180777 w 5794962"/>
              <a:gd name="csY26" fmla="*/ 3886602 h 3940128"/>
              <a:gd name="csX27" fmla="*/ 3104740 w 5794962"/>
              <a:gd name="csY27" fmla="*/ 3722053 h 3940128"/>
              <a:gd name="csX28" fmla="*/ 3228683 w 5794962"/>
              <a:gd name="csY28" fmla="*/ 3561738 h 3940128"/>
              <a:gd name="csX29" fmla="*/ 4629718 w 5794962"/>
              <a:gd name="csY29" fmla="*/ 3013117 h 3940128"/>
              <a:gd name="csX30" fmla="*/ 740292 w 5794962"/>
              <a:gd name="csY30" fmla="*/ 3009351 h 3940128"/>
              <a:gd name="csX31" fmla="*/ 2163692 w 5794962"/>
              <a:gd name="csY31" fmla="*/ 3708633 h 3940128"/>
              <a:gd name="csX32" fmla="*/ 2152628 w 5794962"/>
              <a:gd name="csY32" fmla="*/ 3861295 h 3940128"/>
              <a:gd name="csX33" fmla="*/ 2016443 w 5794962"/>
              <a:gd name="csY33" fmla="*/ 3923443 h 3940128"/>
              <a:gd name="csX34" fmla="*/ 1900740 w 5794962"/>
              <a:gd name="csY34" fmla="*/ 3844817 h 3940128"/>
              <a:gd name="csX35" fmla="*/ 891189 w 5794962"/>
              <a:gd name="csY35" fmla="*/ 3313146 h 3940128"/>
              <a:gd name="csX36" fmla="*/ 1023971 w 5794962"/>
              <a:gd name="csY36" fmla="*/ 3819025 h 3940128"/>
              <a:gd name="csX37" fmla="*/ 1086806 w 5794962"/>
              <a:gd name="csY37" fmla="*/ 3940128 h 3940128"/>
              <a:gd name="csX38" fmla="*/ 748787 w 5794962"/>
              <a:gd name="csY38" fmla="*/ 3940128 h 3940128"/>
              <a:gd name="csX39" fmla="*/ 690603 w 5794962"/>
              <a:gd name="csY39" fmla="*/ 3794069 h 3940128"/>
              <a:gd name="csX40" fmla="*/ 583275 w 5794962"/>
              <a:gd name="csY40" fmla="*/ 3155069 h 3940128"/>
              <a:gd name="csX41" fmla="*/ 740292 w 5794962"/>
              <a:gd name="csY41" fmla="*/ 3009351 h 3940128"/>
              <a:gd name="csX42" fmla="*/ 0 w 5794962"/>
              <a:gd name="csY42" fmla="*/ 2923590 h 3940128"/>
              <a:gd name="csX43" fmla="*/ 7818 w 5794962"/>
              <a:gd name="csY43" fmla="*/ 2926723 h 3940128"/>
              <a:gd name="csX44" fmla="*/ 74910 w 5794962"/>
              <a:gd name="csY44" fmla="*/ 3118111 h 3940128"/>
              <a:gd name="csX45" fmla="*/ 27210 w 5794962"/>
              <a:gd name="csY45" fmla="*/ 3189425 h 3940128"/>
              <a:gd name="csX46" fmla="*/ 0 w 5794962"/>
              <a:gd name="csY46" fmla="*/ 3207127 h 3940128"/>
              <a:gd name="csX47" fmla="*/ 760302 w 5794962"/>
              <a:gd name="csY47" fmla="*/ 2068068 h 3940128"/>
              <a:gd name="csX48" fmla="*/ 845050 w 5794962"/>
              <a:gd name="csY48" fmla="*/ 2100789 h 3940128"/>
              <a:gd name="csX49" fmla="*/ 908493 w 5794962"/>
              <a:gd name="csY49" fmla="*/ 2188833 h 3940128"/>
              <a:gd name="csX50" fmla="*/ 870826 w 5794962"/>
              <a:gd name="csY50" fmla="*/ 2312070 h 3940128"/>
              <a:gd name="csX51" fmla="*/ 482167 w 5794962"/>
              <a:gd name="csY51" fmla="*/ 2706026 h 3940128"/>
              <a:gd name="csX52" fmla="*/ 387061 w 5794962"/>
              <a:gd name="csY52" fmla="*/ 2747811 h 3940128"/>
              <a:gd name="csX53" fmla="*/ 277125 w 5794962"/>
              <a:gd name="csY53" fmla="*/ 2693550 h 3940128"/>
              <a:gd name="csX54" fmla="*/ 295487 w 5794962"/>
              <a:gd name="csY54" fmla="*/ 2485095 h 3940128"/>
              <a:gd name="csX55" fmla="*/ 519713 w 5794962"/>
              <a:gd name="csY55" fmla="*/ 2256630 h 3940128"/>
              <a:gd name="csX56" fmla="*/ 669669 w 5794962"/>
              <a:gd name="csY56" fmla="*/ 2109382 h 3940128"/>
              <a:gd name="csX57" fmla="*/ 760302 w 5794962"/>
              <a:gd name="csY57" fmla="*/ 2068068 h 3940128"/>
              <a:gd name="csX58" fmla="*/ 980394 w 5794962"/>
              <a:gd name="csY58" fmla="*/ 791400 h 3940128"/>
              <a:gd name="csX59" fmla="*/ 1087048 w 5794962"/>
              <a:gd name="csY59" fmla="*/ 797446 h 3940128"/>
              <a:gd name="csX60" fmla="*/ 2723610 w 5794962"/>
              <a:gd name="csY60" fmla="*/ 2090784 h 3940128"/>
              <a:gd name="csX61" fmla="*/ 2819541 w 5794962"/>
              <a:gd name="csY61" fmla="*/ 2514640 h 3940128"/>
              <a:gd name="csX62" fmla="*/ 3619812 w 5794962"/>
              <a:gd name="csY62" fmla="*/ 2199779 h 3940128"/>
              <a:gd name="csX63" fmla="*/ 3755996 w 5794962"/>
              <a:gd name="csY63" fmla="*/ 2117857 h 3940128"/>
              <a:gd name="csX64" fmla="*/ 3933612 w 5794962"/>
              <a:gd name="csY64" fmla="*/ 2258395 h 3940128"/>
              <a:gd name="csX65" fmla="*/ 3853809 w 5794962"/>
              <a:gd name="csY65" fmla="*/ 2399289 h 3940128"/>
              <a:gd name="csX66" fmla="*/ 2817068 w 5794962"/>
              <a:gd name="csY66" fmla="*/ 2821259 h 3940128"/>
              <a:gd name="csX67" fmla="*/ 2816425 w 5794962"/>
              <a:gd name="csY67" fmla="*/ 3940128 h 3940128"/>
              <a:gd name="csX68" fmla="*/ 2525320 w 5794962"/>
              <a:gd name="csY68" fmla="*/ 3940128 h 3940128"/>
              <a:gd name="csX69" fmla="*/ 2525633 w 5794962"/>
              <a:gd name="csY69" fmla="*/ 3048428 h 3940128"/>
              <a:gd name="csX70" fmla="*/ 2525516 w 5794962"/>
              <a:gd name="csY70" fmla="*/ 3048547 h 3940128"/>
              <a:gd name="csX71" fmla="*/ 2522101 w 5794962"/>
              <a:gd name="csY71" fmla="*/ 2839031 h 3940128"/>
              <a:gd name="csX72" fmla="*/ 2453597 w 5794962"/>
              <a:gd name="csY72" fmla="*/ 2814784 h 3940128"/>
              <a:gd name="csX73" fmla="*/ 1471942 w 5794962"/>
              <a:gd name="csY73" fmla="*/ 2393756 h 3940128"/>
              <a:gd name="csX74" fmla="*/ 1434513 w 5794962"/>
              <a:gd name="csY74" fmla="*/ 2175296 h 3940128"/>
              <a:gd name="csX75" fmla="*/ 1651794 w 5794962"/>
              <a:gd name="csY75" fmla="*/ 2155875 h 3940128"/>
              <a:gd name="csX76" fmla="*/ 2516098 w 5794962"/>
              <a:gd name="csY76" fmla="*/ 2506046 h 3940128"/>
              <a:gd name="csX77" fmla="*/ 1430274 w 5794962"/>
              <a:gd name="csY77" fmla="*/ 1167981 h 3940128"/>
              <a:gd name="csX78" fmla="*/ 1115769 w 5794962"/>
              <a:gd name="csY78" fmla="*/ 1112188 h 3940128"/>
              <a:gd name="csX79" fmla="*/ 1402261 w 5794962"/>
              <a:gd name="csY79" fmla="*/ 1873031 h 3940128"/>
              <a:gd name="csX80" fmla="*/ 1385783 w 5794962"/>
              <a:gd name="csY80" fmla="*/ 2065949 h 3940128"/>
              <a:gd name="csX81" fmla="*/ 1276083 w 5794962"/>
              <a:gd name="csY81" fmla="*/ 2114207 h 3940128"/>
              <a:gd name="csX82" fmla="*/ 1170855 w 5794962"/>
              <a:gd name="csY82" fmla="*/ 2052766 h 3940128"/>
              <a:gd name="csX83" fmla="*/ 814092 w 5794962"/>
              <a:gd name="csY83" fmla="*/ 941871 h 3940128"/>
              <a:gd name="csX84" fmla="*/ 878948 w 5794962"/>
              <a:gd name="csY84" fmla="*/ 823931 h 3940128"/>
              <a:gd name="csX85" fmla="*/ 980394 w 5794962"/>
              <a:gd name="csY85" fmla="*/ 791400 h 3940128"/>
              <a:gd name="csX86" fmla="*/ 4378183 w 5794962"/>
              <a:gd name="csY86" fmla="*/ 789562 h 3940128"/>
              <a:gd name="csX87" fmla="*/ 4507188 w 5794962"/>
              <a:gd name="csY87" fmla="*/ 835937 h 3940128"/>
              <a:gd name="csX88" fmla="*/ 4551091 w 5794962"/>
              <a:gd name="csY88" fmla="*/ 967295 h 3940128"/>
              <a:gd name="csX89" fmla="*/ 4267540 w 5794962"/>
              <a:gd name="csY89" fmla="*/ 1888097 h 3940128"/>
              <a:gd name="csX90" fmla="*/ 4067678 w 5794962"/>
              <a:gd name="csY90" fmla="*/ 1934004 h 3940128"/>
              <a:gd name="csX91" fmla="*/ 4021773 w 5794962"/>
              <a:gd name="csY91" fmla="*/ 1731432 h 3940128"/>
              <a:gd name="csX92" fmla="*/ 4245295 w 5794962"/>
              <a:gd name="csY92" fmla="*/ 1089589 h 3940128"/>
              <a:gd name="csX93" fmla="*/ 4245060 w 5794962"/>
              <a:gd name="csY93" fmla="*/ 1089708 h 3940128"/>
              <a:gd name="csX94" fmla="*/ 3191723 w 5794962"/>
              <a:gd name="csY94" fmla="*/ 1622556 h 3940128"/>
              <a:gd name="csX95" fmla="*/ 3070017 w 5794962"/>
              <a:gd name="csY95" fmla="*/ 1719662 h 3940128"/>
              <a:gd name="csX96" fmla="*/ 2913116 w 5794962"/>
              <a:gd name="csY96" fmla="*/ 1654571 h 3940128"/>
              <a:gd name="csX97" fmla="*/ 2923945 w 5794962"/>
              <a:gd name="csY97" fmla="*/ 1480251 h 3940128"/>
              <a:gd name="csX98" fmla="*/ 4378183 w 5794962"/>
              <a:gd name="csY98" fmla="*/ 789562 h 3940128"/>
              <a:gd name="csX99" fmla="*/ 3160767 w 5794962"/>
              <a:gd name="csY99" fmla="*/ 0 h 3940128"/>
              <a:gd name="csX100" fmla="*/ 3160884 w 5794962"/>
              <a:gd name="csY100" fmla="*/ 117 h 3940128"/>
              <a:gd name="csX101" fmla="*/ 3167122 w 5794962"/>
              <a:gd name="csY101" fmla="*/ 354 h 3940128"/>
              <a:gd name="csX102" fmla="*/ 3260345 w 5794962"/>
              <a:gd name="csY102" fmla="*/ 59206 h 3940128"/>
              <a:gd name="csX103" fmla="*/ 3252223 w 5794962"/>
              <a:gd name="csY103" fmla="*/ 254007 h 3940128"/>
              <a:gd name="csX104" fmla="*/ 2475610 w 5794962"/>
              <a:gd name="csY104" fmla="*/ 1040626 h 3940128"/>
              <a:gd name="csX105" fmla="*/ 2371559 w 5794962"/>
              <a:gd name="csY105" fmla="*/ 1086061 h 3940128"/>
              <a:gd name="csX106" fmla="*/ 2359082 w 5794962"/>
              <a:gd name="csY106" fmla="*/ 1085237 h 3940128"/>
              <a:gd name="csX107" fmla="*/ 2259975 w 5794962"/>
              <a:gd name="csY107" fmla="*/ 1015908 h 3940128"/>
              <a:gd name="csX108" fmla="*/ 2270921 w 5794962"/>
              <a:gd name="csY108" fmla="*/ 847590 h 3940128"/>
              <a:gd name="csX109" fmla="*/ 2774696 w 5794962"/>
              <a:gd name="csY109" fmla="*/ 329337 h 3940128"/>
              <a:gd name="csX110" fmla="*/ 3057540 w 5794962"/>
              <a:gd name="csY110" fmla="*/ 40137 h 3940128"/>
              <a:gd name="csX111" fmla="*/ 3160767 w 5794962"/>
              <a:gd name="csY111" fmla="*/ 0 h 39401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</a:cxnLst>
            <a:rect l="l" t="t" r="r" b="b"/>
            <a:pathLst>
              <a:path w="5794962" h="3940128">
                <a:moveTo>
                  <a:pt x="5297101" y="3707574"/>
                </a:moveTo>
                <a:lnTo>
                  <a:pt x="5297220" y="3707574"/>
                </a:lnTo>
                <a:cubicBezTo>
                  <a:pt x="5326999" y="3707574"/>
                  <a:pt x="5357131" y="3719110"/>
                  <a:pt x="5382319" y="3738648"/>
                </a:cubicBezTo>
                <a:cubicBezTo>
                  <a:pt x="5412334" y="3762071"/>
                  <a:pt x="5442232" y="3800913"/>
                  <a:pt x="5449175" y="3834695"/>
                </a:cubicBezTo>
                <a:cubicBezTo>
                  <a:pt x="5453589" y="3856058"/>
                  <a:pt x="5444894" y="3895232"/>
                  <a:pt x="5429992" y="3923862"/>
                </a:cubicBezTo>
                <a:lnTo>
                  <a:pt x="5418693" y="3940128"/>
                </a:lnTo>
                <a:lnTo>
                  <a:pt x="5022106" y="3940128"/>
                </a:lnTo>
                <a:lnTo>
                  <a:pt x="5219064" y="3740649"/>
                </a:lnTo>
                <a:cubicBezTo>
                  <a:pt x="5241663" y="3717697"/>
                  <a:pt x="5269206" y="3707574"/>
                  <a:pt x="5297101" y="3707574"/>
                </a:cubicBezTo>
                <a:close/>
                <a:moveTo>
                  <a:pt x="5641387" y="3335745"/>
                </a:moveTo>
                <a:cubicBezTo>
                  <a:pt x="5704594" y="3335745"/>
                  <a:pt x="5762386" y="3381061"/>
                  <a:pt x="5785575" y="3440503"/>
                </a:cubicBezTo>
                <a:cubicBezTo>
                  <a:pt x="5815237" y="3516187"/>
                  <a:pt x="5772038" y="3603641"/>
                  <a:pt x="5692117" y="3636128"/>
                </a:cubicBezTo>
                <a:cubicBezTo>
                  <a:pt x="5675639" y="3642837"/>
                  <a:pt x="5658808" y="3646015"/>
                  <a:pt x="5641975" y="3646015"/>
                </a:cubicBezTo>
                <a:cubicBezTo>
                  <a:pt x="5585594" y="3646015"/>
                  <a:pt x="5530980" y="3610350"/>
                  <a:pt x="5504261" y="3554676"/>
                </a:cubicBezTo>
                <a:cubicBezTo>
                  <a:pt x="5466950" y="3476873"/>
                  <a:pt x="5498494" y="3386594"/>
                  <a:pt x="5587125" y="3347515"/>
                </a:cubicBezTo>
                <a:cubicBezTo>
                  <a:pt x="5605251" y="3339512"/>
                  <a:pt x="5623613" y="3335862"/>
                  <a:pt x="5641504" y="3335862"/>
                </a:cubicBezTo>
                <a:close/>
                <a:moveTo>
                  <a:pt x="4629718" y="3013117"/>
                </a:moveTo>
                <a:cubicBezTo>
                  <a:pt x="4698929" y="3014884"/>
                  <a:pt x="4756132" y="3055609"/>
                  <a:pt x="4757662" y="3132705"/>
                </a:cubicBezTo>
                <a:cubicBezTo>
                  <a:pt x="4762474" y="3371543"/>
                  <a:pt x="4719880" y="3604554"/>
                  <a:pt x="4636248" y="3819647"/>
                </a:cubicBezTo>
                <a:lnTo>
                  <a:pt x="4580200" y="3940128"/>
                </a:lnTo>
                <a:lnTo>
                  <a:pt x="4227260" y="3940128"/>
                </a:lnTo>
                <a:lnTo>
                  <a:pt x="4301400" y="3805444"/>
                </a:lnTo>
                <a:cubicBezTo>
                  <a:pt x="4374739" y="3653855"/>
                  <a:pt x="4425781" y="3487334"/>
                  <a:pt x="4451514" y="3308085"/>
                </a:cubicBezTo>
                <a:lnTo>
                  <a:pt x="4451631" y="3307968"/>
                </a:lnTo>
                <a:cubicBezTo>
                  <a:pt x="4116409" y="3340218"/>
                  <a:pt x="3797313" y="3462514"/>
                  <a:pt x="3546485" y="3687682"/>
                </a:cubicBezTo>
                <a:lnTo>
                  <a:pt x="3361217" y="3854117"/>
                </a:lnTo>
                <a:cubicBezTo>
                  <a:pt x="3309075" y="3900963"/>
                  <a:pt x="3246926" y="3922856"/>
                  <a:pt x="3180777" y="3886602"/>
                </a:cubicBezTo>
                <a:cubicBezTo>
                  <a:pt x="3136049" y="3862121"/>
                  <a:pt x="3076609" y="3789260"/>
                  <a:pt x="3104740" y="3722053"/>
                </a:cubicBezTo>
                <a:cubicBezTo>
                  <a:pt x="3130281" y="3661199"/>
                  <a:pt x="3179365" y="3609762"/>
                  <a:pt x="3228683" y="3561738"/>
                </a:cubicBezTo>
                <a:cubicBezTo>
                  <a:pt x="3603807" y="3196265"/>
                  <a:pt x="4107111" y="3000170"/>
                  <a:pt x="4629718" y="3013117"/>
                </a:cubicBezTo>
                <a:close/>
                <a:moveTo>
                  <a:pt x="740292" y="3009351"/>
                </a:moveTo>
                <a:cubicBezTo>
                  <a:pt x="1297975" y="3005113"/>
                  <a:pt x="1823527" y="3263474"/>
                  <a:pt x="2163692" y="3708633"/>
                </a:cubicBezTo>
                <a:cubicBezTo>
                  <a:pt x="2197592" y="3753007"/>
                  <a:pt x="2177699" y="3824337"/>
                  <a:pt x="2152628" y="3861295"/>
                </a:cubicBezTo>
                <a:cubicBezTo>
                  <a:pt x="2126616" y="3899786"/>
                  <a:pt x="2071176" y="3938156"/>
                  <a:pt x="2016443" y="3923443"/>
                </a:cubicBezTo>
                <a:cubicBezTo>
                  <a:pt x="1975365" y="3912380"/>
                  <a:pt x="1930872" y="3877657"/>
                  <a:pt x="1900740" y="3844817"/>
                </a:cubicBezTo>
                <a:cubicBezTo>
                  <a:pt x="1633551" y="3552792"/>
                  <a:pt x="1287970" y="3366584"/>
                  <a:pt x="891189" y="3313146"/>
                </a:cubicBezTo>
                <a:cubicBezTo>
                  <a:pt x="907211" y="3491160"/>
                  <a:pt x="952862" y="3661476"/>
                  <a:pt x="1023971" y="3819025"/>
                </a:cubicBezTo>
                <a:lnTo>
                  <a:pt x="1086806" y="3940128"/>
                </a:lnTo>
                <a:lnTo>
                  <a:pt x="748787" y="3940128"/>
                </a:lnTo>
                <a:lnTo>
                  <a:pt x="690603" y="3794069"/>
                </a:lnTo>
                <a:cubicBezTo>
                  <a:pt x="620316" y="3593519"/>
                  <a:pt x="582746" y="3378149"/>
                  <a:pt x="583275" y="3155069"/>
                </a:cubicBezTo>
                <a:cubicBezTo>
                  <a:pt x="583510" y="3068438"/>
                  <a:pt x="657782" y="3008997"/>
                  <a:pt x="740292" y="3009351"/>
                </a:cubicBezTo>
                <a:close/>
                <a:moveTo>
                  <a:pt x="0" y="2923590"/>
                </a:moveTo>
                <a:lnTo>
                  <a:pt x="7818" y="2926723"/>
                </a:lnTo>
                <a:cubicBezTo>
                  <a:pt x="74910" y="2964742"/>
                  <a:pt x="102334" y="3036895"/>
                  <a:pt x="74910" y="3118111"/>
                </a:cubicBezTo>
                <a:cubicBezTo>
                  <a:pt x="65022" y="3147361"/>
                  <a:pt x="47896" y="3171637"/>
                  <a:pt x="27210" y="3189425"/>
                </a:cubicBezTo>
                <a:lnTo>
                  <a:pt x="0" y="3207127"/>
                </a:lnTo>
                <a:close/>
                <a:moveTo>
                  <a:pt x="760302" y="2068068"/>
                </a:moveTo>
                <a:cubicBezTo>
                  <a:pt x="788198" y="2068068"/>
                  <a:pt x="816917" y="2078661"/>
                  <a:pt x="845050" y="2100789"/>
                </a:cubicBezTo>
                <a:cubicBezTo>
                  <a:pt x="871062" y="2121153"/>
                  <a:pt x="902842" y="2160819"/>
                  <a:pt x="908493" y="2188833"/>
                </a:cubicBezTo>
                <a:cubicBezTo>
                  <a:pt x="915319" y="2222968"/>
                  <a:pt x="898134" y="2284409"/>
                  <a:pt x="870826" y="2312070"/>
                </a:cubicBezTo>
                <a:lnTo>
                  <a:pt x="482167" y="2706026"/>
                </a:lnTo>
                <a:cubicBezTo>
                  <a:pt x="453329" y="2735336"/>
                  <a:pt x="419782" y="2747811"/>
                  <a:pt x="387061" y="2747811"/>
                </a:cubicBezTo>
                <a:cubicBezTo>
                  <a:pt x="344688" y="2747811"/>
                  <a:pt x="303844" y="2726625"/>
                  <a:pt x="277125" y="2693550"/>
                </a:cubicBezTo>
                <a:cubicBezTo>
                  <a:pt x="221568" y="2624810"/>
                  <a:pt x="233104" y="2548656"/>
                  <a:pt x="295487" y="2485095"/>
                </a:cubicBezTo>
                <a:lnTo>
                  <a:pt x="519713" y="2256630"/>
                </a:lnTo>
                <a:lnTo>
                  <a:pt x="669669" y="2109382"/>
                </a:lnTo>
                <a:cubicBezTo>
                  <a:pt x="697329" y="2082193"/>
                  <a:pt x="728286" y="2068068"/>
                  <a:pt x="760302" y="2068068"/>
                </a:cubicBezTo>
                <a:close/>
                <a:moveTo>
                  <a:pt x="980394" y="791400"/>
                </a:moveTo>
                <a:cubicBezTo>
                  <a:pt x="1014073" y="789737"/>
                  <a:pt x="1048618" y="794504"/>
                  <a:pt x="1087048" y="797446"/>
                </a:cubicBezTo>
                <a:cubicBezTo>
                  <a:pt x="1846007" y="854887"/>
                  <a:pt x="2487967" y="1357838"/>
                  <a:pt x="2723610" y="2090784"/>
                </a:cubicBezTo>
                <a:cubicBezTo>
                  <a:pt x="2768338" y="2229911"/>
                  <a:pt x="2794823" y="2368331"/>
                  <a:pt x="2819541" y="2514640"/>
                </a:cubicBezTo>
                <a:cubicBezTo>
                  <a:pt x="3111683" y="2492865"/>
                  <a:pt x="3386288" y="2382103"/>
                  <a:pt x="3619812" y="2199779"/>
                </a:cubicBezTo>
                <a:cubicBezTo>
                  <a:pt x="3658538" y="2169530"/>
                  <a:pt x="3710798" y="2126920"/>
                  <a:pt x="3755996" y="2117857"/>
                </a:cubicBezTo>
                <a:cubicBezTo>
                  <a:pt x="3844745" y="2100082"/>
                  <a:pt x="3908659" y="2182948"/>
                  <a:pt x="3933612" y="2258395"/>
                </a:cubicBezTo>
                <a:cubicBezTo>
                  <a:pt x="3924431" y="2315836"/>
                  <a:pt x="3899950" y="2361034"/>
                  <a:pt x="3853809" y="2399289"/>
                </a:cubicBezTo>
                <a:cubicBezTo>
                  <a:pt x="3560959" y="2642701"/>
                  <a:pt x="3202080" y="2789832"/>
                  <a:pt x="2817068" y="2821259"/>
                </a:cubicBezTo>
                <a:lnTo>
                  <a:pt x="2816425" y="3940128"/>
                </a:lnTo>
                <a:lnTo>
                  <a:pt x="2525320" y="3940128"/>
                </a:lnTo>
                <a:lnTo>
                  <a:pt x="2525633" y="3048428"/>
                </a:lnTo>
                <a:lnTo>
                  <a:pt x="2525516" y="3048547"/>
                </a:lnTo>
                <a:lnTo>
                  <a:pt x="2522101" y="2839031"/>
                </a:lnTo>
                <a:cubicBezTo>
                  <a:pt x="2510684" y="2831617"/>
                  <a:pt x="2473606" y="2817256"/>
                  <a:pt x="2453597" y="2814784"/>
                </a:cubicBezTo>
                <a:cubicBezTo>
                  <a:pt x="2091538" y="2769469"/>
                  <a:pt x="1747841" y="2630107"/>
                  <a:pt x="1471942" y="2393756"/>
                </a:cubicBezTo>
                <a:cubicBezTo>
                  <a:pt x="1402497" y="2334198"/>
                  <a:pt x="1382133" y="2240975"/>
                  <a:pt x="1434513" y="2175296"/>
                </a:cubicBezTo>
                <a:cubicBezTo>
                  <a:pt x="1487949" y="2108441"/>
                  <a:pt x="1581171" y="2097376"/>
                  <a:pt x="1651794" y="2155875"/>
                </a:cubicBezTo>
                <a:cubicBezTo>
                  <a:pt x="1883908" y="2347853"/>
                  <a:pt x="2216540" y="2508870"/>
                  <a:pt x="2516098" y="2506046"/>
                </a:cubicBezTo>
                <a:cubicBezTo>
                  <a:pt x="2443121" y="1875503"/>
                  <a:pt x="2019974" y="1362547"/>
                  <a:pt x="1430274" y="1167981"/>
                </a:cubicBezTo>
                <a:cubicBezTo>
                  <a:pt x="1325518" y="1133375"/>
                  <a:pt x="1225587" y="1114543"/>
                  <a:pt x="1115769" y="1112188"/>
                </a:cubicBezTo>
                <a:cubicBezTo>
                  <a:pt x="1152493" y="1391973"/>
                  <a:pt x="1244537" y="1644802"/>
                  <a:pt x="1402261" y="1873031"/>
                </a:cubicBezTo>
                <a:cubicBezTo>
                  <a:pt x="1446164" y="1936474"/>
                  <a:pt x="1439104" y="2011098"/>
                  <a:pt x="1385783" y="2065949"/>
                </a:cubicBezTo>
                <a:cubicBezTo>
                  <a:pt x="1359888" y="2092549"/>
                  <a:pt x="1311630" y="2117503"/>
                  <a:pt x="1276083" y="2114207"/>
                </a:cubicBezTo>
                <a:cubicBezTo>
                  <a:pt x="1245597" y="2111382"/>
                  <a:pt x="1194866" y="2085135"/>
                  <a:pt x="1170855" y="2052766"/>
                </a:cubicBezTo>
                <a:cubicBezTo>
                  <a:pt x="933798" y="1733551"/>
                  <a:pt x="810796" y="1343479"/>
                  <a:pt x="814092" y="941871"/>
                </a:cubicBezTo>
                <a:cubicBezTo>
                  <a:pt x="814445" y="891611"/>
                  <a:pt x="844224" y="846530"/>
                  <a:pt x="878948" y="823931"/>
                </a:cubicBezTo>
                <a:cubicBezTo>
                  <a:pt x="913907" y="801156"/>
                  <a:pt x="946717" y="793064"/>
                  <a:pt x="980394" y="791400"/>
                </a:cubicBezTo>
                <a:close/>
                <a:moveTo>
                  <a:pt x="4378183" y="789562"/>
                </a:moveTo>
                <a:cubicBezTo>
                  <a:pt x="4425500" y="788738"/>
                  <a:pt x="4481998" y="809099"/>
                  <a:pt x="4507188" y="835937"/>
                </a:cubicBezTo>
                <a:cubicBezTo>
                  <a:pt x="4538261" y="868893"/>
                  <a:pt x="4553798" y="917624"/>
                  <a:pt x="4551091" y="967295"/>
                </a:cubicBezTo>
                <a:cubicBezTo>
                  <a:pt x="4532729" y="1299575"/>
                  <a:pt x="4449159" y="1614434"/>
                  <a:pt x="4267540" y="1888097"/>
                </a:cubicBezTo>
                <a:cubicBezTo>
                  <a:pt x="4218929" y="1961309"/>
                  <a:pt x="4132769" y="1976141"/>
                  <a:pt x="4067678" y="1934004"/>
                </a:cubicBezTo>
                <a:cubicBezTo>
                  <a:pt x="4001295" y="1891041"/>
                  <a:pt x="3979518" y="1806411"/>
                  <a:pt x="4021773" y="1731432"/>
                </a:cubicBezTo>
                <a:cubicBezTo>
                  <a:pt x="4131358" y="1538986"/>
                  <a:pt x="4213985" y="1339241"/>
                  <a:pt x="4245295" y="1089589"/>
                </a:cubicBezTo>
                <a:lnTo>
                  <a:pt x="4245060" y="1089708"/>
                </a:lnTo>
                <a:cubicBezTo>
                  <a:pt x="3840746" y="1128668"/>
                  <a:pt x="3473154" y="1325470"/>
                  <a:pt x="3191723" y="1622556"/>
                </a:cubicBezTo>
                <a:cubicBezTo>
                  <a:pt x="3156293" y="1659985"/>
                  <a:pt x="3114508" y="1702007"/>
                  <a:pt x="3070017" y="1719662"/>
                </a:cubicBezTo>
                <a:cubicBezTo>
                  <a:pt x="3005043" y="1745440"/>
                  <a:pt x="2942307" y="1700593"/>
                  <a:pt x="2913116" y="1654571"/>
                </a:cubicBezTo>
                <a:cubicBezTo>
                  <a:pt x="2880395" y="1603017"/>
                  <a:pt x="2879453" y="1533689"/>
                  <a:pt x="2923945" y="1480251"/>
                </a:cubicBezTo>
                <a:cubicBezTo>
                  <a:pt x="3289065" y="1042391"/>
                  <a:pt x="3812143" y="799567"/>
                  <a:pt x="4378183" y="789562"/>
                </a:cubicBezTo>
                <a:close/>
                <a:moveTo>
                  <a:pt x="3160767" y="0"/>
                </a:moveTo>
                <a:lnTo>
                  <a:pt x="3160884" y="117"/>
                </a:lnTo>
                <a:cubicBezTo>
                  <a:pt x="3163003" y="117"/>
                  <a:pt x="3165121" y="117"/>
                  <a:pt x="3167122" y="354"/>
                </a:cubicBezTo>
                <a:cubicBezTo>
                  <a:pt x="3195960" y="2943"/>
                  <a:pt x="3235980" y="33311"/>
                  <a:pt x="3260345" y="59206"/>
                </a:cubicBezTo>
                <a:cubicBezTo>
                  <a:pt x="3315194" y="117706"/>
                  <a:pt x="3312252" y="193270"/>
                  <a:pt x="3252223" y="254007"/>
                </a:cubicBezTo>
                <a:lnTo>
                  <a:pt x="2475610" y="1040626"/>
                </a:lnTo>
                <a:cubicBezTo>
                  <a:pt x="2448654" y="1067933"/>
                  <a:pt x="2406164" y="1086061"/>
                  <a:pt x="2371559" y="1086061"/>
                </a:cubicBezTo>
                <a:cubicBezTo>
                  <a:pt x="2367204" y="1086061"/>
                  <a:pt x="2363085" y="1085824"/>
                  <a:pt x="2359082" y="1085237"/>
                </a:cubicBezTo>
                <a:cubicBezTo>
                  <a:pt x="2326243" y="1080410"/>
                  <a:pt x="2280926" y="1050160"/>
                  <a:pt x="2259975" y="1015908"/>
                </a:cubicBezTo>
                <a:cubicBezTo>
                  <a:pt x="2222780" y="954937"/>
                  <a:pt x="2227134" y="892671"/>
                  <a:pt x="2270921" y="847590"/>
                </a:cubicBezTo>
                <a:lnTo>
                  <a:pt x="2774696" y="329337"/>
                </a:lnTo>
                <a:lnTo>
                  <a:pt x="3057540" y="40137"/>
                </a:lnTo>
                <a:cubicBezTo>
                  <a:pt x="3079432" y="17774"/>
                  <a:pt x="3129340" y="0"/>
                  <a:pt x="3160767" y="0"/>
                </a:cubicBezTo>
                <a:close/>
              </a:path>
            </a:pathLst>
          </a:custGeom>
          <a:solidFill>
            <a:schemeClr val="bg1">
              <a:alpha val="24000"/>
            </a:schemeClr>
          </a:solidFill>
          <a:ln w="6627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33D661-CBEB-64CF-99FE-23BCCE5246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15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7775F589-2A1D-028A-108B-60FD117721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457" y="1891970"/>
            <a:ext cx="5025314" cy="1107996"/>
          </a:xfrm>
        </p:spPr>
        <p:txBody>
          <a:bodyPr wrap="square" anchor="t">
            <a:sp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</a:t>
            </a:r>
            <a:br>
              <a:rPr lang="fr-FR" dirty="0"/>
            </a:br>
            <a:r>
              <a:rPr lang="fr-FR" dirty="0"/>
              <a:t>DU TITRE</a:t>
            </a:r>
            <a:endParaRPr lang="fr-MA" dirty="0"/>
          </a:p>
        </p:txBody>
      </p:sp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47A66BDD-E1F9-9EA0-F56A-426F1D2A01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1457" y="176818"/>
            <a:ext cx="2771972" cy="1923604"/>
          </a:xfrm>
        </p:spPr>
        <p:txBody>
          <a:bodyPr wrap="none" anchor="ctr">
            <a:noAutofit/>
          </a:bodyPr>
          <a:lstStyle>
            <a:lvl1pPr>
              <a:defRPr sz="13800" b="1">
                <a:ln w="28575">
                  <a:solidFill>
                    <a:schemeClr val="bg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fr-FR" dirty="0"/>
              <a:t>01</a:t>
            </a:r>
            <a:endParaRPr lang="fr-MA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D4E08CD-A4C9-7DBF-3F88-C7D5C5ABAC2A}"/>
              </a:ext>
            </a:extLst>
          </p:cNvPr>
          <p:cNvSpPr/>
          <p:nvPr userDrawn="1"/>
        </p:nvSpPr>
        <p:spPr>
          <a:xfrm>
            <a:off x="0" y="2917873"/>
            <a:ext cx="5794962" cy="3940128"/>
          </a:xfrm>
          <a:custGeom>
            <a:avLst/>
            <a:gdLst>
              <a:gd name="csX0" fmla="*/ 5297101 w 5794962"/>
              <a:gd name="csY0" fmla="*/ 3707574 h 3940128"/>
              <a:gd name="csX1" fmla="*/ 5297220 w 5794962"/>
              <a:gd name="csY1" fmla="*/ 3707574 h 3940128"/>
              <a:gd name="csX2" fmla="*/ 5382319 w 5794962"/>
              <a:gd name="csY2" fmla="*/ 3738648 h 3940128"/>
              <a:gd name="csX3" fmla="*/ 5449175 w 5794962"/>
              <a:gd name="csY3" fmla="*/ 3834695 h 3940128"/>
              <a:gd name="csX4" fmla="*/ 5429992 w 5794962"/>
              <a:gd name="csY4" fmla="*/ 3923862 h 3940128"/>
              <a:gd name="csX5" fmla="*/ 5418693 w 5794962"/>
              <a:gd name="csY5" fmla="*/ 3940128 h 3940128"/>
              <a:gd name="csX6" fmla="*/ 5022106 w 5794962"/>
              <a:gd name="csY6" fmla="*/ 3940128 h 3940128"/>
              <a:gd name="csX7" fmla="*/ 5219064 w 5794962"/>
              <a:gd name="csY7" fmla="*/ 3740649 h 3940128"/>
              <a:gd name="csX8" fmla="*/ 5297101 w 5794962"/>
              <a:gd name="csY8" fmla="*/ 3707574 h 3940128"/>
              <a:gd name="csX9" fmla="*/ 5641387 w 5794962"/>
              <a:gd name="csY9" fmla="*/ 3335745 h 3940128"/>
              <a:gd name="csX10" fmla="*/ 5785575 w 5794962"/>
              <a:gd name="csY10" fmla="*/ 3440503 h 3940128"/>
              <a:gd name="csX11" fmla="*/ 5692117 w 5794962"/>
              <a:gd name="csY11" fmla="*/ 3636128 h 3940128"/>
              <a:gd name="csX12" fmla="*/ 5641975 w 5794962"/>
              <a:gd name="csY12" fmla="*/ 3646015 h 3940128"/>
              <a:gd name="csX13" fmla="*/ 5504261 w 5794962"/>
              <a:gd name="csY13" fmla="*/ 3554676 h 3940128"/>
              <a:gd name="csX14" fmla="*/ 5587125 w 5794962"/>
              <a:gd name="csY14" fmla="*/ 3347515 h 3940128"/>
              <a:gd name="csX15" fmla="*/ 5641504 w 5794962"/>
              <a:gd name="csY15" fmla="*/ 3335862 h 3940128"/>
              <a:gd name="csX16" fmla="*/ 4629718 w 5794962"/>
              <a:gd name="csY16" fmla="*/ 3013117 h 3940128"/>
              <a:gd name="csX17" fmla="*/ 4757662 w 5794962"/>
              <a:gd name="csY17" fmla="*/ 3132705 h 3940128"/>
              <a:gd name="csX18" fmla="*/ 4636248 w 5794962"/>
              <a:gd name="csY18" fmla="*/ 3819647 h 3940128"/>
              <a:gd name="csX19" fmla="*/ 4580200 w 5794962"/>
              <a:gd name="csY19" fmla="*/ 3940128 h 3940128"/>
              <a:gd name="csX20" fmla="*/ 4227260 w 5794962"/>
              <a:gd name="csY20" fmla="*/ 3940128 h 3940128"/>
              <a:gd name="csX21" fmla="*/ 4301400 w 5794962"/>
              <a:gd name="csY21" fmla="*/ 3805444 h 3940128"/>
              <a:gd name="csX22" fmla="*/ 4451514 w 5794962"/>
              <a:gd name="csY22" fmla="*/ 3308085 h 3940128"/>
              <a:gd name="csX23" fmla="*/ 4451631 w 5794962"/>
              <a:gd name="csY23" fmla="*/ 3307968 h 3940128"/>
              <a:gd name="csX24" fmla="*/ 3546485 w 5794962"/>
              <a:gd name="csY24" fmla="*/ 3687682 h 3940128"/>
              <a:gd name="csX25" fmla="*/ 3361217 w 5794962"/>
              <a:gd name="csY25" fmla="*/ 3854117 h 3940128"/>
              <a:gd name="csX26" fmla="*/ 3180777 w 5794962"/>
              <a:gd name="csY26" fmla="*/ 3886602 h 3940128"/>
              <a:gd name="csX27" fmla="*/ 3104740 w 5794962"/>
              <a:gd name="csY27" fmla="*/ 3722053 h 3940128"/>
              <a:gd name="csX28" fmla="*/ 3228683 w 5794962"/>
              <a:gd name="csY28" fmla="*/ 3561738 h 3940128"/>
              <a:gd name="csX29" fmla="*/ 4629718 w 5794962"/>
              <a:gd name="csY29" fmla="*/ 3013117 h 3940128"/>
              <a:gd name="csX30" fmla="*/ 740292 w 5794962"/>
              <a:gd name="csY30" fmla="*/ 3009351 h 3940128"/>
              <a:gd name="csX31" fmla="*/ 2163692 w 5794962"/>
              <a:gd name="csY31" fmla="*/ 3708633 h 3940128"/>
              <a:gd name="csX32" fmla="*/ 2152628 w 5794962"/>
              <a:gd name="csY32" fmla="*/ 3861295 h 3940128"/>
              <a:gd name="csX33" fmla="*/ 2016443 w 5794962"/>
              <a:gd name="csY33" fmla="*/ 3923443 h 3940128"/>
              <a:gd name="csX34" fmla="*/ 1900740 w 5794962"/>
              <a:gd name="csY34" fmla="*/ 3844817 h 3940128"/>
              <a:gd name="csX35" fmla="*/ 891189 w 5794962"/>
              <a:gd name="csY35" fmla="*/ 3313146 h 3940128"/>
              <a:gd name="csX36" fmla="*/ 1023971 w 5794962"/>
              <a:gd name="csY36" fmla="*/ 3819025 h 3940128"/>
              <a:gd name="csX37" fmla="*/ 1086806 w 5794962"/>
              <a:gd name="csY37" fmla="*/ 3940128 h 3940128"/>
              <a:gd name="csX38" fmla="*/ 748787 w 5794962"/>
              <a:gd name="csY38" fmla="*/ 3940128 h 3940128"/>
              <a:gd name="csX39" fmla="*/ 690603 w 5794962"/>
              <a:gd name="csY39" fmla="*/ 3794069 h 3940128"/>
              <a:gd name="csX40" fmla="*/ 583275 w 5794962"/>
              <a:gd name="csY40" fmla="*/ 3155069 h 3940128"/>
              <a:gd name="csX41" fmla="*/ 740292 w 5794962"/>
              <a:gd name="csY41" fmla="*/ 3009351 h 3940128"/>
              <a:gd name="csX42" fmla="*/ 0 w 5794962"/>
              <a:gd name="csY42" fmla="*/ 2923590 h 3940128"/>
              <a:gd name="csX43" fmla="*/ 7818 w 5794962"/>
              <a:gd name="csY43" fmla="*/ 2926723 h 3940128"/>
              <a:gd name="csX44" fmla="*/ 74910 w 5794962"/>
              <a:gd name="csY44" fmla="*/ 3118111 h 3940128"/>
              <a:gd name="csX45" fmla="*/ 27210 w 5794962"/>
              <a:gd name="csY45" fmla="*/ 3189425 h 3940128"/>
              <a:gd name="csX46" fmla="*/ 0 w 5794962"/>
              <a:gd name="csY46" fmla="*/ 3207127 h 3940128"/>
              <a:gd name="csX47" fmla="*/ 760302 w 5794962"/>
              <a:gd name="csY47" fmla="*/ 2068068 h 3940128"/>
              <a:gd name="csX48" fmla="*/ 845050 w 5794962"/>
              <a:gd name="csY48" fmla="*/ 2100789 h 3940128"/>
              <a:gd name="csX49" fmla="*/ 908493 w 5794962"/>
              <a:gd name="csY49" fmla="*/ 2188833 h 3940128"/>
              <a:gd name="csX50" fmla="*/ 870826 w 5794962"/>
              <a:gd name="csY50" fmla="*/ 2312070 h 3940128"/>
              <a:gd name="csX51" fmla="*/ 482167 w 5794962"/>
              <a:gd name="csY51" fmla="*/ 2706026 h 3940128"/>
              <a:gd name="csX52" fmla="*/ 387061 w 5794962"/>
              <a:gd name="csY52" fmla="*/ 2747811 h 3940128"/>
              <a:gd name="csX53" fmla="*/ 277125 w 5794962"/>
              <a:gd name="csY53" fmla="*/ 2693550 h 3940128"/>
              <a:gd name="csX54" fmla="*/ 295487 w 5794962"/>
              <a:gd name="csY54" fmla="*/ 2485095 h 3940128"/>
              <a:gd name="csX55" fmla="*/ 519713 w 5794962"/>
              <a:gd name="csY55" fmla="*/ 2256630 h 3940128"/>
              <a:gd name="csX56" fmla="*/ 669669 w 5794962"/>
              <a:gd name="csY56" fmla="*/ 2109382 h 3940128"/>
              <a:gd name="csX57" fmla="*/ 760302 w 5794962"/>
              <a:gd name="csY57" fmla="*/ 2068068 h 3940128"/>
              <a:gd name="csX58" fmla="*/ 980394 w 5794962"/>
              <a:gd name="csY58" fmla="*/ 791400 h 3940128"/>
              <a:gd name="csX59" fmla="*/ 1087048 w 5794962"/>
              <a:gd name="csY59" fmla="*/ 797446 h 3940128"/>
              <a:gd name="csX60" fmla="*/ 2723610 w 5794962"/>
              <a:gd name="csY60" fmla="*/ 2090784 h 3940128"/>
              <a:gd name="csX61" fmla="*/ 2819541 w 5794962"/>
              <a:gd name="csY61" fmla="*/ 2514640 h 3940128"/>
              <a:gd name="csX62" fmla="*/ 3619812 w 5794962"/>
              <a:gd name="csY62" fmla="*/ 2199779 h 3940128"/>
              <a:gd name="csX63" fmla="*/ 3755996 w 5794962"/>
              <a:gd name="csY63" fmla="*/ 2117857 h 3940128"/>
              <a:gd name="csX64" fmla="*/ 3933612 w 5794962"/>
              <a:gd name="csY64" fmla="*/ 2258395 h 3940128"/>
              <a:gd name="csX65" fmla="*/ 3853809 w 5794962"/>
              <a:gd name="csY65" fmla="*/ 2399289 h 3940128"/>
              <a:gd name="csX66" fmla="*/ 2817068 w 5794962"/>
              <a:gd name="csY66" fmla="*/ 2821259 h 3940128"/>
              <a:gd name="csX67" fmla="*/ 2816425 w 5794962"/>
              <a:gd name="csY67" fmla="*/ 3940128 h 3940128"/>
              <a:gd name="csX68" fmla="*/ 2525320 w 5794962"/>
              <a:gd name="csY68" fmla="*/ 3940128 h 3940128"/>
              <a:gd name="csX69" fmla="*/ 2525633 w 5794962"/>
              <a:gd name="csY69" fmla="*/ 3048428 h 3940128"/>
              <a:gd name="csX70" fmla="*/ 2525516 w 5794962"/>
              <a:gd name="csY70" fmla="*/ 3048547 h 3940128"/>
              <a:gd name="csX71" fmla="*/ 2522101 w 5794962"/>
              <a:gd name="csY71" fmla="*/ 2839031 h 3940128"/>
              <a:gd name="csX72" fmla="*/ 2453597 w 5794962"/>
              <a:gd name="csY72" fmla="*/ 2814784 h 3940128"/>
              <a:gd name="csX73" fmla="*/ 1471942 w 5794962"/>
              <a:gd name="csY73" fmla="*/ 2393756 h 3940128"/>
              <a:gd name="csX74" fmla="*/ 1434513 w 5794962"/>
              <a:gd name="csY74" fmla="*/ 2175296 h 3940128"/>
              <a:gd name="csX75" fmla="*/ 1651794 w 5794962"/>
              <a:gd name="csY75" fmla="*/ 2155875 h 3940128"/>
              <a:gd name="csX76" fmla="*/ 2516098 w 5794962"/>
              <a:gd name="csY76" fmla="*/ 2506046 h 3940128"/>
              <a:gd name="csX77" fmla="*/ 1430274 w 5794962"/>
              <a:gd name="csY77" fmla="*/ 1167981 h 3940128"/>
              <a:gd name="csX78" fmla="*/ 1115769 w 5794962"/>
              <a:gd name="csY78" fmla="*/ 1112188 h 3940128"/>
              <a:gd name="csX79" fmla="*/ 1402261 w 5794962"/>
              <a:gd name="csY79" fmla="*/ 1873031 h 3940128"/>
              <a:gd name="csX80" fmla="*/ 1385783 w 5794962"/>
              <a:gd name="csY80" fmla="*/ 2065949 h 3940128"/>
              <a:gd name="csX81" fmla="*/ 1276083 w 5794962"/>
              <a:gd name="csY81" fmla="*/ 2114207 h 3940128"/>
              <a:gd name="csX82" fmla="*/ 1170855 w 5794962"/>
              <a:gd name="csY82" fmla="*/ 2052766 h 3940128"/>
              <a:gd name="csX83" fmla="*/ 814092 w 5794962"/>
              <a:gd name="csY83" fmla="*/ 941871 h 3940128"/>
              <a:gd name="csX84" fmla="*/ 878948 w 5794962"/>
              <a:gd name="csY84" fmla="*/ 823931 h 3940128"/>
              <a:gd name="csX85" fmla="*/ 980394 w 5794962"/>
              <a:gd name="csY85" fmla="*/ 791400 h 3940128"/>
              <a:gd name="csX86" fmla="*/ 4378183 w 5794962"/>
              <a:gd name="csY86" fmla="*/ 789562 h 3940128"/>
              <a:gd name="csX87" fmla="*/ 4507188 w 5794962"/>
              <a:gd name="csY87" fmla="*/ 835937 h 3940128"/>
              <a:gd name="csX88" fmla="*/ 4551091 w 5794962"/>
              <a:gd name="csY88" fmla="*/ 967295 h 3940128"/>
              <a:gd name="csX89" fmla="*/ 4267540 w 5794962"/>
              <a:gd name="csY89" fmla="*/ 1888097 h 3940128"/>
              <a:gd name="csX90" fmla="*/ 4067678 w 5794962"/>
              <a:gd name="csY90" fmla="*/ 1934004 h 3940128"/>
              <a:gd name="csX91" fmla="*/ 4021773 w 5794962"/>
              <a:gd name="csY91" fmla="*/ 1731432 h 3940128"/>
              <a:gd name="csX92" fmla="*/ 4245295 w 5794962"/>
              <a:gd name="csY92" fmla="*/ 1089589 h 3940128"/>
              <a:gd name="csX93" fmla="*/ 4245060 w 5794962"/>
              <a:gd name="csY93" fmla="*/ 1089708 h 3940128"/>
              <a:gd name="csX94" fmla="*/ 3191723 w 5794962"/>
              <a:gd name="csY94" fmla="*/ 1622556 h 3940128"/>
              <a:gd name="csX95" fmla="*/ 3070017 w 5794962"/>
              <a:gd name="csY95" fmla="*/ 1719662 h 3940128"/>
              <a:gd name="csX96" fmla="*/ 2913116 w 5794962"/>
              <a:gd name="csY96" fmla="*/ 1654571 h 3940128"/>
              <a:gd name="csX97" fmla="*/ 2923945 w 5794962"/>
              <a:gd name="csY97" fmla="*/ 1480251 h 3940128"/>
              <a:gd name="csX98" fmla="*/ 4378183 w 5794962"/>
              <a:gd name="csY98" fmla="*/ 789562 h 3940128"/>
              <a:gd name="csX99" fmla="*/ 3160767 w 5794962"/>
              <a:gd name="csY99" fmla="*/ 0 h 3940128"/>
              <a:gd name="csX100" fmla="*/ 3160884 w 5794962"/>
              <a:gd name="csY100" fmla="*/ 117 h 3940128"/>
              <a:gd name="csX101" fmla="*/ 3167122 w 5794962"/>
              <a:gd name="csY101" fmla="*/ 354 h 3940128"/>
              <a:gd name="csX102" fmla="*/ 3260345 w 5794962"/>
              <a:gd name="csY102" fmla="*/ 59206 h 3940128"/>
              <a:gd name="csX103" fmla="*/ 3252223 w 5794962"/>
              <a:gd name="csY103" fmla="*/ 254007 h 3940128"/>
              <a:gd name="csX104" fmla="*/ 2475610 w 5794962"/>
              <a:gd name="csY104" fmla="*/ 1040626 h 3940128"/>
              <a:gd name="csX105" fmla="*/ 2371559 w 5794962"/>
              <a:gd name="csY105" fmla="*/ 1086061 h 3940128"/>
              <a:gd name="csX106" fmla="*/ 2359082 w 5794962"/>
              <a:gd name="csY106" fmla="*/ 1085237 h 3940128"/>
              <a:gd name="csX107" fmla="*/ 2259975 w 5794962"/>
              <a:gd name="csY107" fmla="*/ 1015908 h 3940128"/>
              <a:gd name="csX108" fmla="*/ 2270921 w 5794962"/>
              <a:gd name="csY108" fmla="*/ 847590 h 3940128"/>
              <a:gd name="csX109" fmla="*/ 2774696 w 5794962"/>
              <a:gd name="csY109" fmla="*/ 329337 h 3940128"/>
              <a:gd name="csX110" fmla="*/ 3057540 w 5794962"/>
              <a:gd name="csY110" fmla="*/ 40137 h 3940128"/>
              <a:gd name="csX111" fmla="*/ 3160767 w 5794962"/>
              <a:gd name="csY111" fmla="*/ 0 h 39401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</a:cxnLst>
            <a:rect l="l" t="t" r="r" b="b"/>
            <a:pathLst>
              <a:path w="5794962" h="3940128">
                <a:moveTo>
                  <a:pt x="5297101" y="3707574"/>
                </a:moveTo>
                <a:lnTo>
                  <a:pt x="5297220" y="3707574"/>
                </a:lnTo>
                <a:cubicBezTo>
                  <a:pt x="5326999" y="3707574"/>
                  <a:pt x="5357131" y="3719110"/>
                  <a:pt x="5382319" y="3738648"/>
                </a:cubicBezTo>
                <a:cubicBezTo>
                  <a:pt x="5412334" y="3762071"/>
                  <a:pt x="5442232" y="3800913"/>
                  <a:pt x="5449175" y="3834695"/>
                </a:cubicBezTo>
                <a:cubicBezTo>
                  <a:pt x="5453589" y="3856058"/>
                  <a:pt x="5444894" y="3895232"/>
                  <a:pt x="5429992" y="3923862"/>
                </a:cubicBezTo>
                <a:lnTo>
                  <a:pt x="5418693" y="3940128"/>
                </a:lnTo>
                <a:lnTo>
                  <a:pt x="5022106" y="3940128"/>
                </a:lnTo>
                <a:lnTo>
                  <a:pt x="5219064" y="3740649"/>
                </a:lnTo>
                <a:cubicBezTo>
                  <a:pt x="5241663" y="3717697"/>
                  <a:pt x="5269206" y="3707574"/>
                  <a:pt x="5297101" y="3707574"/>
                </a:cubicBezTo>
                <a:close/>
                <a:moveTo>
                  <a:pt x="5641387" y="3335745"/>
                </a:moveTo>
                <a:cubicBezTo>
                  <a:pt x="5704594" y="3335745"/>
                  <a:pt x="5762386" y="3381061"/>
                  <a:pt x="5785575" y="3440503"/>
                </a:cubicBezTo>
                <a:cubicBezTo>
                  <a:pt x="5815237" y="3516187"/>
                  <a:pt x="5772038" y="3603641"/>
                  <a:pt x="5692117" y="3636128"/>
                </a:cubicBezTo>
                <a:cubicBezTo>
                  <a:pt x="5675639" y="3642837"/>
                  <a:pt x="5658808" y="3646015"/>
                  <a:pt x="5641975" y="3646015"/>
                </a:cubicBezTo>
                <a:cubicBezTo>
                  <a:pt x="5585594" y="3646015"/>
                  <a:pt x="5530980" y="3610350"/>
                  <a:pt x="5504261" y="3554676"/>
                </a:cubicBezTo>
                <a:cubicBezTo>
                  <a:pt x="5466950" y="3476873"/>
                  <a:pt x="5498494" y="3386594"/>
                  <a:pt x="5587125" y="3347515"/>
                </a:cubicBezTo>
                <a:cubicBezTo>
                  <a:pt x="5605251" y="3339512"/>
                  <a:pt x="5623613" y="3335862"/>
                  <a:pt x="5641504" y="3335862"/>
                </a:cubicBezTo>
                <a:close/>
                <a:moveTo>
                  <a:pt x="4629718" y="3013117"/>
                </a:moveTo>
                <a:cubicBezTo>
                  <a:pt x="4698929" y="3014884"/>
                  <a:pt x="4756132" y="3055609"/>
                  <a:pt x="4757662" y="3132705"/>
                </a:cubicBezTo>
                <a:cubicBezTo>
                  <a:pt x="4762474" y="3371543"/>
                  <a:pt x="4719880" y="3604554"/>
                  <a:pt x="4636248" y="3819647"/>
                </a:cubicBezTo>
                <a:lnTo>
                  <a:pt x="4580200" y="3940128"/>
                </a:lnTo>
                <a:lnTo>
                  <a:pt x="4227260" y="3940128"/>
                </a:lnTo>
                <a:lnTo>
                  <a:pt x="4301400" y="3805444"/>
                </a:lnTo>
                <a:cubicBezTo>
                  <a:pt x="4374739" y="3653855"/>
                  <a:pt x="4425781" y="3487334"/>
                  <a:pt x="4451514" y="3308085"/>
                </a:cubicBezTo>
                <a:lnTo>
                  <a:pt x="4451631" y="3307968"/>
                </a:lnTo>
                <a:cubicBezTo>
                  <a:pt x="4116409" y="3340218"/>
                  <a:pt x="3797313" y="3462514"/>
                  <a:pt x="3546485" y="3687682"/>
                </a:cubicBezTo>
                <a:lnTo>
                  <a:pt x="3361217" y="3854117"/>
                </a:lnTo>
                <a:cubicBezTo>
                  <a:pt x="3309075" y="3900963"/>
                  <a:pt x="3246926" y="3922856"/>
                  <a:pt x="3180777" y="3886602"/>
                </a:cubicBezTo>
                <a:cubicBezTo>
                  <a:pt x="3136049" y="3862121"/>
                  <a:pt x="3076609" y="3789260"/>
                  <a:pt x="3104740" y="3722053"/>
                </a:cubicBezTo>
                <a:cubicBezTo>
                  <a:pt x="3130281" y="3661199"/>
                  <a:pt x="3179365" y="3609762"/>
                  <a:pt x="3228683" y="3561738"/>
                </a:cubicBezTo>
                <a:cubicBezTo>
                  <a:pt x="3603807" y="3196265"/>
                  <a:pt x="4107111" y="3000170"/>
                  <a:pt x="4629718" y="3013117"/>
                </a:cubicBezTo>
                <a:close/>
                <a:moveTo>
                  <a:pt x="740292" y="3009351"/>
                </a:moveTo>
                <a:cubicBezTo>
                  <a:pt x="1297975" y="3005113"/>
                  <a:pt x="1823527" y="3263474"/>
                  <a:pt x="2163692" y="3708633"/>
                </a:cubicBezTo>
                <a:cubicBezTo>
                  <a:pt x="2197592" y="3753007"/>
                  <a:pt x="2177699" y="3824337"/>
                  <a:pt x="2152628" y="3861295"/>
                </a:cubicBezTo>
                <a:cubicBezTo>
                  <a:pt x="2126616" y="3899786"/>
                  <a:pt x="2071176" y="3938156"/>
                  <a:pt x="2016443" y="3923443"/>
                </a:cubicBezTo>
                <a:cubicBezTo>
                  <a:pt x="1975365" y="3912380"/>
                  <a:pt x="1930872" y="3877657"/>
                  <a:pt x="1900740" y="3844817"/>
                </a:cubicBezTo>
                <a:cubicBezTo>
                  <a:pt x="1633551" y="3552792"/>
                  <a:pt x="1287970" y="3366584"/>
                  <a:pt x="891189" y="3313146"/>
                </a:cubicBezTo>
                <a:cubicBezTo>
                  <a:pt x="907211" y="3491160"/>
                  <a:pt x="952862" y="3661476"/>
                  <a:pt x="1023971" y="3819025"/>
                </a:cubicBezTo>
                <a:lnTo>
                  <a:pt x="1086806" y="3940128"/>
                </a:lnTo>
                <a:lnTo>
                  <a:pt x="748787" y="3940128"/>
                </a:lnTo>
                <a:lnTo>
                  <a:pt x="690603" y="3794069"/>
                </a:lnTo>
                <a:cubicBezTo>
                  <a:pt x="620316" y="3593519"/>
                  <a:pt x="582746" y="3378149"/>
                  <a:pt x="583275" y="3155069"/>
                </a:cubicBezTo>
                <a:cubicBezTo>
                  <a:pt x="583510" y="3068438"/>
                  <a:pt x="657782" y="3008997"/>
                  <a:pt x="740292" y="3009351"/>
                </a:cubicBezTo>
                <a:close/>
                <a:moveTo>
                  <a:pt x="0" y="2923590"/>
                </a:moveTo>
                <a:lnTo>
                  <a:pt x="7818" y="2926723"/>
                </a:lnTo>
                <a:cubicBezTo>
                  <a:pt x="74910" y="2964742"/>
                  <a:pt x="102334" y="3036895"/>
                  <a:pt x="74910" y="3118111"/>
                </a:cubicBezTo>
                <a:cubicBezTo>
                  <a:pt x="65022" y="3147361"/>
                  <a:pt x="47896" y="3171637"/>
                  <a:pt x="27210" y="3189425"/>
                </a:cubicBezTo>
                <a:lnTo>
                  <a:pt x="0" y="3207127"/>
                </a:lnTo>
                <a:close/>
                <a:moveTo>
                  <a:pt x="760302" y="2068068"/>
                </a:moveTo>
                <a:cubicBezTo>
                  <a:pt x="788198" y="2068068"/>
                  <a:pt x="816917" y="2078661"/>
                  <a:pt x="845050" y="2100789"/>
                </a:cubicBezTo>
                <a:cubicBezTo>
                  <a:pt x="871062" y="2121153"/>
                  <a:pt x="902842" y="2160819"/>
                  <a:pt x="908493" y="2188833"/>
                </a:cubicBezTo>
                <a:cubicBezTo>
                  <a:pt x="915319" y="2222968"/>
                  <a:pt x="898134" y="2284409"/>
                  <a:pt x="870826" y="2312070"/>
                </a:cubicBezTo>
                <a:lnTo>
                  <a:pt x="482167" y="2706026"/>
                </a:lnTo>
                <a:cubicBezTo>
                  <a:pt x="453329" y="2735336"/>
                  <a:pt x="419782" y="2747811"/>
                  <a:pt x="387061" y="2747811"/>
                </a:cubicBezTo>
                <a:cubicBezTo>
                  <a:pt x="344688" y="2747811"/>
                  <a:pt x="303844" y="2726625"/>
                  <a:pt x="277125" y="2693550"/>
                </a:cubicBezTo>
                <a:cubicBezTo>
                  <a:pt x="221568" y="2624810"/>
                  <a:pt x="233104" y="2548656"/>
                  <a:pt x="295487" y="2485095"/>
                </a:cubicBezTo>
                <a:lnTo>
                  <a:pt x="519713" y="2256630"/>
                </a:lnTo>
                <a:lnTo>
                  <a:pt x="669669" y="2109382"/>
                </a:lnTo>
                <a:cubicBezTo>
                  <a:pt x="697329" y="2082193"/>
                  <a:pt x="728286" y="2068068"/>
                  <a:pt x="760302" y="2068068"/>
                </a:cubicBezTo>
                <a:close/>
                <a:moveTo>
                  <a:pt x="980394" y="791400"/>
                </a:moveTo>
                <a:cubicBezTo>
                  <a:pt x="1014073" y="789737"/>
                  <a:pt x="1048618" y="794504"/>
                  <a:pt x="1087048" y="797446"/>
                </a:cubicBezTo>
                <a:cubicBezTo>
                  <a:pt x="1846007" y="854887"/>
                  <a:pt x="2487967" y="1357838"/>
                  <a:pt x="2723610" y="2090784"/>
                </a:cubicBezTo>
                <a:cubicBezTo>
                  <a:pt x="2768338" y="2229911"/>
                  <a:pt x="2794823" y="2368331"/>
                  <a:pt x="2819541" y="2514640"/>
                </a:cubicBezTo>
                <a:cubicBezTo>
                  <a:pt x="3111683" y="2492865"/>
                  <a:pt x="3386288" y="2382103"/>
                  <a:pt x="3619812" y="2199779"/>
                </a:cubicBezTo>
                <a:cubicBezTo>
                  <a:pt x="3658538" y="2169530"/>
                  <a:pt x="3710798" y="2126920"/>
                  <a:pt x="3755996" y="2117857"/>
                </a:cubicBezTo>
                <a:cubicBezTo>
                  <a:pt x="3844745" y="2100082"/>
                  <a:pt x="3908659" y="2182948"/>
                  <a:pt x="3933612" y="2258395"/>
                </a:cubicBezTo>
                <a:cubicBezTo>
                  <a:pt x="3924431" y="2315836"/>
                  <a:pt x="3899950" y="2361034"/>
                  <a:pt x="3853809" y="2399289"/>
                </a:cubicBezTo>
                <a:cubicBezTo>
                  <a:pt x="3560959" y="2642701"/>
                  <a:pt x="3202080" y="2789832"/>
                  <a:pt x="2817068" y="2821259"/>
                </a:cubicBezTo>
                <a:lnTo>
                  <a:pt x="2816425" y="3940128"/>
                </a:lnTo>
                <a:lnTo>
                  <a:pt x="2525320" y="3940128"/>
                </a:lnTo>
                <a:lnTo>
                  <a:pt x="2525633" y="3048428"/>
                </a:lnTo>
                <a:lnTo>
                  <a:pt x="2525516" y="3048547"/>
                </a:lnTo>
                <a:lnTo>
                  <a:pt x="2522101" y="2839031"/>
                </a:lnTo>
                <a:cubicBezTo>
                  <a:pt x="2510684" y="2831617"/>
                  <a:pt x="2473606" y="2817256"/>
                  <a:pt x="2453597" y="2814784"/>
                </a:cubicBezTo>
                <a:cubicBezTo>
                  <a:pt x="2091538" y="2769469"/>
                  <a:pt x="1747841" y="2630107"/>
                  <a:pt x="1471942" y="2393756"/>
                </a:cubicBezTo>
                <a:cubicBezTo>
                  <a:pt x="1402497" y="2334198"/>
                  <a:pt x="1382133" y="2240975"/>
                  <a:pt x="1434513" y="2175296"/>
                </a:cubicBezTo>
                <a:cubicBezTo>
                  <a:pt x="1487949" y="2108441"/>
                  <a:pt x="1581171" y="2097376"/>
                  <a:pt x="1651794" y="2155875"/>
                </a:cubicBezTo>
                <a:cubicBezTo>
                  <a:pt x="1883908" y="2347853"/>
                  <a:pt x="2216540" y="2508870"/>
                  <a:pt x="2516098" y="2506046"/>
                </a:cubicBezTo>
                <a:cubicBezTo>
                  <a:pt x="2443121" y="1875503"/>
                  <a:pt x="2019974" y="1362547"/>
                  <a:pt x="1430274" y="1167981"/>
                </a:cubicBezTo>
                <a:cubicBezTo>
                  <a:pt x="1325518" y="1133375"/>
                  <a:pt x="1225587" y="1114543"/>
                  <a:pt x="1115769" y="1112188"/>
                </a:cubicBezTo>
                <a:cubicBezTo>
                  <a:pt x="1152493" y="1391973"/>
                  <a:pt x="1244537" y="1644802"/>
                  <a:pt x="1402261" y="1873031"/>
                </a:cubicBezTo>
                <a:cubicBezTo>
                  <a:pt x="1446164" y="1936474"/>
                  <a:pt x="1439104" y="2011098"/>
                  <a:pt x="1385783" y="2065949"/>
                </a:cubicBezTo>
                <a:cubicBezTo>
                  <a:pt x="1359888" y="2092549"/>
                  <a:pt x="1311630" y="2117503"/>
                  <a:pt x="1276083" y="2114207"/>
                </a:cubicBezTo>
                <a:cubicBezTo>
                  <a:pt x="1245597" y="2111382"/>
                  <a:pt x="1194866" y="2085135"/>
                  <a:pt x="1170855" y="2052766"/>
                </a:cubicBezTo>
                <a:cubicBezTo>
                  <a:pt x="933798" y="1733551"/>
                  <a:pt x="810796" y="1343479"/>
                  <a:pt x="814092" y="941871"/>
                </a:cubicBezTo>
                <a:cubicBezTo>
                  <a:pt x="814445" y="891611"/>
                  <a:pt x="844224" y="846530"/>
                  <a:pt x="878948" y="823931"/>
                </a:cubicBezTo>
                <a:cubicBezTo>
                  <a:pt x="913907" y="801156"/>
                  <a:pt x="946717" y="793064"/>
                  <a:pt x="980394" y="791400"/>
                </a:cubicBezTo>
                <a:close/>
                <a:moveTo>
                  <a:pt x="4378183" y="789562"/>
                </a:moveTo>
                <a:cubicBezTo>
                  <a:pt x="4425500" y="788738"/>
                  <a:pt x="4481998" y="809099"/>
                  <a:pt x="4507188" y="835937"/>
                </a:cubicBezTo>
                <a:cubicBezTo>
                  <a:pt x="4538261" y="868893"/>
                  <a:pt x="4553798" y="917624"/>
                  <a:pt x="4551091" y="967295"/>
                </a:cubicBezTo>
                <a:cubicBezTo>
                  <a:pt x="4532729" y="1299575"/>
                  <a:pt x="4449159" y="1614434"/>
                  <a:pt x="4267540" y="1888097"/>
                </a:cubicBezTo>
                <a:cubicBezTo>
                  <a:pt x="4218929" y="1961309"/>
                  <a:pt x="4132769" y="1976141"/>
                  <a:pt x="4067678" y="1934004"/>
                </a:cubicBezTo>
                <a:cubicBezTo>
                  <a:pt x="4001295" y="1891041"/>
                  <a:pt x="3979518" y="1806411"/>
                  <a:pt x="4021773" y="1731432"/>
                </a:cubicBezTo>
                <a:cubicBezTo>
                  <a:pt x="4131358" y="1538986"/>
                  <a:pt x="4213985" y="1339241"/>
                  <a:pt x="4245295" y="1089589"/>
                </a:cubicBezTo>
                <a:lnTo>
                  <a:pt x="4245060" y="1089708"/>
                </a:lnTo>
                <a:cubicBezTo>
                  <a:pt x="3840746" y="1128668"/>
                  <a:pt x="3473154" y="1325470"/>
                  <a:pt x="3191723" y="1622556"/>
                </a:cubicBezTo>
                <a:cubicBezTo>
                  <a:pt x="3156293" y="1659985"/>
                  <a:pt x="3114508" y="1702007"/>
                  <a:pt x="3070017" y="1719662"/>
                </a:cubicBezTo>
                <a:cubicBezTo>
                  <a:pt x="3005043" y="1745440"/>
                  <a:pt x="2942307" y="1700593"/>
                  <a:pt x="2913116" y="1654571"/>
                </a:cubicBezTo>
                <a:cubicBezTo>
                  <a:pt x="2880395" y="1603017"/>
                  <a:pt x="2879453" y="1533689"/>
                  <a:pt x="2923945" y="1480251"/>
                </a:cubicBezTo>
                <a:cubicBezTo>
                  <a:pt x="3289065" y="1042391"/>
                  <a:pt x="3812143" y="799567"/>
                  <a:pt x="4378183" y="789562"/>
                </a:cubicBezTo>
                <a:close/>
                <a:moveTo>
                  <a:pt x="3160767" y="0"/>
                </a:moveTo>
                <a:lnTo>
                  <a:pt x="3160884" y="117"/>
                </a:lnTo>
                <a:cubicBezTo>
                  <a:pt x="3163003" y="117"/>
                  <a:pt x="3165121" y="117"/>
                  <a:pt x="3167122" y="354"/>
                </a:cubicBezTo>
                <a:cubicBezTo>
                  <a:pt x="3195960" y="2943"/>
                  <a:pt x="3235980" y="33311"/>
                  <a:pt x="3260345" y="59206"/>
                </a:cubicBezTo>
                <a:cubicBezTo>
                  <a:pt x="3315194" y="117706"/>
                  <a:pt x="3312252" y="193270"/>
                  <a:pt x="3252223" y="254007"/>
                </a:cubicBezTo>
                <a:lnTo>
                  <a:pt x="2475610" y="1040626"/>
                </a:lnTo>
                <a:cubicBezTo>
                  <a:pt x="2448654" y="1067933"/>
                  <a:pt x="2406164" y="1086061"/>
                  <a:pt x="2371559" y="1086061"/>
                </a:cubicBezTo>
                <a:cubicBezTo>
                  <a:pt x="2367204" y="1086061"/>
                  <a:pt x="2363085" y="1085824"/>
                  <a:pt x="2359082" y="1085237"/>
                </a:cubicBezTo>
                <a:cubicBezTo>
                  <a:pt x="2326243" y="1080410"/>
                  <a:pt x="2280926" y="1050160"/>
                  <a:pt x="2259975" y="1015908"/>
                </a:cubicBezTo>
                <a:cubicBezTo>
                  <a:pt x="2222780" y="954937"/>
                  <a:pt x="2227134" y="892671"/>
                  <a:pt x="2270921" y="847590"/>
                </a:cubicBezTo>
                <a:lnTo>
                  <a:pt x="2774696" y="329337"/>
                </a:lnTo>
                <a:lnTo>
                  <a:pt x="3057540" y="40137"/>
                </a:lnTo>
                <a:cubicBezTo>
                  <a:pt x="3079432" y="17774"/>
                  <a:pt x="3129340" y="0"/>
                  <a:pt x="3160767" y="0"/>
                </a:cubicBezTo>
                <a:close/>
              </a:path>
            </a:pathLst>
          </a:custGeom>
          <a:solidFill>
            <a:schemeClr val="bg1">
              <a:alpha val="24000"/>
            </a:schemeClr>
          </a:solidFill>
          <a:ln w="6627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RCALAI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37E52C-D449-27BC-3F57-27A16DFD8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15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7775F589-2A1D-028A-108B-60FD117721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457" y="1891970"/>
            <a:ext cx="5025314" cy="1107996"/>
          </a:xfrm>
        </p:spPr>
        <p:txBody>
          <a:bodyPr wrap="square" anchor="t">
            <a:sp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</a:t>
            </a:r>
            <a:br>
              <a:rPr lang="fr-FR" dirty="0"/>
            </a:br>
            <a:r>
              <a:rPr lang="fr-FR" dirty="0"/>
              <a:t>DU TITRE</a:t>
            </a:r>
            <a:endParaRPr lang="fr-MA" dirty="0"/>
          </a:p>
        </p:txBody>
      </p:sp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47A66BDD-E1F9-9EA0-F56A-426F1D2A01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1457" y="176818"/>
            <a:ext cx="2771972" cy="1923604"/>
          </a:xfrm>
        </p:spPr>
        <p:txBody>
          <a:bodyPr wrap="none" anchor="ctr">
            <a:noAutofit/>
          </a:bodyPr>
          <a:lstStyle>
            <a:lvl1pPr>
              <a:defRPr sz="13800" b="1">
                <a:ln w="28575">
                  <a:solidFill>
                    <a:schemeClr val="bg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fr-FR" dirty="0"/>
              <a:t>01</a:t>
            </a:r>
            <a:endParaRPr lang="fr-MA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C0FF3E4-E4FF-BBE9-9B9A-D15BAF2BDF32}"/>
              </a:ext>
            </a:extLst>
          </p:cNvPr>
          <p:cNvSpPr/>
          <p:nvPr userDrawn="1"/>
        </p:nvSpPr>
        <p:spPr>
          <a:xfrm>
            <a:off x="0" y="2917873"/>
            <a:ext cx="5794962" cy="3940128"/>
          </a:xfrm>
          <a:custGeom>
            <a:avLst/>
            <a:gdLst>
              <a:gd name="csX0" fmla="*/ 5297101 w 5794962"/>
              <a:gd name="csY0" fmla="*/ 3707574 h 3940128"/>
              <a:gd name="csX1" fmla="*/ 5297220 w 5794962"/>
              <a:gd name="csY1" fmla="*/ 3707574 h 3940128"/>
              <a:gd name="csX2" fmla="*/ 5382319 w 5794962"/>
              <a:gd name="csY2" fmla="*/ 3738648 h 3940128"/>
              <a:gd name="csX3" fmla="*/ 5449175 w 5794962"/>
              <a:gd name="csY3" fmla="*/ 3834695 h 3940128"/>
              <a:gd name="csX4" fmla="*/ 5429992 w 5794962"/>
              <a:gd name="csY4" fmla="*/ 3923862 h 3940128"/>
              <a:gd name="csX5" fmla="*/ 5418693 w 5794962"/>
              <a:gd name="csY5" fmla="*/ 3940128 h 3940128"/>
              <a:gd name="csX6" fmla="*/ 5022106 w 5794962"/>
              <a:gd name="csY6" fmla="*/ 3940128 h 3940128"/>
              <a:gd name="csX7" fmla="*/ 5219064 w 5794962"/>
              <a:gd name="csY7" fmla="*/ 3740649 h 3940128"/>
              <a:gd name="csX8" fmla="*/ 5297101 w 5794962"/>
              <a:gd name="csY8" fmla="*/ 3707574 h 3940128"/>
              <a:gd name="csX9" fmla="*/ 5641387 w 5794962"/>
              <a:gd name="csY9" fmla="*/ 3335745 h 3940128"/>
              <a:gd name="csX10" fmla="*/ 5785575 w 5794962"/>
              <a:gd name="csY10" fmla="*/ 3440503 h 3940128"/>
              <a:gd name="csX11" fmla="*/ 5692117 w 5794962"/>
              <a:gd name="csY11" fmla="*/ 3636128 h 3940128"/>
              <a:gd name="csX12" fmla="*/ 5641975 w 5794962"/>
              <a:gd name="csY12" fmla="*/ 3646015 h 3940128"/>
              <a:gd name="csX13" fmla="*/ 5504261 w 5794962"/>
              <a:gd name="csY13" fmla="*/ 3554676 h 3940128"/>
              <a:gd name="csX14" fmla="*/ 5587125 w 5794962"/>
              <a:gd name="csY14" fmla="*/ 3347515 h 3940128"/>
              <a:gd name="csX15" fmla="*/ 5641504 w 5794962"/>
              <a:gd name="csY15" fmla="*/ 3335862 h 3940128"/>
              <a:gd name="csX16" fmla="*/ 4629718 w 5794962"/>
              <a:gd name="csY16" fmla="*/ 3013117 h 3940128"/>
              <a:gd name="csX17" fmla="*/ 4757662 w 5794962"/>
              <a:gd name="csY17" fmla="*/ 3132705 h 3940128"/>
              <a:gd name="csX18" fmla="*/ 4636248 w 5794962"/>
              <a:gd name="csY18" fmla="*/ 3819647 h 3940128"/>
              <a:gd name="csX19" fmla="*/ 4580200 w 5794962"/>
              <a:gd name="csY19" fmla="*/ 3940128 h 3940128"/>
              <a:gd name="csX20" fmla="*/ 4227260 w 5794962"/>
              <a:gd name="csY20" fmla="*/ 3940128 h 3940128"/>
              <a:gd name="csX21" fmla="*/ 4301400 w 5794962"/>
              <a:gd name="csY21" fmla="*/ 3805444 h 3940128"/>
              <a:gd name="csX22" fmla="*/ 4451514 w 5794962"/>
              <a:gd name="csY22" fmla="*/ 3308085 h 3940128"/>
              <a:gd name="csX23" fmla="*/ 4451631 w 5794962"/>
              <a:gd name="csY23" fmla="*/ 3307968 h 3940128"/>
              <a:gd name="csX24" fmla="*/ 3546485 w 5794962"/>
              <a:gd name="csY24" fmla="*/ 3687682 h 3940128"/>
              <a:gd name="csX25" fmla="*/ 3361217 w 5794962"/>
              <a:gd name="csY25" fmla="*/ 3854117 h 3940128"/>
              <a:gd name="csX26" fmla="*/ 3180777 w 5794962"/>
              <a:gd name="csY26" fmla="*/ 3886602 h 3940128"/>
              <a:gd name="csX27" fmla="*/ 3104740 w 5794962"/>
              <a:gd name="csY27" fmla="*/ 3722053 h 3940128"/>
              <a:gd name="csX28" fmla="*/ 3228683 w 5794962"/>
              <a:gd name="csY28" fmla="*/ 3561738 h 3940128"/>
              <a:gd name="csX29" fmla="*/ 4629718 w 5794962"/>
              <a:gd name="csY29" fmla="*/ 3013117 h 3940128"/>
              <a:gd name="csX30" fmla="*/ 740292 w 5794962"/>
              <a:gd name="csY30" fmla="*/ 3009351 h 3940128"/>
              <a:gd name="csX31" fmla="*/ 2163692 w 5794962"/>
              <a:gd name="csY31" fmla="*/ 3708633 h 3940128"/>
              <a:gd name="csX32" fmla="*/ 2152628 w 5794962"/>
              <a:gd name="csY32" fmla="*/ 3861295 h 3940128"/>
              <a:gd name="csX33" fmla="*/ 2016443 w 5794962"/>
              <a:gd name="csY33" fmla="*/ 3923443 h 3940128"/>
              <a:gd name="csX34" fmla="*/ 1900740 w 5794962"/>
              <a:gd name="csY34" fmla="*/ 3844817 h 3940128"/>
              <a:gd name="csX35" fmla="*/ 891189 w 5794962"/>
              <a:gd name="csY35" fmla="*/ 3313146 h 3940128"/>
              <a:gd name="csX36" fmla="*/ 1023971 w 5794962"/>
              <a:gd name="csY36" fmla="*/ 3819025 h 3940128"/>
              <a:gd name="csX37" fmla="*/ 1086806 w 5794962"/>
              <a:gd name="csY37" fmla="*/ 3940128 h 3940128"/>
              <a:gd name="csX38" fmla="*/ 748787 w 5794962"/>
              <a:gd name="csY38" fmla="*/ 3940128 h 3940128"/>
              <a:gd name="csX39" fmla="*/ 690603 w 5794962"/>
              <a:gd name="csY39" fmla="*/ 3794069 h 3940128"/>
              <a:gd name="csX40" fmla="*/ 583275 w 5794962"/>
              <a:gd name="csY40" fmla="*/ 3155069 h 3940128"/>
              <a:gd name="csX41" fmla="*/ 740292 w 5794962"/>
              <a:gd name="csY41" fmla="*/ 3009351 h 3940128"/>
              <a:gd name="csX42" fmla="*/ 0 w 5794962"/>
              <a:gd name="csY42" fmla="*/ 2923590 h 3940128"/>
              <a:gd name="csX43" fmla="*/ 7818 w 5794962"/>
              <a:gd name="csY43" fmla="*/ 2926723 h 3940128"/>
              <a:gd name="csX44" fmla="*/ 74910 w 5794962"/>
              <a:gd name="csY44" fmla="*/ 3118111 h 3940128"/>
              <a:gd name="csX45" fmla="*/ 27210 w 5794962"/>
              <a:gd name="csY45" fmla="*/ 3189425 h 3940128"/>
              <a:gd name="csX46" fmla="*/ 0 w 5794962"/>
              <a:gd name="csY46" fmla="*/ 3207127 h 3940128"/>
              <a:gd name="csX47" fmla="*/ 760302 w 5794962"/>
              <a:gd name="csY47" fmla="*/ 2068068 h 3940128"/>
              <a:gd name="csX48" fmla="*/ 845050 w 5794962"/>
              <a:gd name="csY48" fmla="*/ 2100789 h 3940128"/>
              <a:gd name="csX49" fmla="*/ 908493 w 5794962"/>
              <a:gd name="csY49" fmla="*/ 2188833 h 3940128"/>
              <a:gd name="csX50" fmla="*/ 870826 w 5794962"/>
              <a:gd name="csY50" fmla="*/ 2312070 h 3940128"/>
              <a:gd name="csX51" fmla="*/ 482167 w 5794962"/>
              <a:gd name="csY51" fmla="*/ 2706026 h 3940128"/>
              <a:gd name="csX52" fmla="*/ 387061 w 5794962"/>
              <a:gd name="csY52" fmla="*/ 2747811 h 3940128"/>
              <a:gd name="csX53" fmla="*/ 277125 w 5794962"/>
              <a:gd name="csY53" fmla="*/ 2693550 h 3940128"/>
              <a:gd name="csX54" fmla="*/ 295487 w 5794962"/>
              <a:gd name="csY54" fmla="*/ 2485095 h 3940128"/>
              <a:gd name="csX55" fmla="*/ 519713 w 5794962"/>
              <a:gd name="csY55" fmla="*/ 2256630 h 3940128"/>
              <a:gd name="csX56" fmla="*/ 669669 w 5794962"/>
              <a:gd name="csY56" fmla="*/ 2109382 h 3940128"/>
              <a:gd name="csX57" fmla="*/ 760302 w 5794962"/>
              <a:gd name="csY57" fmla="*/ 2068068 h 3940128"/>
              <a:gd name="csX58" fmla="*/ 980394 w 5794962"/>
              <a:gd name="csY58" fmla="*/ 791400 h 3940128"/>
              <a:gd name="csX59" fmla="*/ 1087048 w 5794962"/>
              <a:gd name="csY59" fmla="*/ 797446 h 3940128"/>
              <a:gd name="csX60" fmla="*/ 2723610 w 5794962"/>
              <a:gd name="csY60" fmla="*/ 2090784 h 3940128"/>
              <a:gd name="csX61" fmla="*/ 2819541 w 5794962"/>
              <a:gd name="csY61" fmla="*/ 2514640 h 3940128"/>
              <a:gd name="csX62" fmla="*/ 3619812 w 5794962"/>
              <a:gd name="csY62" fmla="*/ 2199779 h 3940128"/>
              <a:gd name="csX63" fmla="*/ 3755996 w 5794962"/>
              <a:gd name="csY63" fmla="*/ 2117857 h 3940128"/>
              <a:gd name="csX64" fmla="*/ 3933612 w 5794962"/>
              <a:gd name="csY64" fmla="*/ 2258395 h 3940128"/>
              <a:gd name="csX65" fmla="*/ 3853809 w 5794962"/>
              <a:gd name="csY65" fmla="*/ 2399289 h 3940128"/>
              <a:gd name="csX66" fmla="*/ 2817068 w 5794962"/>
              <a:gd name="csY66" fmla="*/ 2821259 h 3940128"/>
              <a:gd name="csX67" fmla="*/ 2816425 w 5794962"/>
              <a:gd name="csY67" fmla="*/ 3940128 h 3940128"/>
              <a:gd name="csX68" fmla="*/ 2525320 w 5794962"/>
              <a:gd name="csY68" fmla="*/ 3940128 h 3940128"/>
              <a:gd name="csX69" fmla="*/ 2525633 w 5794962"/>
              <a:gd name="csY69" fmla="*/ 3048428 h 3940128"/>
              <a:gd name="csX70" fmla="*/ 2525516 w 5794962"/>
              <a:gd name="csY70" fmla="*/ 3048547 h 3940128"/>
              <a:gd name="csX71" fmla="*/ 2522101 w 5794962"/>
              <a:gd name="csY71" fmla="*/ 2839031 h 3940128"/>
              <a:gd name="csX72" fmla="*/ 2453597 w 5794962"/>
              <a:gd name="csY72" fmla="*/ 2814784 h 3940128"/>
              <a:gd name="csX73" fmla="*/ 1471942 w 5794962"/>
              <a:gd name="csY73" fmla="*/ 2393756 h 3940128"/>
              <a:gd name="csX74" fmla="*/ 1434513 w 5794962"/>
              <a:gd name="csY74" fmla="*/ 2175296 h 3940128"/>
              <a:gd name="csX75" fmla="*/ 1651794 w 5794962"/>
              <a:gd name="csY75" fmla="*/ 2155875 h 3940128"/>
              <a:gd name="csX76" fmla="*/ 2516098 w 5794962"/>
              <a:gd name="csY76" fmla="*/ 2506046 h 3940128"/>
              <a:gd name="csX77" fmla="*/ 1430274 w 5794962"/>
              <a:gd name="csY77" fmla="*/ 1167981 h 3940128"/>
              <a:gd name="csX78" fmla="*/ 1115769 w 5794962"/>
              <a:gd name="csY78" fmla="*/ 1112188 h 3940128"/>
              <a:gd name="csX79" fmla="*/ 1402261 w 5794962"/>
              <a:gd name="csY79" fmla="*/ 1873031 h 3940128"/>
              <a:gd name="csX80" fmla="*/ 1385783 w 5794962"/>
              <a:gd name="csY80" fmla="*/ 2065949 h 3940128"/>
              <a:gd name="csX81" fmla="*/ 1276083 w 5794962"/>
              <a:gd name="csY81" fmla="*/ 2114207 h 3940128"/>
              <a:gd name="csX82" fmla="*/ 1170855 w 5794962"/>
              <a:gd name="csY82" fmla="*/ 2052766 h 3940128"/>
              <a:gd name="csX83" fmla="*/ 814092 w 5794962"/>
              <a:gd name="csY83" fmla="*/ 941871 h 3940128"/>
              <a:gd name="csX84" fmla="*/ 878948 w 5794962"/>
              <a:gd name="csY84" fmla="*/ 823931 h 3940128"/>
              <a:gd name="csX85" fmla="*/ 980394 w 5794962"/>
              <a:gd name="csY85" fmla="*/ 791400 h 3940128"/>
              <a:gd name="csX86" fmla="*/ 4378183 w 5794962"/>
              <a:gd name="csY86" fmla="*/ 789562 h 3940128"/>
              <a:gd name="csX87" fmla="*/ 4507188 w 5794962"/>
              <a:gd name="csY87" fmla="*/ 835937 h 3940128"/>
              <a:gd name="csX88" fmla="*/ 4551091 w 5794962"/>
              <a:gd name="csY88" fmla="*/ 967295 h 3940128"/>
              <a:gd name="csX89" fmla="*/ 4267540 w 5794962"/>
              <a:gd name="csY89" fmla="*/ 1888097 h 3940128"/>
              <a:gd name="csX90" fmla="*/ 4067678 w 5794962"/>
              <a:gd name="csY90" fmla="*/ 1934004 h 3940128"/>
              <a:gd name="csX91" fmla="*/ 4021773 w 5794962"/>
              <a:gd name="csY91" fmla="*/ 1731432 h 3940128"/>
              <a:gd name="csX92" fmla="*/ 4245295 w 5794962"/>
              <a:gd name="csY92" fmla="*/ 1089589 h 3940128"/>
              <a:gd name="csX93" fmla="*/ 4245060 w 5794962"/>
              <a:gd name="csY93" fmla="*/ 1089708 h 3940128"/>
              <a:gd name="csX94" fmla="*/ 3191723 w 5794962"/>
              <a:gd name="csY94" fmla="*/ 1622556 h 3940128"/>
              <a:gd name="csX95" fmla="*/ 3070017 w 5794962"/>
              <a:gd name="csY95" fmla="*/ 1719662 h 3940128"/>
              <a:gd name="csX96" fmla="*/ 2913116 w 5794962"/>
              <a:gd name="csY96" fmla="*/ 1654571 h 3940128"/>
              <a:gd name="csX97" fmla="*/ 2923945 w 5794962"/>
              <a:gd name="csY97" fmla="*/ 1480251 h 3940128"/>
              <a:gd name="csX98" fmla="*/ 4378183 w 5794962"/>
              <a:gd name="csY98" fmla="*/ 789562 h 3940128"/>
              <a:gd name="csX99" fmla="*/ 3160767 w 5794962"/>
              <a:gd name="csY99" fmla="*/ 0 h 3940128"/>
              <a:gd name="csX100" fmla="*/ 3160884 w 5794962"/>
              <a:gd name="csY100" fmla="*/ 117 h 3940128"/>
              <a:gd name="csX101" fmla="*/ 3167122 w 5794962"/>
              <a:gd name="csY101" fmla="*/ 354 h 3940128"/>
              <a:gd name="csX102" fmla="*/ 3260345 w 5794962"/>
              <a:gd name="csY102" fmla="*/ 59206 h 3940128"/>
              <a:gd name="csX103" fmla="*/ 3252223 w 5794962"/>
              <a:gd name="csY103" fmla="*/ 254007 h 3940128"/>
              <a:gd name="csX104" fmla="*/ 2475610 w 5794962"/>
              <a:gd name="csY104" fmla="*/ 1040626 h 3940128"/>
              <a:gd name="csX105" fmla="*/ 2371559 w 5794962"/>
              <a:gd name="csY105" fmla="*/ 1086061 h 3940128"/>
              <a:gd name="csX106" fmla="*/ 2359082 w 5794962"/>
              <a:gd name="csY106" fmla="*/ 1085237 h 3940128"/>
              <a:gd name="csX107" fmla="*/ 2259975 w 5794962"/>
              <a:gd name="csY107" fmla="*/ 1015908 h 3940128"/>
              <a:gd name="csX108" fmla="*/ 2270921 w 5794962"/>
              <a:gd name="csY108" fmla="*/ 847590 h 3940128"/>
              <a:gd name="csX109" fmla="*/ 2774696 w 5794962"/>
              <a:gd name="csY109" fmla="*/ 329337 h 3940128"/>
              <a:gd name="csX110" fmla="*/ 3057540 w 5794962"/>
              <a:gd name="csY110" fmla="*/ 40137 h 3940128"/>
              <a:gd name="csX111" fmla="*/ 3160767 w 5794962"/>
              <a:gd name="csY111" fmla="*/ 0 h 39401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</a:cxnLst>
            <a:rect l="l" t="t" r="r" b="b"/>
            <a:pathLst>
              <a:path w="5794962" h="3940128">
                <a:moveTo>
                  <a:pt x="5297101" y="3707574"/>
                </a:moveTo>
                <a:lnTo>
                  <a:pt x="5297220" y="3707574"/>
                </a:lnTo>
                <a:cubicBezTo>
                  <a:pt x="5326999" y="3707574"/>
                  <a:pt x="5357131" y="3719110"/>
                  <a:pt x="5382319" y="3738648"/>
                </a:cubicBezTo>
                <a:cubicBezTo>
                  <a:pt x="5412334" y="3762071"/>
                  <a:pt x="5442232" y="3800913"/>
                  <a:pt x="5449175" y="3834695"/>
                </a:cubicBezTo>
                <a:cubicBezTo>
                  <a:pt x="5453589" y="3856058"/>
                  <a:pt x="5444894" y="3895232"/>
                  <a:pt x="5429992" y="3923862"/>
                </a:cubicBezTo>
                <a:lnTo>
                  <a:pt x="5418693" y="3940128"/>
                </a:lnTo>
                <a:lnTo>
                  <a:pt x="5022106" y="3940128"/>
                </a:lnTo>
                <a:lnTo>
                  <a:pt x="5219064" y="3740649"/>
                </a:lnTo>
                <a:cubicBezTo>
                  <a:pt x="5241663" y="3717697"/>
                  <a:pt x="5269206" y="3707574"/>
                  <a:pt x="5297101" y="3707574"/>
                </a:cubicBezTo>
                <a:close/>
                <a:moveTo>
                  <a:pt x="5641387" y="3335745"/>
                </a:moveTo>
                <a:cubicBezTo>
                  <a:pt x="5704594" y="3335745"/>
                  <a:pt x="5762386" y="3381061"/>
                  <a:pt x="5785575" y="3440503"/>
                </a:cubicBezTo>
                <a:cubicBezTo>
                  <a:pt x="5815237" y="3516187"/>
                  <a:pt x="5772038" y="3603641"/>
                  <a:pt x="5692117" y="3636128"/>
                </a:cubicBezTo>
                <a:cubicBezTo>
                  <a:pt x="5675639" y="3642837"/>
                  <a:pt x="5658808" y="3646015"/>
                  <a:pt x="5641975" y="3646015"/>
                </a:cubicBezTo>
                <a:cubicBezTo>
                  <a:pt x="5585594" y="3646015"/>
                  <a:pt x="5530980" y="3610350"/>
                  <a:pt x="5504261" y="3554676"/>
                </a:cubicBezTo>
                <a:cubicBezTo>
                  <a:pt x="5466950" y="3476873"/>
                  <a:pt x="5498494" y="3386594"/>
                  <a:pt x="5587125" y="3347515"/>
                </a:cubicBezTo>
                <a:cubicBezTo>
                  <a:pt x="5605251" y="3339512"/>
                  <a:pt x="5623613" y="3335862"/>
                  <a:pt x="5641504" y="3335862"/>
                </a:cubicBezTo>
                <a:close/>
                <a:moveTo>
                  <a:pt x="4629718" y="3013117"/>
                </a:moveTo>
                <a:cubicBezTo>
                  <a:pt x="4698929" y="3014884"/>
                  <a:pt x="4756132" y="3055609"/>
                  <a:pt x="4757662" y="3132705"/>
                </a:cubicBezTo>
                <a:cubicBezTo>
                  <a:pt x="4762474" y="3371543"/>
                  <a:pt x="4719880" y="3604554"/>
                  <a:pt x="4636248" y="3819647"/>
                </a:cubicBezTo>
                <a:lnTo>
                  <a:pt x="4580200" y="3940128"/>
                </a:lnTo>
                <a:lnTo>
                  <a:pt x="4227260" y="3940128"/>
                </a:lnTo>
                <a:lnTo>
                  <a:pt x="4301400" y="3805444"/>
                </a:lnTo>
                <a:cubicBezTo>
                  <a:pt x="4374739" y="3653855"/>
                  <a:pt x="4425781" y="3487334"/>
                  <a:pt x="4451514" y="3308085"/>
                </a:cubicBezTo>
                <a:lnTo>
                  <a:pt x="4451631" y="3307968"/>
                </a:lnTo>
                <a:cubicBezTo>
                  <a:pt x="4116409" y="3340218"/>
                  <a:pt x="3797313" y="3462514"/>
                  <a:pt x="3546485" y="3687682"/>
                </a:cubicBezTo>
                <a:lnTo>
                  <a:pt x="3361217" y="3854117"/>
                </a:lnTo>
                <a:cubicBezTo>
                  <a:pt x="3309075" y="3900963"/>
                  <a:pt x="3246926" y="3922856"/>
                  <a:pt x="3180777" y="3886602"/>
                </a:cubicBezTo>
                <a:cubicBezTo>
                  <a:pt x="3136049" y="3862121"/>
                  <a:pt x="3076609" y="3789260"/>
                  <a:pt x="3104740" y="3722053"/>
                </a:cubicBezTo>
                <a:cubicBezTo>
                  <a:pt x="3130281" y="3661199"/>
                  <a:pt x="3179365" y="3609762"/>
                  <a:pt x="3228683" y="3561738"/>
                </a:cubicBezTo>
                <a:cubicBezTo>
                  <a:pt x="3603807" y="3196265"/>
                  <a:pt x="4107111" y="3000170"/>
                  <a:pt x="4629718" y="3013117"/>
                </a:cubicBezTo>
                <a:close/>
                <a:moveTo>
                  <a:pt x="740292" y="3009351"/>
                </a:moveTo>
                <a:cubicBezTo>
                  <a:pt x="1297975" y="3005113"/>
                  <a:pt x="1823527" y="3263474"/>
                  <a:pt x="2163692" y="3708633"/>
                </a:cubicBezTo>
                <a:cubicBezTo>
                  <a:pt x="2197592" y="3753007"/>
                  <a:pt x="2177699" y="3824337"/>
                  <a:pt x="2152628" y="3861295"/>
                </a:cubicBezTo>
                <a:cubicBezTo>
                  <a:pt x="2126616" y="3899786"/>
                  <a:pt x="2071176" y="3938156"/>
                  <a:pt x="2016443" y="3923443"/>
                </a:cubicBezTo>
                <a:cubicBezTo>
                  <a:pt x="1975365" y="3912380"/>
                  <a:pt x="1930872" y="3877657"/>
                  <a:pt x="1900740" y="3844817"/>
                </a:cubicBezTo>
                <a:cubicBezTo>
                  <a:pt x="1633551" y="3552792"/>
                  <a:pt x="1287970" y="3366584"/>
                  <a:pt x="891189" y="3313146"/>
                </a:cubicBezTo>
                <a:cubicBezTo>
                  <a:pt x="907211" y="3491160"/>
                  <a:pt x="952862" y="3661476"/>
                  <a:pt x="1023971" y="3819025"/>
                </a:cubicBezTo>
                <a:lnTo>
                  <a:pt x="1086806" y="3940128"/>
                </a:lnTo>
                <a:lnTo>
                  <a:pt x="748787" y="3940128"/>
                </a:lnTo>
                <a:lnTo>
                  <a:pt x="690603" y="3794069"/>
                </a:lnTo>
                <a:cubicBezTo>
                  <a:pt x="620316" y="3593519"/>
                  <a:pt x="582746" y="3378149"/>
                  <a:pt x="583275" y="3155069"/>
                </a:cubicBezTo>
                <a:cubicBezTo>
                  <a:pt x="583510" y="3068438"/>
                  <a:pt x="657782" y="3008997"/>
                  <a:pt x="740292" y="3009351"/>
                </a:cubicBezTo>
                <a:close/>
                <a:moveTo>
                  <a:pt x="0" y="2923590"/>
                </a:moveTo>
                <a:lnTo>
                  <a:pt x="7818" y="2926723"/>
                </a:lnTo>
                <a:cubicBezTo>
                  <a:pt x="74910" y="2964742"/>
                  <a:pt x="102334" y="3036895"/>
                  <a:pt x="74910" y="3118111"/>
                </a:cubicBezTo>
                <a:cubicBezTo>
                  <a:pt x="65022" y="3147361"/>
                  <a:pt x="47896" y="3171637"/>
                  <a:pt x="27210" y="3189425"/>
                </a:cubicBezTo>
                <a:lnTo>
                  <a:pt x="0" y="3207127"/>
                </a:lnTo>
                <a:close/>
                <a:moveTo>
                  <a:pt x="760302" y="2068068"/>
                </a:moveTo>
                <a:cubicBezTo>
                  <a:pt x="788198" y="2068068"/>
                  <a:pt x="816917" y="2078661"/>
                  <a:pt x="845050" y="2100789"/>
                </a:cubicBezTo>
                <a:cubicBezTo>
                  <a:pt x="871062" y="2121153"/>
                  <a:pt x="902842" y="2160819"/>
                  <a:pt x="908493" y="2188833"/>
                </a:cubicBezTo>
                <a:cubicBezTo>
                  <a:pt x="915319" y="2222968"/>
                  <a:pt x="898134" y="2284409"/>
                  <a:pt x="870826" y="2312070"/>
                </a:cubicBezTo>
                <a:lnTo>
                  <a:pt x="482167" y="2706026"/>
                </a:lnTo>
                <a:cubicBezTo>
                  <a:pt x="453329" y="2735336"/>
                  <a:pt x="419782" y="2747811"/>
                  <a:pt x="387061" y="2747811"/>
                </a:cubicBezTo>
                <a:cubicBezTo>
                  <a:pt x="344688" y="2747811"/>
                  <a:pt x="303844" y="2726625"/>
                  <a:pt x="277125" y="2693550"/>
                </a:cubicBezTo>
                <a:cubicBezTo>
                  <a:pt x="221568" y="2624810"/>
                  <a:pt x="233104" y="2548656"/>
                  <a:pt x="295487" y="2485095"/>
                </a:cubicBezTo>
                <a:lnTo>
                  <a:pt x="519713" y="2256630"/>
                </a:lnTo>
                <a:lnTo>
                  <a:pt x="669669" y="2109382"/>
                </a:lnTo>
                <a:cubicBezTo>
                  <a:pt x="697329" y="2082193"/>
                  <a:pt x="728286" y="2068068"/>
                  <a:pt x="760302" y="2068068"/>
                </a:cubicBezTo>
                <a:close/>
                <a:moveTo>
                  <a:pt x="980394" y="791400"/>
                </a:moveTo>
                <a:cubicBezTo>
                  <a:pt x="1014073" y="789737"/>
                  <a:pt x="1048618" y="794504"/>
                  <a:pt x="1087048" y="797446"/>
                </a:cubicBezTo>
                <a:cubicBezTo>
                  <a:pt x="1846007" y="854887"/>
                  <a:pt x="2487967" y="1357838"/>
                  <a:pt x="2723610" y="2090784"/>
                </a:cubicBezTo>
                <a:cubicBezTo>
                  <a:pt x="2768338" y="2229911"/>
                  <a:pt x="2794823" y="2368331"/>
                  <a:pt x="2819541" y="2514640"/>
                </a:cubicBezTo>
                <a:cubicBezTo>
                  <a:pt x="3111683" y="2492865"/>
                  <a:pt x="3386288" y="2382103"/>
                  <a:pt x="3619812" y="2199779"/>
                </a:cubicBezTo>
                <a:cubicBezTo>
                  <a:pt x="3658538" y="2169530"/>
                  <a:pt x="3710798" y="2126920"/>
                  <a:pt x="3755996" y="2117857"/>
                </a:cubicBezTo>
                <a:cubicBezTo>
                  <a:pt x="3844745" y="2100082"/>
                  <a:pt x="3908659" y="2182948"/>
                  <a:pt x="3933612" y="2258395"/>
                </a:cubicBezTo>
                <a:cubicBezTo>
                  <a:pt x="3924431" y="2315836"/>
                  <a:pt x="3899950" y="2361034"/>
                  <a:pt x="3853809" y="2399289"/>
                </a:cubicBezTo>
                <a:cubicBezTo>
                  <a:pt x="3560959" y="2642701"/>
                  <a:pt x="3202080" y="2789832"/>
                  <a:pt x="2817068" y="2821259"/>
                </a:cubicBezTo>
                <a:lnTo>
                  <a:pt x="2816425" y="3940128"/>
                </a:lnTo>
                <a:lnTo>
                  <a:pt x="2525320" y="3940128"/>
                </a:lnTo>
                <a:lnTo>
                  <a:pt x="2525633" y="3048428"/>
                </a:lnTo>
                <a:lnTo>
                  <a:pt x="2525516" y="3048547"/>
                </a:lnTo>
                <a:lnTo>
                  <a:pt x="2522101" y="2839031"/>
                </a:lnTo>
                <a:cubicBezTo>
                  <a:pt x="2510684" y="2831617"/>
                  <a:pt x="2473606" y="2817256"/>
                  <a:pt x="2453597" y="2814784"/>
                </a:cubicBezTo>
                <a:cubicBezTo>
                  <a:pt x="2091538" y="2769469"/>
                  <a:pt x="1747841" y="2630107"/>
                  <a:pt x="1471942" y="2393756"/>
                </a:cubicBezTo>
                <a:cubicBezTo>
                  <a:pt x="1402497" y="2334198"/>
                  <a:pt x="1382133" y="2240975"/>
                  <a:pt x="1434513" y="2175296"/>
                </a:cubicBezTo>
                <a:cubicBezTo>
                  <a:pt x="1487949" y="2108441"/>
                  <a:pt x="1581171" y="2097376"/>
                  <a:pt x="1651794" y="2155875"/>
                </a:cubicBezTo>
                <a:cubicBezTo>
                  <a:pt x="1883908" y="2347853"/>
                  <a:pt x="2216540" y="2508870"/>
                  <a:pt x="2516098" y="2506046"/>
                </a:cubicBezTo>
                <a:cubicBezTo>
                  <a:pt x="2443121" y="1875503"/>
                  <a:pt x="2019974" y="1362547"/>
                  <a:pt x="1430274" y="1167981"/>
                </a:cubicBezTo>
                <a:cubicBezTo>
                  <a:pt x="1325518" y="1133375"/>
                  <a:pt x="1225587" y="1114543"/>
                  <a:pt x="1115769" y="1112188"/>
                </a:cubicBezTo>
                <a:cubicBezTo>
                  <a:pt x="1152493" y="1391973"/>
                  <a:pt x="1244537" y="1644802"/>
                  <a:pt x="1402261" y="1873031"/>
                </a:cubicBezTo>
                <a:cubicBezTo>
                  <a:pt x="1446164" y="1936474"/>
                  <a:pt x="1439104" y="2011098"/>
                  <a:pt x="1385783" y="2065949"/>
                </a:cubicBezTo>
                <a:cubicBezTo>
                  <a:pt x="1359888" y="2092549"/>
                  <a:pt x="1311630" y="2117503"/>
                  <a:pt x="1276083" y="2114207"/>
                </a:cubicBezTo>
                <a:cubicBezTo>
                  <a:pt x="1245597" y="2111382"/>
                  <a:pt x="1194866" y="2085135"/>
                  <a:pt x="1170855" y="2052766"/>
                </a:cubicBezTo>
                <a:cubicBezTo>
                  <a:pt x="933798" y="1733551"/>
                  <a:pt x="810796" y="1343479"/>
                  <a:pt x="814092" y="941871"/>
                </a:cubicBezTo>
                <a:cubicBezTo>
                  <a:pt x="814445" y="891611"/>
                  <a:pt x="844224" y="846530"/>
                  <a:pt x="878948" y="823931"/>
                </a:cubicBezTo>
                <a:cubicBezTo>
                  <a:pt x="913907" y="801156"/>
                  <a:pt x="946717" y="793064"/>
                  <a:pt x="980394" y="791400"/>
                </a:cubicBezTo>
                <a:close/>
                <a:moveTo>
                  <a:pt x="4378183" y="789562"/>
                </a:moveTo>
                <a:cubicBezTo>
                  <a:pt x="4425500" y="788738"/>
                  <a:pt x="4481998" y="809099"/>
                  <a:pt x="4507188" y="835937"/>
                </a:cubicBezTo>
                <a:cubicBezTo>
                  <a:pt x="4538261" y="868893"/>
                  <a:pt x="4553798" y="917624"/>
                  <a:pt x="4551091" y="967295"/>
                </a:cubicBezTo>
                <a:cubicBezTo>
                  <a:pt x="4532729" y="1299575"/>
                  <a:pt x="4449159" y="1614434"/>
                  <a:pt x="4267540" y="1888097"/>
                </a:cubicBezTo>
                <a:cubicBezTo>
                  <a:pt x="4218929" y="1961309"/>
                  <a:pt x="4132769" y="1976141"/>
                  <a:pt x="4067678" y="1934004"/>
                </a:cubicBezTo>
                <a:cubicBezTo>
                  <a:pt x="4001295" y="1891041"/>
                  <a:pt x="3979518" y="1806411"/>
                  <a:pt x="4021773" y="1731432"/>
                </a:cubicBezTo>
                <a:cubicBezTo>
                  <a:pt x="4131358" y="1538986"/>
                  <a:pt x="4213985" y="1339241"/>
                  <a:pt x="4245295" y="1089589"/>
                </a:cubicBezTo>
                <a:lnTo>
                  <a:pt x="4245060" y="1089708"/>
                </a:lnTo>
                <a:cubicBezTo>
                  <a:pt x="3840746" y="1128668"/>
                  <a:pt x="3473154" y="1325470"/>
                  <a:pt x="3191723" y="1622556"/>
                </a:cubicBezTo>
                <a:cubicBezTo>
                  <a:pt x="3156293" y="1659985"/>
                  <a:pt x="3114508" y="1702007"/>
                  <a:pt x="3070017" y="1719662"/>
                </a:cubicBezTo>
                <a:cubicBezTo>
                  <a:pt x="3005043" y="1745440"/>
                  <a:pt x="2942307" y="1700593"/>
                  <a:pt x="2913116" y="1654571"/>
                </a:cubicBezTo>
                <a:cubicBezTo>
                  <a:pt x="2880395" y="1603017"/>
                  <a:pt x="2879453" y="1533689"/>
                  <a:pt x="2923945" y="1480251"/>
                </a:cubicBezTo>
                <a:cubicBezTo>
                  <a:pt x="3289065" y="1042391"/>
                  <a:pt x="3812143" y="799567"/>
                  <a:pt x="4378183" y="789562"/>
                </a:cubicBezTo>
                <a:close/>
                <a:moveTo>
                  <a:pt x="3160767" y="0"/>
                </a:moveTo>
                <a:lnTo>
                  <a:pt x="3160884" y="117"/>
                </a:lnTo>
                <a:cubicBezTo>
                  <a:pt x="3163003" y="117"/>
                  <a:pt x="3165121" y="117"/>
                  <a:pt x="3167122" y="354"/>
                </a:cubicBezTo>
                <a:cubicBezTo>
                  <a:pt x="3195960" y="2943"/>
                  <a:pt x="3235980" y="33311"/>
                  <a:pt x="3260345" y="59206"/>
                </a:cubicBezTo>
                <a:cubicBezTo>
                  <a:pt x="3315194" y="117706"/>
                  <a:pt x="3312252" y="193270"/>
                  <a:pt x="3252223" y="254007"/>
                </a:cubicBezTo>
                <a:lnTo>
                  <a:pt x="2475610" y="1040626"/>
                </a:lnTo>
                <a:cubicBezTo>
                  <a:pt x="2448654" y="1067933"/>
                  <a:pt x="2406164" y="1086061"/>
                  <a:pt x="2371559" y="1086061"/>
                </a:cubicBezTo>
                <a:cubicBezTo>
                  <a:pt x="2367204" y="1086061"/>
                  <a:pt x="2363085" y="1085824"/>
                  <a:pt x="2359082" y="1085237"/>
                </a:cubicBezTo>
                <a:cubicBezTo>
                  <a:pt x="2326243" y="1080410"/>
                  <a:pt x="2280926" y="1050160"/>
                  <a:pt x="2259975" y="1015908"/>
                </a:cubicBezTo>
                <a:cubicBezTo>
                  <a:pt x="2222780" y="954937"/>
                  <a:pt x="2227134" y="892671"/>
                  <a:pt x="2270921" y="847590"/>
                </a:cubicBezTo>
                <a:lnTo>
                  <a:pt x="2774696" y="329337"/>
                </a:lnTo>
                <a:lnTo>
                  <a:pt x="3057540" y="40137"/>
                </a:lnTo>
                <a:cubicBezTo>
                  <a:pt x="3079432" y="17774"/>
                  <a:pt x="3129340" y="0"/>
                  <a:pt x="3160767" y="0"/>
                </a:cubicBezTo>
                <a:close/>
              </a:path>
            </a:pathLst>
          </a:custGeom>
          <a:solidFill>
            <a:schemeClr val="bg1">
              <a:alpha val="24000"/>
            </a:schemeClr>
          </a:solidFill>
          <a:ln w="6627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5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RCALAI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D46F84-B0D8-0327-A434-90D230399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7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7775F589-2A1D-028A-108B-60FD117721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457" y="1891970"/>
            <a:ext cx="5025314" cy="1107996"/>
          </a:xfrm>
        </p:spPr>
        <p:txBody>
          <a:bodyPr wrap="square" anchor="t">
            <a:sp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</a:t>
            </a:r>
            <a:br>
              <a:rPr lang="fr-FR" dirty="0"/>
            </a:br>
            <a:r>
              <a:rPr lang="fr-FR" dirty="0"/>
              <a:t>DU TITRE</a:t>
            </a:r>
            <a:endParaRPr lang="fr-MA" dirty="0"/>
          </a:p>
        </p:txBody>
      </p:sp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47A66BDD-E1F9-9EA0-F56A-426F1D2A01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1457" y="176818"/>
            <a:ext cx="2771972" cy="1923604"/>
          </a:xfrm>
        </p:spPr>
        <p:txBody>
          <a:bodyPr wrap="none" anchor="ctr">
            <a:noAutofit/>
          </a:bodyPr>
          <a:lstStyle>
            <a:lvl1pPr>
              <a:defRPr sz="13800" b="1">
                <a:ln w="28575">
                  <a:solidFill>
                    <a:schemeClr val="bg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fr-FR" dirty="0"/>
              <a:t>01</a:t>
            </a:r>
            <a:endParaRPr lang="fr-MA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41064DE-9EBB-3629-A09F-BEBB0EBEAC69}"/>
              </a:ext>
            </a:extLst>
          </p:cNvPr>
          <p:cNvSpPr/>
          <p:nvPr userDrawn="1"/>
        </p:nvSpPr>
        <p:spPr>
          <a:xfrm>
            <a:off x="0" y="2917873"/>
            <a:ext cx="5794962" cy="3940128"/>
          </a:xfrm>
          <a:custGeom>
            <a:avLst/>
            <a:gdLst>
              <a:gd name="csX0" fmla="*/ 5297101 w 5794962"/>
              <a:gd name="csY0" fmla="*/ 3707574 h 3940128"/>
              <a:gd name="csX1" fmla="*/ 5297220 w 5794962"/>
              <a:gd name="csY1" fmla="*/ 3707574 h 3940128"/>
              <a:gd name="csX2" fmla="*/ 5382319 w 5794962"/>
              <a:gd name="csY2" fmla="*/ 3738648 h 3940128"/>
              <a:gd name="csX3" fmla="*/ 5449175 w 5794962"/>
              <a:gd name="csY3" fmla="*/ 3834695 h 3940128"/>
              <a:gd name="csX4" fmla="*/ 5429992 w 5794962"/>
              <a:gd name="csY4" fmla="*/ 3923862 h 3940128"/>
              <a:gd name="csX5" fmla="*/ 5418693 w 5794962"/>
              <a:gd name="csY5" fmla="*/ 3940128 h 3940128"/>
              <a:gd name="csX6" fmla="*/ 5022106 w 5794962"/>
              <a:gd name="csY6" fmla="*/ 3940128 h 3940128"/>
              <a:gd name="csX7" fmla="*/ 5219064 w 5794962"/>
              <a:gd name="csY7" fmla="*/ 3740649 h 3940128"/>
              <a:gd name="csX8" fmla="*/ 5297101 w 5794962"/>
              <a:gd name="csY8" fmla="*/ 3707574 h 3940128"/>
              <a:gd name="csX9" fmla="*/ 5641387 w 5794962"/>
              <a:gd name="csY9" fmla="*/ 3335745 h 3940128"/>
              <a:gd name="csX10" fmla="*/ 5785575 w 5794962"/>
              <a:gd name="csY10" fmla="*/ 3440503 h 3940128"/>
              <a:gd name="csX11" fmla="*/ 5692117 w 5794962"/>
              <a:gd name="csY11" fmla="*/ 3636128 h 3940128"/>
              <a:gd name="csX12" fmla="*/ 5641975 w 5794962"/>
              <a:gd name="csY12" fmla="*/ 3646015 h 3940128"/>
              <a:gd name="csX13" fmla="*/ 5504261 w 5794962"/>
              <a:gd name="csY13" fmla="*/ 3554676 h 3940128"/>
              <a:gd name="csX14" fmla="*/ 5587125 w 5794962"/>
              <a:gd name="csY14" fmla="*/ 3347515 h 3940128"/>
              <a:gd name="csX15" fmla="*/ 5641504 w 5794962"/>
              <a:gd name="csY15" fmla="*/ 3335862 h 3940128"/>
              <a:gd name="csX16" fmla="*/ 4629718 w 5794962"/>
              <a:gd name="csY16" fmla="*/ 3013117 h 3940128"/>
              <a:gd name="csX17" fmla="*/ 4757662 w 5794962"/>
              <a:gd name="csY17" fmla="*/ 3132705 h 3940128"/>
              <a:gd name="csX18" fmla="*/ 4636248 w 5794962"/>
              <a:gd name="csY18" fmla="*/ 3819647 h 3940128"/>
              <a:gd name="csX19" fmla="*/ 4580200 w 5794962"/>
              <a:gd name="csY19" fmla="*/ 3940128 h 3940128"/>
              <a:gd name="csX20" fmla="*/ 4227260 w 5794962"/>
              <a:gd name="csY20" fmla="*/ 3940128 h 3940128"/>
              <a:gd name="csX21" fmla="*/ 4301400 w 5794962"/>
              <a:gd name="csY21" fmla="*/ 3805444 h 3940128"/>
              <a:gd name="csX22" fmla="*/ 4451514 w 5794962"/>
              <a:gd name="csY22" fmla="*/ 3308085 h 3940128"/>
              <a:gd name="csX23" fmla="*/ 4451631 w 5794962"/>
              <a:gd name="csY23" fmla="*/ 3307968 h 3940128"/>
              <a:gd name="csX24" fmla="*/ 3546485 w 5794962"/>
              <a:gd name="csY24" fmla="*/ 3687682 h 3940128"/>
              <a:gd name="csX25" fmla="*/ 3361217 w 5794962"/>
              <a:gd name="csY25" fmla="*/ 3854117 h 3940128"/>
              <a:gd name="csX26" fmla="*/ 3180777 w 5794962"/>
              <a:gd name="csY26" fmla="*/ 3886602 h 3940128"/>
              <a:gd name="csX27" fmla="*/ 3104740 w 5794962"/>
              <a:gd name="csY27" fmla="*/ 3722053 h 3940128"/>
              <a:gd name="csX28" fmla="*/ 3228683 w 5794962"/>
              <a:gd name="csY28" fmla="*/ 3561738 h 3940128"/>
              <a:gd name="csX29" fmla="*/ 4629718 w 5794962"/>
              <a:gd name="csY29" fmla="*/ 3013117 h 3940128"/>
              <a:gd name="csX30" fmla="*/ 740292 w 5794962"/>
              <a:gd name="csY30" fmla="*/ 3009351 h 3940128"/>
              <a:gd name="csX31" fmla="*/ 2163692 w 5794962"/>
              <a:gd name="csY31" fmla="*/ 3708633 h 3940128"/>
              <a:gd name="csX32" fmla="*/ 2152628 w 5794962"/>
              <a:gd name="csY32" fmla="*/ 3861295 h 3940128"/>
              <a:gd name="csX33" fmla="*/ 2016443 w 5794962"/>
              <a:gd name="csY33" fmla="*/ 3923443 h 3940128"/>
              <a:gd name="csX34" fmla="*/ 1900740 w 5794962"/>
              <a:gd name="csY34" fmla="*/ 3844817 h 3940128"/>
              <a:gd name="csX35" fmla="*/ 891189 w 5794962"/>
              <a:gd name="csY35" fmla="*/ 3313146 h 3940128"/>
              <a:gd name="csX36" fmla="*/ 1023971 w 5794962"/>
              <a:gd name="csY36" fmla="*/ 3819025 h 3940128"/>
              <a:gd name="csX37" fmla="*/ 1086806 w 5794962"/>
              <a:gd name="csY37" fmla="*/ 3940128 h 3940128"/>
              <a:gd name="csX38" fmla="*/ 748787 w 5794962"/>
              <a:gd name="csY38" fmla="*/ 3940128 h 3940128"/>
              <a:gd name="csX39" fmla="*/ 690603 w 5794962"/>
              <a:gd name="csY39" fmla="*/ 3794069 h 3940128"/>
              <a:gd name="csX40" fmla="*/ 583275 w 5794962"/>
              <a:gd name="csY40" fmla="*/ 3155069 h 3940128"/>
              <a:gd name="csX41" fmla="*/ 740292 w 5794962"/>
              <a:gd name="csY41" fmla="*/ 3009351 h 3940128"/>
              <a:gd name="csX42" fmla="*/ 0 w 5794962"/>
              <a:gd name="csY42" fmla="*/ 2923590 h 3940128"/>
              <a:gd name="csX43" fmla="*/ 7818 w 5794962"/>
              <a:gd name="csY43" fmla="*/ 2926723 h 3940128"/>
              <a:gd name="csX44" fmla="*/ 74910 w 5794962"/>
              <a:gd name="csY44" fmla="*/ 3118111 h 3940128"/>
              <a:gd name="csX45" fmla="*/ 27210 w 5794962"/>
              <a:gd name="csY45" fmla="*/ 3189425 h 3940128"/>
              <a:gd name="csX46" fmla="*/ 0 w 5794962"/>
              <a:gd name="csY46" fmla="*/ 3207127 h 3940128"/>
              <a:gd name="csX47" fmla="*/ 760302 w 5794962"/>
              <a:gd name="csY47" fmla="*/ 2068068 h 3940128"/>
              <a:gd name="csX48" fmla="*/ 845050 w 5794962"/>
              <a:gd name="csY48" fmla="*/ 2100789 h 3940128"/>
              <a:gd name="csX49" fmla="*/ 908493 w 5794962"/>
              <a:gd name="csY49" fmla="*/ 2188833 h 3940128"/>
              <a:gd name="csX50" fmla="*/ 870826 w 5794962"/>
              <a:gd name="csY50" fmla="*/ 2312070 h 3940128"/>
              <a:gd name="csX51" fmla="*/ 482167 w 5794962"/>
              <a:gd name="csY51" fmla="*/ 2706026 h 3940128"/>
              <a:gd name="csX52" fmla="*/ 387061 w 5794962"/>
              <a:gd name="csY52" fmla="*/ 2747811 h 3940128"/>
              <a:gd name="csX53" fmla="*/ 277125 w 5794962"/>
              <a:gd name="csY53" fmla="*/ 2693550 h 3940128"/>
              <a:gd name="csX54" fmla="*/ 295487 w 5794962"/>
              <a:gd name="csY54" fmla="*/ 2485095 h 3940128"/>
              <a:gd name="csX55" fmla="*/ 519713 w 5794962"/>
              <a:gd name="csY55" fmla="*/ 2256630 h 3940128"/>
              <a:gd name="csX56" fmla="*/ 669669 w 5794962"/>
              <a:gd name="csY56" fmla="*/ 2109382 h 3940128"/>
              <a:gd name="csX57" fmla="*/ 760302 w 5794962"/>
              <a:gd name="csY57" fmla="*/ 2068068 h 3940128"/>
              <a:gd name="csX58" fmla="*/ 980394 w 5794962"/>
              <a:gd name="csY58" fmla="*/ 791400 h 3940128"/>
              <a:gd name="csX59" fmla="*/ 1087048 w 5794962"/>
              <a:gd name="csY59" fmla="*/ 797446 h 3940128"/>
              <a:gd name="csX60" fmla="*/ 2723610 w 5794962"/>
              <a:gd name="csY60" fmla="*/ 2090784 h 3940128"/>
              <a:gd name="csX61" fmla="*/ 2819541 w 5794962"/>
              <a:gd name="csY61" fmla="*/ 2514640 h 3940128"/>
              <a:gd name="csX62" fmla="*/ 3619812 w 5794962"/>
              <a:gd name="csY62" fmla="*/ 2199779 h 3940128"/>
              <a:gd name="csX63" fmla="*/ 3755996 w 5794962"/>
              <a:gd name="csY63" fmla="*/ 2117857 h 3940128"/>
              <a:gd name="csX64" fmla="*/ 3933612 w 5794962"/>
              <a:gd name="csY64" fmla="*/ 2258395 h 3940128"/>
              <a:gd name="csX65" fmla="*/ 3853809 w 5794962"/>
              <a:gd name="csY65" fmla="*/ 2399289 h 3940128"/>
              <a:gd name="csX66" fmla="*/ 2817068 w 5794962"/>
              <a:gd name="csY66" fmla="*/ 2821259 h 3940128"/>
              <a:gd name="csX67" fmla="*/ 2816425 w 5794962"/>
              <a:gd name="csY67" fmla="*/ 3940128 h 3940128"/>
              <a:gd name="csX68" fmla="*/ 2525320 w 5794962"/>
              <a:gd name="csY68" fmla="*/ 3940128 h 3940128"/>
              <a:gd name="csX69" fmla="*/ 2525633 w 5794962"/>
              <a:gd name="csY69" fmla="*/ 3048428 h 3940128"/>
              <a:gd name="csX70" fmla="*/ 2525516 w 5794962"/>
              <a:gd name="csY70" fmla="*/ 3048547 h 3940128"/>
              <a:gd name="csX71" fmla="*/ 2522101 w 5794962"/>
              <a:gd name="csY71" fmla="*/ 2839031 h 3940128"/>
              <a:gd name="csX72" fmla="*/ 2453597 w 5794962"/>
              <a:gd name="csY72" fmla="*/ 2814784 h 3940128"/>
              <a:gd name="csX73" fmla="*/ 1471942 w 5794962"/>
              <a:gd name="csY73" fmla="*/ 2393756 h 3940128"/>
              <a:gd name="csX74" fmla="*/ 1434513 w 5794962"/>
              <a:gd name="csY74" fmla="*/ 2175296 h 3940128"/>
              <a:gd name="csX75" fmla="*/ 1651794 w 5794962"/>
              <a:gd name="csY75" fmla="*/ 2155875 h 3940128"/>
              <a:gd name="csX76" fmla="*/ 2516098 w 5794962"/>
              <a:gd name="csY76" fmla="*/ 2506046 h 3940128"/>
              <a:gd name="csX77" fmla="*/ 1430274 w 5794962"/>
              <a:gd name="csY77" fmla="*/ 1167981 h 3940128"/>
              <a:gd name="csX78" fmla="*/ 1115769 w 5794962"/>
              <a:gd name="csY78" fmla="*/ 1112188 h 3940128"/>
              <a:gd name="csX79" fmla="*/ 1402261 w 5794962"/>
              <a:gd name="csY79" fmla="*/ 1873031 h 3940128"/>
              <a:gd name="csX80" fmla="*/ 1385783 w 5794962"/>
              <a:gd name="csY80" fmla="*/ 2065949 h 3940128"/>
              <a:gd name="csX81" fmla="*/ 1276083 w 5794962"/>
              <a:gd name="csY81" fmla="*/ 2114207 h 3940128"/>
              <a:gd name="csX82" fmla="*/ 1170855 w 5794962"/>
              <a:gd name="csY82" fmla="*/ 2052766 h 3940128"/>
              <a:gd name="csX83" fmla="*/ 814092 w 5794962"/>
              <a:gd name="csY83" fmla="*/ 941871 h 3940128"/>
              <a:gd name="csX84" fmla="*/ 878948 w 5794962"/>
              <a:gd name="csY84" fmla="*/ 823931 h 3940128"/>
              <a:gd name="csX85" fmla="*/ 980394 w 5794962"/>
              <a:gd name="csY85" fmla="*/ 791400 h 3940128"/>
              <a:gd name="csX86" fmla="*/ 4378183 w 5794962"/>
              <a:gd name="csY86" fmla="*/ 789562 h 3940128"/>
              <a:gd name="csX87" fmla="*/ 4507188 w 5794962"/>
              <a:gd name="csY87" fmla="*/ 835937 h 3940128"/>
              <a:gd name="csX88" fmla="*/ 4551091 w 5794962"/>
              <a:gd name="csY88" fmla="*/ 967295 h 3940128"/>
              <a:gd name="csX89" fmla="*/ 4267540 w 5794962"/>
              <a:gd name="csY89" fmla="*/ 1888097 h 3940128"/>
              <a:gd name="csX90" fmla="*/ 4067678 w 5794962"/>
              <a:gd name="csY90" fmla="*/ 1934004 h 3940128"/>
              <a:gd name="csX91" fmla="*/ 4021773 w 5794962"/>
              <a:gd name="csY91" fmla="*/ 1731432 h 3940128"/>
              <a:gd name="csX92" fmla="*/ 4245295 w 5794962"/>
              <a:gd name="csY92" fmla="*/ 1089589 h 3940128"/>
              <a:gd name="csX93" fmla="*/ 4245060 w 5794962"/>
              <a:gd name="csY93" fmla="*/ 1089708 h 3940128"/>
              <a:gd name="csX94" fmla="*/ 3191723 w 5794962"/>
              <a:gd name="csY94" fmla="*/ 1622556 h 3940128"/>
              <a:gd name="csX95" fmla="*/ 3070017 w 5794962"/>
              <a:gd name="csY95" fmla="*/ 1719662 h 3940128"/>
              <a:gd name="csX96" fmla="*/ 2913116 w 5794962"/>
              <a:gd name="csY96" fmla="*/ 1654571 h 3940128"/>
              <a:gd name="csX97" fmla="*/ 2923945 w 5794962"/>
              <a:gd name="csY97" fmla="*/ 1480251 h 3940128"/>
              <a:gd name="csX98" fmla="*/ 4378183 w 5794962"/>
              <a:gd name="csY98" fmla="*/ 789562 h 3940128"/>
              <a:gd name="csX99" fmla="*/ 3160767 w 5794962"/>
              <a:gd name="csY99" fmla="*/ 0 h 3940128"/>
              <a:gd name="csX100" fmla="*/ 3160884 w 5794962"/>
              <a:gd name="csY100" fmla="*/ 117 h 3940128"/>
              <a:gd name="csX101" fmla="*/ 3167122 w 5794962"/>
              <a:gd name="csY101" fmla="*/ 354 h 3940128"/>
              <a:gd name="csX102" fmla="*/ 3260345 w 5794962"/>
              <a:gd name="csY102" fmla="*/ 59206 h 3940128"/>
              <a:gd name="csX103" fmla="*/ 3252223 w 5794962"/>
              <a:gd name="csY103" fmla="*/ 254007 h 3940128"/>
              <a:gd name="csX104" fmla="*/ 2475610 w 5794962"/>
              <a:gd name="csY104" fmla="*/ 1040626 h 3940128"/>
              <a:gd name="csX105" fmla="*/ 2371559 w 5794962"/>
              <a:gd name="csY105" fmla="*/ 1086061 h 3940128"/>
              <a:gd name="csX106" fmla="*/ 2359082 w 5794962"/>
              <a:gd name="csY106" fmla="*/ 1085237 h 3940128"/>
              <a:gd name="csX107" fmla="*/ 2259975 w 5794962"/>
              <a:gd name="csY107" fmla="*/ 1015908 h 3940128"/>
              <a:gd name="csX108" fmla="*/ 2270921 w 5794962"/>
              <a:gd name="csY108" fmla="*/ 847590 h 3940128"/>
              <a:gd name="csX109" fmla="*/ 2774696 w 5794962"/>
              <a:gd name="csY109" fmla="*/ 329337 h 3940128"/>
              <a:gd name="csX110" fmla="*/ 3057540 w 5794962"/>
              <a:gd name="csY110" fmla="*/ 40137 h 3940128"/>
              <a:gd name="csX111" fmla="*/ 3160767 w 5794962"/>
              <a:gd name="csY111" fmla="*/ 0 h 39401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</a:cxnLst>
            <a:rect l="l" t="t" r="r" b="b"/>
            <a:pathLst>
              <a:path w="5794962" h="3940128">
                <a:moveTo>
                  <a:pt x="5297101" y="3707574"/>
                </a:moveTo>
                <a:lnTo>
                  <a:pt x="5297220" y="3707574"/>
                </a:lnTo>
                <a:cubicBezTo>
                  <a:pt x="5326999" y="3707574"/>
                  <a:pt x="5357131" y="3719110"/>
                  <a:pt x="5382319" y="3738648"/>
                </a:cubicBezTo>
                <a:cubicBezTo>
                  <a:pt x="5412334" y="3762071"/>
                  <a:pt x="5442232" y="3800913"/>
                  <a:pt x="5449175" y="3834695"/>
                </a:cubicBezTo>
                <a:cubicBezTo>
                  <a:pt x="5453589" y="3856058"/>
                  <a:pt x="5444894" y="3895232"/>
                  <a:pt x="5429992" y="3923862"/>
                </a:cubicBezTo>
                <a:lnTo>
                  <a:pt x="5418693" y="3940128"/>
                </a:lnTo>
                <a:lnTo>
                  <a:pt x="5022106" y="3940128"/>
                </a:lnTo>
                <a:lnTo>
                  <a:pt x="5219064" y="3740649"/>
                </a:lnTo>
                <a:cubicBezTo>
                  <a:pt x="5241663" y="3717697"/>
                  <a:pt x="5269206" y="3707574"/>
                  <a:pt x="5297101" y="3707574"/>
                </a:cubicBezTo>
                <a:close/>
                <a:moveTo>
                  <a:pt x="5641387" y="3335745"/>
                </a:moveTo>
                <a:cubicBezTo>
                  <a:pt x="5704594" y="3335745"/>
                  <a:pt x="5762386" y="3381061"/>
                  <a:pt x="5785575" y="3440503"/>
                </a:cubicBezTo>
                <a:cubicBezTo>
                  <a:pt x="5815237" y="3516187"/>
                  <a:pt x="5772038" y="3603641"/>
                  <a:pt x="5692117" y="3636128"/>
                </a:cubicBezTo>
                <a:cubicBezTo>
                  <a:pt x="5675639" y="3642837"/>
                  <a:pt x="5658808" y="3646015"/>
                  <a:pt x="5641975" y="3646015"/>
                </a:cubicBezTo>
                <a:cubicBezTo>
                  <a:pt x="5585594" y="3646015"/>
                  <a:pt x="5530980" y="3610350"/>
                  <a:pt x="5504261" y="3554676"/>
                </a:cubicBezTo>
                <a:cubicBezTo>
                  <a:pt x="5466950" y="3476873"/>
                  <a:pt x="5498494" y="3386594"/>
                  <a:pt x="5587125" y="3347515"/>
                </a:cubicBezTo>
                <a:cubicBezTo>
                  <a:pt x="5605251" y="3339512"/>
                  <a:pt x="5623613" y="3335862"/>
                  <a:pt x="5641504" y="3335862"/>
                </a:cubicBezTo>
                <a:close/>
                <a:moveTo>
                  <a:pt x="4629718" y="3013117"/>
                </a:moveTo>
                <a:cubicBezTo>
                  <a:pt x="4698929" y="3014884"/>
                  <a:pt x="4756132" y="3055609"/>
                  <a:pt x="4757662" y="3132705"/>
                </a:cubicBezTo>
                <a:cubicBezTo>
                  <a:pt x="4762474" y="3371543"/>
                  <a:pt x="4719880" y="3604554"/>
                  <a:pt x="4636248" y="3819647"/>
                </a:cubicBezTo>
                <a:lnTo>
                  <a:pt x="4580200" y="3940128"/>
                </a:lnTo>
                <a:lnTo>
                  <a:pt x="4227260" y="3940128"/>
                </a:lnTo>
                <a:lnTo>
                  <a:pt x="4301400" y="3805444"/>
                </a:lnTo>
                <a:cubicBezTo>
                  <a:pt x="4374739" y="3653855"/>
                  <a:pt x="4425781" y="3487334"/>
                  <a:pt x="4451514" y="3308085"/>
                </a:cubicBezTo>
                <a:lnTo>
                  <a:pt x="4451631" y="3307968"/>
                </a:lnTo>
                <a:cubicBezTo>
                  <a:pt x="4116409" y="3340218"/>
                  <a:pt x="3797313" y="3462514"/>
                  <a:pt x="3546485" y="3687682"/>
                </a:cubicBezTo>
                <a:lnTo>
                  <a:pt x="3361217" y="3854117"/>
                </a:lnTo>
                <a:cubicBezTo>
                  <a:pt x="3309075" y="3900963"/>
                  <a:pt x="3246926" y="3922856"/>
                  <a:pt x="3180777" y="3886602"/>
                </a:cubicBezTo>
                <a:cubicBezTo>
                  <a:pt x="3136049" y="3862121"/>
                  <a:pt x="3076609" y="3789260"/>
                  <a:pt x="3104740" y="3722053"/>
                </a:cubicBezTo>
                <a:cubicBezTo>
                  <a:pt x="3130281" y="3661199"/>
                  <a:pt x="3179365" y="3609762"/>
                  <a:pt x="3228683" y="3561738"/>
                </a:cubicBezTo>
                <a:cubicBezTo>
                  <a:pt x="3603807" y="3196265"/>
                  <a:pt x="4107111" y="3000170"/>
                  <a:pt x="4629718" y="3013117"/>
                </a:cubicBezTo>
                <a:close/>
                <a:moveTo>
                  <a:pt x="740292" y="3009351"/>
                </a:moveTo>
                <a:cubicBezTo>
                  <a:pt x="1297975" y="3005113"/>
                  <a:pt x="1823527" y="3263474"/>
                  <a:pt x="2163692" y="3708633"/>
                </a:cubicBezTo>
                <a:cubicBezTo>
                  <a:pt x="2197592" y="3753007"/>
                  <a:pt x="2177699" y="3824337"/>
                  <a:pt x="2152628" y="3861295"/>
                </a:cubicBezTo>
                <a:cubicBezTo>
                  <a:pt x="2126616" y="3899786"/>
                  <a:pt x="2071176" y="3938156"/>
                  <a:pt x="2016443" y="3923443"/>
                </a:cubicBezTo>
                <a:cubicBezTo>
                  <a:pt x="1975365" y="3912380"/>
                  <a:pt x="1930872" y="3877657"/>
                  <a:pt x="1900740" y="3844817"/>
                </a:cubicBezTo>
                <a:cubicBezTo>
                  <a:pt x="1633551" y="3552792"/>
                  <a:pt x="1287970" y="3366584"/>
                  <a:pt x="891189" y="3313146"/>
                </a:cubicBezTo>
                <a:cubicBezTo>
                  <a:pt x="907211" y="3491160"/>
                  <a:pt x="952862" y="3661476"/>
                  <a:pt x="1023971" y="3819025"/>
                </a:cubicBezTo>
                <a:lnTo>
                  <a:pt x="1086806" y="3940128"/>
                </a:lnTo>
                <a:lnTo>
                  <a:pt x="748787" y="3940128"/>
                </a:lnTo>
                <a:lnTo>
                  <a:pt x="690603" y="3794069"/>
                </a:lnTo>
                <a:cubicBezTo>
                  <a:pt x="620316" y="3593519"/>
                  <a:pt x="582746" y="3378149"/>
                  <a:pt x="583275" y="3155069"/>
                </a:cubicBezTo>
                <a:cubicBezTo>
                  <a:pt x="583510" y="3068438"/>
                  <a:pt x="657782" y="3008997"/>
                  <a:pt x="740292" y="3009351"/>
                </a:cubicBezTo>
                <a:close/>
                <a:moveTo>
                  <a:pt x="0" y="2923590"/>
                </a:moveTo>
                <a:lnTo>
                  <a:pt x="7818" y="2926723"/>
                </a:lnTo>
                <a:cubicBezTo>
                  <a:pt x="74910" y="2964742"/>
                  <a:pt x="102334" y="3036895"/>
                  <a:pt x="74910" y="3118111"/>
                </a:cubicBezTo>
                <a:cubicBezTo>
                  <a:pt x="65022" y="3147361"/>
                  <a:pt x="47896" y="3171637"/>
                  <a:pt x="27210" y="3189425"/>
                </a:cubicBezTo>
                <a:lnTo>
                  <a:pt x="0" y="3207127"/>
                </a:lnTo>
                <a:close/>
                <a:moveTo>
                  <a:pt x="760302" y="2068068"/>
                </a:moveTo>
                <a:cubicBezTo>
                  <a:pt x="788198" y="2068068"/>
                  <a:pt x="816917" y="2078661"/>
                  <a:pt x="845050" y="2100789"/>
                </a:cubicBezTo>
                <a:cubicBezTo>
                  <a:pt x="871062" y="2121153"/>
                  <a:pt x="902842" y="2160819"/>
                  <a:pt x="908493" y="2188833"/>
                </a:cubicBezTo>
                <a:cubicBezTo>
                  <a:pt x="915319" y="2222968"/>
                  <a:pt x="898134" y="2284409"/>
                  <a:pt x="870826" y="2312070"/>
                </a:cubicBezTo>
                <a:lnTo>
                  <a:pt x="482167" y="2706026"/>
                </a:lnTo>
                <a:cubicBezTo>
                  <a:pt x="453329" y="2735336"/>
                  <a:pt x="419782" y="2747811"/>
                  <a:pt x="387061" y="2747811"/>
                </a:cubicBezTo>
                <a:cubicBezTo>
                  <a:pt x="344688" y="2747811"/>
                  <a:pt x="303844" y="2726625"/>
                  <a:pt x="277125" y="2693550"/>
                </a:cubicBezTo>
                <a:cubicBezTo>
                  <a:pt x="221568" y="2624810"/>
                  <a:pt x="233104" y="2548656"/>
                  <a:pt x="295487" y="2485095"/>
                </a:cubicBezTo>
                <a:lnTo>
                  <a:pt x="519713" y="2256630"/>
                </a:lnTo>
                <a:lnTo>
                  <a:pt x="669669" y="2109382"/>
                </a:lnTo>
                <a:cubicBezTo>
                  <a:pt x="697329" y="2082193"/>
                  <a:pt x="728286" y="2068068"/>
                  <a:pt x="760302" y="2068068"/>
                </a:cubicBezTo>
                <a:close/>
                <a:moveTo>
                  <a:pt x="980394" y="791400"/>
                </a:moveTo>
                <a:cubicBezTo>
                  <a:pt x="1014073" y="789737"/>
                  <a:pt x="1048618" y="794504"/>
                  <a:pt x="1087048" y="797446"/>
                </a:cubicBezTo>
                <a:cubicBezTo>
                  <a:pt x="1846007" y="854887"/>
                  <a:pt x="2487967" y="1357838"/>
                  <a:pt x="2723610" y="2090784"/>
                </a:cubicBezTo>
                <a:cubicBezTo>
                  <a:pt x="2768338" y="2229911"/>
                  <a:pt x="2794823" y="2368331"/>
                  <a:pt x="2819541" y="2514640"/>
                </a:cubicBezTo>
                <a:cubicBezTo>
                  <a:pt x="3111683" y="2492865"/>
                  <a:pt x="3386288" y="2382103"/>
                  <a:pt x="3619812" y="2199779"/>
                </a:cubicBezTo>
                <a:cubicBezTo>
                  <a:pt x="3658538" y="2169530"/>
                  <a:pt x="3710798" y="2126920"/>
                  <a:pt x="3755996" y="2117857"/>
                </a:cubicBezTo>
                <a:cubicBezTo>
                  <a:pt x="3844745" y="2100082"/>
                  <a:pt x="3908659" y="2182948"/>
                  <a:pt x="3933612" y="2258395"/>
                </a:cubicBezTo>
                <a:cubicBezTo>
                  <a:pt x="3924431" y="2315836"/>
                  <a:pt x="3899950" y="2361034"/>
                  <a:pt x="3853809" y="2399289"/>
                </a:cubicBezTo>
                <a:cubicBezTo>
                  <a:pt x="3560959" y="2642701"/>
                  <a:pt x="3202080" y="2789832"/>
                  <a:pt x="2817068" y="2821259"/>
                </a:cubicBezTo>
                <a:lnTo>
                  <a:pt x="2816425" y="3940128"/>
                </a:lnTo>
                <a:lnTo>
                  <a:pt x="2525320" y="3940128"/>
                </a:lnTo>
                <a:lnTo>
                  <a:pt x="2525633" y="3048428"/>
                </a:lnTo>
                <a:lnTo>
                  <a:pt x="2525516" y="3048547"/>
                </a:lnTo>
                <a:lnTo>
                  <a:pt x="2522101" y="2839031"/>
                </a:lnTo>
                <a:cubicBezTo>
                  <a:pt x="2510684" y="2831617"/>
                  <a:pt x="2473606" y="2817256"/>
                  <a:pt x="2453597" y="2814784"/>
                </a:cubicBezTo>
                <a:cubicBezTo>
                  <a:pt x="2091538" y="2769469"/>
                  <a:pt x="1747841" y="2630107"/>
                  <a:pt x="1471942" y="2393756"/>
                </a:cubicBezTo>
                <a:cubicBezTo>
                  <a:pt x="1402497" y="2334198"/>
                  <a:pt x="1382133" y="2240975"/>
                  <a:pt x="1434513" y="2175296"/>
                </a:cubicBezTo>
                <a:cubicBezTo>
                  <a:pt x="1487949" y="2108441"/>
                  <a:pt x="1581171" y="2097376"/>
                  <a:pt x="1651794" y="2155875"/>
                </a:cubicBezTo>
                <a:cubicBezTo>
                  <a:pt x="1883908" y="2347853"/>
                  <a:pt x="2216540" y="2508870"/>
                  <a:pt x="2516098" y="2506046"/>
                </a:cubicBezTo>
                <a:cubicBezTo>
                  <a:pt x="2443121" y="1875503"/>
                  <a:pt x="2019974" y="1362547"/>
                  <a:pt x="1430274" y="1167981"/>
                </a:cubicBezTo>
                <a:cubicBezTo>
                  <a:pt x="1325518" y="1133375"/>
                  <a:pt x="1225587" y="1114543"/>
                  <a:pt x="1115769" y="1112188"/>
                </a:cubicBezTo>
                <a:cubicBezTo>
                  <a:pt x="1152493" y="1391973"/>
                  <a:pt x="1244537" y="1644802"/>
                  <a:pt x="1402261" y="1873031"/>
                </a:cubicBezTo>
                <a:cubicBezTo>
                  <a:pt x="1446164" y="1936474"/>
                  <a:pt x="1439104" y="2011098"/>
                  <a:pt x="1385783" y="2065949"/>
                </a:cubicBezTo>
                <a:cubicBezTo>
                  <a:pt x="1359888" y="2092549"/>
                  <a:pt x="1311630" y="2117503"/>
                  <a:pt x="1276083" y="2114207"/>
                </a:cubicBezTo>
                <a:cubicBezTo>
                  <a:pt x="1245597" y="2111382"/>
                  <a:pt x="1194866" y="2085135"/>
                  <a:pt x="1170855" y="2052766"/>
                </a:cubicBezTo>
                <a:cubicBezTo>
                  <a:pt x="933798" y="1733551"/>
                  <a:pt x="810796" y="1343479"/>
                  <a:pt x="814092" y="941871"/>
                </a:cubicBezTo>
                <a:cubicBezTo>
                  <a:pt x="814445" y="891611"/>
                  <a:pt x="844224" y="846530"/>
                  <a:pt x="878948" y="823931"/>
                </a:cubicBezTo>
                <a:cubicBezTo>
                  <a:pt x="913907" y="801156"/>
                  <a:pt x="946717" y="793064"/>
                  <a:pt x="980394" y="791400"/>
                </a:cubicBezTo>
                <a:close/>
                <a:moveTo>
                  <a:pt x="4378183" y="789562"/>
                </a:moveTo>
                <a:cubicBezTo>
                  <a:pt x="4425500" y="788738"/>
                  <a:pt x="4481998" y="809099"/>
                  <a:pt x="4507188" y="835937"/>
                </a:cubicBezTo>
                <a:cubicBezTo>
                  <a:pt x="4538261" y="868893"/>
                  <a:pt x="4553798" y="917624"/>
                  <a:pt x="4551091" y="967295"/>
                </a:cubicBezTo>
                <a:cubicBezTo>
                  <a:pt x="4532729" y="1299575"/>
                  <a:pt x="4449159" y="1614434"/>
                  <a:pt x="4267540" y="1888097"/>
                </a:cubicBezTo>
                <a:cubicBezTo>
                  <a:pt x="4218929" y="1961309"/>
                  <a:pt x="4132769" y="1976141"/>
                  <a:pt x="4067678" y="1934004"/>
                </a:cubicBezTo>
                <a:cubicBezTo>
                  <a:pt x="4001295" y="1891041"/>
                  <a:pt x="3979518" y="1806411"/>
                  <a:pt x="4021773" y="1731432"/>
                </a:cubicBezTo>
                <a:cubicBezTo>
                  <a:pt x="4131358" y="1538986"/>
                  <a:pt x="4213985" y="1339241"/>
                  <a:pt x="4245295" y="1089589"/>
                </a:cubicBezTo>
                <a:lnTo>
                  <a:pt x="4245060" y="1089708"/>
                </a:lnTo>
                <a:cubicBezTo>
                  <a:pt x="3840746" y="1128668"/>
                  <a:pt x="3473154" y="1325470"/>
                  <a:pt x="3191723" y="1622556"/>
                </a:cubicBezTo>
                <a:cubicBezTo>
                  <a:pt x="3156293" y="1659985"/>
                  <a:pt x="3114508" y="1702007"/>
                  <a:pt x="3070017" y="1719662"/>
                </a:cubicBezTo>
                <a:cubicBezTo>
                  <a:pt x="3005043" y="1745440"/>
                  <a:pt x="2942307" y="1700593"/>
                  <a:pt x="2913116" y="1654571"/>
                </a:cubicBezTo>
                <a:cubicBezTo>
                  <a:pt x="2880395" y="1603017"/>
                  <a:pt x="2879453" y="1533689"/>
                  <a:pt x="2923945" y="1480251"/>
                </a:cubicBezTo>
                <a:cubicBezTo>
                  <a:pt x="3289065" y="1042391"/>
                  <a:pt x="3812143" y="799567"/>
                  <a:pt x="4378183" y="789562"/>
                </a:cubicBezTo>
                <a:close/>
                <a:moveTo>
                  <a:pt x="3160767" y="0"/>
                </a:moveTo>
                <a:lnTo>
                  <a:pt x="3160884" y="117"/>
                </a:lnTo>
                <a:cubicBezTo>
                  <a:pt x="3163003" y="117"/>
                  <a:pt x="3165121" y="117"/>
                  <a:pt x="3167122" y="354"/>
                </a:cubicBezTo>
                <a:cubicBezTo>
                  <a:pt x="3195960" y="2943"/>
                  <a:pt x="3235980" y="33311"/>
                  <a:pt x="3260345" y="59206"/>
                </a:cubicBezTo>
                <a:cubicBezTo>
                  <a:pt x="3315194" y="117706"/>
                  <a:pt x="3312252" y="193270"/>
                  <a:pt x="3252223" y="254007"/>
                </a:cubicBezTo>
                <a:lnTo>
                  <a:pt x="2475610" y="1040626"/>
                </a:lnTo>
                <a:cubicBezTo>
                  <a:pt x="2448654" y="1067933"/>
                  <a:pt x="2406164" y="1086061"/>
                  <a:pt x="2371559" y="1086061"/>
                </a:cubicBezTo>
                <a:cubicBezTo>
                  <a:pt x="2367204" y="1086061"/>
                  <a:pt x="2363085" y="1085824"/>
                  <a:pt x="2359082" y="1085237"/>
                </a:cubicBezTo>
                <a:cubicBezTo>
                  <a:pt x="2326243" y="1080410"/>
                  <a:pt x="2280926" y="1050160"/>
                  <a:pt x="2259975" y="1015908"/>
                </a:cubicBezTo>
                <a:cubicBezTo>
                  <a:pt x="2222780" y="954937"/>
                  <a:pt x="2227134" y="892671"/>
                  <a:pt x="2270921" y="847590"/>
                </a:cubicBezTo>
                <a:lnTo>
                  <a:pt x="2774696" y="329337"/>
                </a:lnTo>
                <a:lnTo>
                  <a:pt x="3057540" y="40137"/>
                </a:lnTo>
                <a:cubicBezTo>
                  <a:pt x="3079432" y="17774"/>
                  <a:pt x="3129340" y="0"/>
                  <a:pt x="3160767" y="0"/>
                </a:cubicBezTo>
                <a:close/>
              </a:path>
            </a:pathLst>
          </a:custGeom>
          <a:solidFill>
            <a:schemeClr val="bg1">
              <a:alpha val="24000"/>
            </a:schemeClr>
          </a:solidFill>
          <a:ln w="6627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20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51809-06AE-AB5F-3EB5-F3C273207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315808"/>
            <a:ext cx="9284844" cy="430887"/>
          </a:xfrm>
        </p:spPr>
        <p:txBody>
          <a:bodyPr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1A34DB-FE2F-8CE7-9059-D49118DA1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2B849BAB-02FC-0F14-4FA6-53D91644CA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6531" y="761209"/>
            <a:ext cx="9284844" cy="334515"/>
          </a:xfrm>
        </p:spPr>
        <p:txBody>
          <a:bodyPr wrap="square">
            <a:spAutoFit/>
          </a:bodyPr>
          <a:lstStyle>
            <a:lvl1pPr rtl="0">
              <a:defRPr sz="2400" b="1">
                <a:solidFill>
                  <a:schemeClr val="accent6"/>
                </a:solidFill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558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bg>
      <p:bgPr>
        <a:gradFill>
          <a:gsLst>
            <a:gs pos="0">
              <a:srgbClr val="0F529C"/>
            </a:gs>
            <a:gs pos="100000">
              <a:srgbClr val="24B2E0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0">
            <a:extLst>
              <a:ext uri="{FF2B5EF4-FFF2-40B4-BE49-F238E27FC236}">
                <a16:creationId xmlns:a16="http://schemas.microsoft.com/office/drawing/2014/main" id="{88C7B60A-6C66-923A-8D4C-ECECFD4730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lum bright="100000"/>
          </a:blip>
          <a:srcRect b="14442"/>
          <a:stretch>
            <a:fillRect/>
          </a:stretch>
        </p:blipFill>
        <p:spPr>
          <a:xfrm>
            <a:off x="5375910" y="1144275"/>
            <a:ext cx="6469380" cy="5713725"/>
          </a:xfrm>
          <a:prstGeom prst="rect">
            <a:avLst/>
          </a:prstGeom>
        </p:spPr>
      </p:pic>
      <p:pic>
        <p:nvPicPr>
          <p:cNvPr id="6" name="Graphic 44">
            <a:extLst>
              <a:ext uri="{FF2B5EF4-FFF2-40B4-BE49-F238E27FC236}">
                <a16:creationId xmlns:a16="http://schemas.microsoft.com/office/drawing/2014/main" id="{C95BA13D-FA18-AC9D-0D6A-BA0D17DC5A78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88989" y="2228233"/>
            <a:ext cx="4211638" cy="240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42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cell data - do not delete" hidden="1">
            <a:extLst>
              <a:ext uri="{FF2B5EF4-FFF2-40B4-BE49-F238E27FC236}">
                <a16:creationId xmlns:a16="http://schemas.microsoft.com/office/drawing/2014/main" id="{94DC5891-A692-6F6B-092D-431D20657F1D}"/>
              </a:ext>
            </a:extLst>
          </p:cNvPr>
          <p:cNvGraphicFramePr>
            <a:graphicFrameLocks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41650707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cell" r:id="rId12" imgW="606" imgH="608" progId="TCLayout.ActiveDocument.1">
                  <p:embed/>
                </p:oleObj>
              </mc:Choice>
              <mc:Fallback>
                <p:oleObj name="Diapositive thinkcell" r:id="rId12" imgW="606" imgH="608" progId="TCLayout.ActiveDocument.1">
                  <p:embed/>
                  <p:pic>
                    <p:nvPicPr>
                      <p:cNvPr id="7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94DC5891-A692-6F6B-092D-431D20657F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917B0F9A-4272-76AB-4545-370F484CB8BA}"/>
              </a:ext>
            </a:extLst>
          </p:cNvPr>
          <p:cNvSpPr/>
          <p:nvPr userDrawn="1"/>
        </p:nvSpPr>
        <p:spPr>
          <a:xfrm>
            <a:off x="0" y="0"/>
            <a:ext cx="12192000" cy="1535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6597FD-8CBE-8413-42F6-5633113D2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498981"/>
            <a:ext cx="9258146" cy="5539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BC324-8828-E749-02B5-9713426E4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531" y="1942403"/>
            <a:ext cx="11258938" cy="401062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69A4A-7C78-871A-5BB6-818A9FF459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77845"/>
            <a:ext cx="4114800" cy="2154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9F63A-B4CB-87DC-9206-0DD8AC3CBD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7601" y="6493234"/>
            <a:ext cx="44787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lang="en-US" sz="1200" b="1" kern="1200" smtClean="0">
                <a:solidFill>
                  <a:srgbClr val="0F529C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0"/>
              </a:spcBef>
            </a:pPr>
            <a:fld id="{C4F258F2-AEB9-4687-81FB-224142202F5E}" type="slidenum">
              <a:rPr lang="fr-FR" smtClean="0"/>
              <a:pPr>
                <a:spcBef>
                  <a:spcPct val="0"/>
                </a:spcBef>
              </a:pPr>
              <a:t>‹N°›</a:t>
            </a:fld>
            <a:endParaRPr lang="fr-FR" dirty="0"/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11FD873C-3942-5C09-931E-C28BBBD3AC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6531" y="6404101"/>
            <a:ext cx="636484" cy="36293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ABD551C-CEA1-9603-6137-48C32FBFA2B0}"/>
              </a:ext>
            </a:extLst>
          </p:cNvPr>
          <p:cNvGrpSpPr/>
          <p:nvPr userDrawn="1"/>
        </p:nvGrpSpPr>
        <p:grpSpPr>
          <a:xfrm>
            <a:off x="9983953" y="242479"/>
            <a:ext cx="1948770" cy="1346731"/>
            <a:chOff x="9983953" y="242479"/>
            <a:chExt cx="1948770" cy="1346731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976C77-B449-4C9D-E0F6-D05115F2D295}"/>
                </a:ext>
              </a:extLst>
            </p:cNvPr>
            <p:cNvSpPr/>
            <p:nvPr userDrawn="1"/>
          </p:nvSpPr>
          <p:spPr>
            <a:xfrm>
              <a:off x="10406943" y="565126"/>
              <a:ext cx="1271781" cy="969998"/>
            </a:xfrm>
            <a:custGeom>
              <a:avLst/>
              <a:gdLst>
                <a:gd name="csX0" fmla="*/ 67787 w 1271781"/>
                <a:gd name="csY0" fmla="*/ 143 h 969998"/>
                <a:gd name="csX1" fmla="*/ 111242 w 1271781"/>
                <a:gd name="csY1" fmla="*/ 2580 h 969998"/>
                <a:gd name="csX2" fmla="*/ 778510 w 1271781"/>
                <a:gd name="csY2" fmla="*/ 530836 h 969998"/>
                <a:gd name="csX3" fmla="*/ 817678 w 1271781"/>
                <a:gd name="csY3" fmla="*/ 703910 h 969998"/>
                <a:gd name="csX4" fmla="*/ 1143953 w 1271781"/>
                <a:gd name="csY4" fmla="*/ 575293 h 969998"/>
                <a:gd name="csX5" fmla="*/ 1199381 w 1271781"/>
                <a:gd name="csY5" fmla="*/ 541891 h 969998"/>
                <a:gd name="csX6" fmla="*/ 1271781 w 1271781"/>
                <a:gd name="csY6" fmla="*/ 599305 h 969998"/>
                <a:gd name="csX7" fmla="*/ 1239260 w 1271781"/>
                <a:gd name="csY7" fmla="*/ 656838 h 969998"/>
                <a:gd name="csX8" fmla="*/ 816609 w 1271781"/>
                <a:gd name="csY8" fmla="*/ 829080 h 969998"/>
                <a:gd name="csX9" fmla="*/ 816534 w 1271781"/>
                <a:gd name="csY9" fmla="*/ 969998 h 969998"/>
                <a:gd name="csX10" fmla="*/ 697781 w 1271781"/>
                <a:gd name="csY10" fmla="*/ 969998 h 969998"/>
                <a:gd name="csX11" fmla="*/ 697802 w 1271781"/>
                <a:gd name="csY11" fmla="*/ 921917 h 969998"/>
                <a:gd name="csX12" fmla="*/ 696378 w 1271781"/>
                <a:gd name="csY12" fmla="*/ 836450 h 969998"/>
                <a:gd name="csX13" fmla="*/ 668486 w 1271781"/>
                <a:gd name="csY13" fmla="*/ 826465 h 969998"/>
                <a:gd name="csX14" fmla="*/ 268148 w 1271781"/>
                <a:gd name="csY14" fmla="*/ 654579 h 969998"/>
                <a:gd name="csX15" fmla="*/ 252956 w 1271781"/>
                <a:gd name="csY15" fmla="*/ 565308 h 969998"/>
                <a:gd name="csX16" fmla="*/ 341498 w 1271781"/>
                <a:gd name="csY16" fmla="*/ 557344 h 969998"/>
                <a:gd name="csX17" fmla="*/ 693885 w 1271781"/>
                <a:gd name="csY17" fmla="*/ 700463 h 969998"/>
                <a:gd name="csX18" fmla="*/ 251176 w 1271781"/>
                <a:gd name="csY18" fmla="*/ 153901 h 969998"/>
                <a:gd name="csX19" fmla="*/ 122992 w 1271781"/>
                <a:gd name="csY19" fmla="*/ 131197 h 969998"/>
                <a:gd name="csX20" fmla="*/ 239782 w 1271781"/>
                <a:gd name="csY20" fmla="*/ 441922 h 969998"/>
                <a:gd name="csX21" fmla="*/ 233016 w 1271781"/>
                <a:gd name="csY21" fmla="*/ 520732 h 969998"/>
                <a:gd name="csX22" fmla="*/ 188389 w 1271781"/>
                <a:gd name="csY22" fmla="*/ 540346 h 969998"/>
                <a:gd name="csX23" fmla="*/ 145424 w 1271781"/>
                <a:gd name="csY23" fmla="*/ 515264 h 969998"/>
                <a:gd name="csX24" fmla="*/ 30 w 1271781"/>
                <a:gd name="csY24" fmla="*/ 61658 h 969998"/>
                <a:gd name="csX25" fmla="*/ 26379 w 1271781"/>
                <a:gd name="csY25" fmla="*/ 13397 h 969998"/>
                <a:gd name="csX26" fmla="*/ 67787 w 1271781"/>
                <a:gd name="csY26" fmla="*/ 143 h 9699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71781" h="969998">
                  <a:moveTo>
                    <a:pt x="67787" y="143"/>
                  </a:moveTo>
                  <a:cubicBezTo>
                    <a:pt x="81510" y="-541"/>
                    <a:pt x="95575" y="1391"/>
                    <a:pt x="111242" y="2580"/>
                  </a:cubicBezTo>
                  <a:cubicBezTo>
                    <a:pt x="420663" y="26116"/>
                    <a:pt x="682491" y="231522"/>
                    <a:pt x="778510" y="530836"/>
                  </a:cubicBezTo>
                  <a:cubicBezTo>
                    <a:pt x="796788" y="587656"/>
                    <a:pt x="807589" y="644119"/>
                    <a:pt x="817678" y="703910"/>
                  </a:cubicBezTo>
                  <a:cubicBezTo>
                    <a:pt x="936722" y="694995"/>
                    <a:pt x="1048646" y="649825"/>
                    <a:pt x="1143953" y="575293"/>
                  </a:cubicBezTo>
                  <a:cubicBezTo>
                    <a:pt x="1159739" y="562931"/>
                    <a:pt x="1180984" y="545576"/>
                    <a:pt x="1199381" y="541891"/>
                  </a:cubicBezTo>
                  <a:cubicBezTo>
                    <a:pt x="1235581" y="534640"/>
                    <a:pt x="1261693" y="568399"/>
                    <a:pt x="1271781" y="599305"/>
                  </a:cubicBezTo>
                  <a:cubicBezTo>
                    <a:pt x="1268102" y="622722"/>
                    <a:pt x="1258132" y="641147"/>
                    <a:pt x="1239260" y="656838"/>
                  </a:cubicBezTo>
                  <a:cubicBezTo>
                    <a:pt x="1119859" y="756213"/>
                    <a:pt x="973635" y="816361"/>
                    <a:pt x="816609" y="829080"/>
                  </a:cubicBezTo>
                  <a:lnTo>
                    <a:pt x="816534" y="969998"/>
                  </a:lnTo>
                  <a:lnTo>
                    <a:pt x="697781" y="969998"/>
                  </a:lnTo>
                  <a:lnTo>
                    <a:pt x="697802" y="921917"/>
                  </a:lnTo>
                  <a:lnTo>
                    <a:pt x="696378" y="836450"/>
                  </a:lnTo>
                  <a:cubicBezTo>
                    <a:pt x="691749" y="833359"/>
                    <a:pt x="676557" y="827535"/>
                    <a:pt x="668486" y="826465"/>
                  </a:cubicBezTo>
                  <a:cubicBezTo>
                    <a:pt x="520837" y="808040"/>
                    <a:pt x="380665" y="751102"/>
                    <a:pt x="268148" y="654579"/>
                  </a:cubicBezTo>
                  <a:cubicBezTo>
                    <a:pt x="239900" y="630211"/>
                    <a:pt x="231592" y="592173"/>
                    <a:pt x="252956" y="565308"/>
                  </a:cubicBezTo>
                  <a:cubicBezTo>
                    <a:pt x="274676" y="538087"/>
                    <a:pt x="312775" y="533451"/>
                    <a:pt x="341498" y="557344"/>
                  </a:cubicBezTo>
                  <a:cubicBezTo>
                    <a:pt x="436212" y="635798"/>
                    <a:pt x="571754" y="701533"/>
                    <a:pt x="693885" y="700463"/>
                  </a:cubicBezTo>
                  <a:cubicBezTo>
                    <a:pt x="664213" y="442873"/>
                    <a:pt x="491639" y="233424"/>
                    <a:pt x="251176" y="153901"/>
                  </a:cubicBezTo>
                  <a:cubicBezTo>
                    <a:pt x="208448" y="139874"/>
                    <a:pt x="167738" y="132147"/>
                    <a:pt x="122992" y="131197"/>
                  </a:cubicBezTo>
                  <a:cubicBezTo>
                    <a:pt x="137947" y="245430"/>
                    <a:pt x="175452" y="348728"/>
                    <a:pt x="239782" y="441922"/>
                  </a:cubicBezTo>
                  <a:cubicBezTo>
                    <a:pt x="257704" y="467835"/>
                    <a:pt x="254855" y="498266"/>
                    <a:pt x="233016" y="520732"/>
                  </a:cubicBezTo>
                  <a:cubicBezTo>
                    <a:pt x="222572" y="531549"/>
                    <a:pt x="202869" y="541772"/>
                    <a:pt x="188389" y="540346"/>
                  </a:cubicBezTo>
                  <a:cubicBezTo>
                    <a:pt x="175927" y="539276"/>
                    <a:pt x="155275" y="528459"/>
                    <a:pt x="145424" y="515264"/>
                  </a:cubicBezTo>
                  <a:cubicBezTo>
                    <a:pt x="48811" y="384983"/>
                    <a:pt x="-1394" y="225579"/>
                    <a:pt x="30" y="61658"/>
                  </a:cubicBezTo>
                  <a:cubicBezTo>
                    <a:pt x="149" y="41093"/>
                    <a:pt x="12255" y="22669"/>
                    <a:pt x="26379" y="13397"/>
                  </a:cubicBezTo>
                  <a:cubicBezTo>
                    <a:pt x="40681" y="4125"/>
                    <a:pt x="54063" y="826"/>
                    <a:pt x="67787" y="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b="1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8255E02F-E5C5-56B1-653D-EAC152EFE2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248510" y="564742"/>
              <a:ext cx="684213" cy="484188"/>
            </a:xfrm>
            <a:custGeom>
              <a:avLst/>
              <a:gdLst>
                <a:gd name="T0" fmla="*/ 4694 w 5755"/>
                <a:gd name="T1" fmla="*/ 1034 h 4079"/>
                <a:gd name="T2" fmla="*/ 1073 w 5755"/>
                <a:gd name="T3" fmla="*/ 2864 h 4079"/>
                <a:gd name="T4" fmla="*/ 655 w 5755"/>
                <a:gd name="T5" fmla="*/ 3198 h 4079"/>
                <a:gd name="T6" fmla="*/ 116 w 5755"/>
                <a:gd name="T7" fmla="*/ 2974 h 4079"/>
                <a:gd name="T8" fmla="*/ 153 w 5755"/>
                <a:gd name="T9" fmla="*/ 2375 h 4079"/>
                <a:gd name="T10" fmla="*/ 5151 w 5755"/>
                <a:gd name="T11" fmla="*/ 3 h 4079"/>
                <a:gd name="T12" fmla="*/ 5595 w 5755"/>
                <a:gd name="T13" fmla="*/ 162 h 4079"/>
                <a:gd name="T14" fmla="*/ 5745 w 5755"/>
                <a:gd name="T15" fmla="*/ 613 h 4079"/>
                <a:gd name="T16" fmla="*/ 4771 w 5755"/>
                <a:gd name="T17" fmla="*/ 3777 h 4079"/>
                <a:gd name="T18" fmla="*/ 4084 w 5755"/>
                <a:gd name="T19" fmla="*/ 3934 h 4079"/>
                <a:gd name="T20" fmla="*/ 3926 w 5755"/>
                <a:gd name="T21" fmla="*/ 3238 h 4079"/>
                <a:gd name="T22" fmla="*/ 4694 w 5755"/>
                <a:gd name="T23" fmla="*/ 1033 h 4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55" h="4079">
                  <a:moveTo>
                    <a:pt x="4694" y="1034"/>
                  </a:moveTo>
                  <a:cubicBezTo>
                    <a:pt x="3304" y="1168"/>
                    <a:pt x="2041" y="1844"/>
                    <a:pt x="1073" y="2864"/>
                  </a:cubicBezTo>
                  <a:cubicBezTo>
                    <a:pt x="952" y="2993"/>
                    <a:pt x="808" y="3137"/>
                    <a:pt x="655" y="3198"/>
                  </a:cubicBezTo>
                  <a:cubicBezTo>
                    <a:pt x="432" y="3287"/>
                    <a:pt x="216" y="3132"/>
                    <a:pt x="116" y="2974"/>
                  </a:cubicBezTo>
                  <a:cubicBezTo>
                    <a:pt x="3" y="2797"/>
                    <a:pt x="0" y="2559"/>
                    <a:pt x="153" y="2375"/>
                  </a:cubicBezTo>
                  <a:cubicBezTo>
                    <a:pt x="1408" y="871"/>
                    <a:pt x="3206" y="37"/>
                    <a:pt x="5151" y="3"/>
                  </a:cubicBezTo>
                  <a:cubicBezTo>
                    <a:pt x="5314" y="0"/>
                    <a:pt x="5508" y="70"/>
                    <a:pt x="5595" y="162"/>
                  </a:cubicBezTo>
                  <a:cubicBezTo>
                    <a:pt x="5701" y="275"/>
                    <a:pt x="5755" y="443"/>
                    <a:pt x="5745" y="613"/>
                  </a:cubicBezTo>
                  <a:cubicBezTo>
                    <a:pt x="5682" y="1755"/>
                    <a:pt x="5395" y="2836"/>
                    <a:pt x="4771" y="3777"/>
                  </a:cubicBezTo>
                  <a:cubicBezTo>
                    <a:pt x="4604" y="4028"/>
                    <a:pt x="4308" y="4079"/>
                    <a:pt x="4084" y="3934"/>
                  </a:cubicBezTo>
                  <a:cubicBezTo>
                    <a:pt x="3856" y="3787"/>
                    <a:pt x="3781" y="3496"/>
                    <a:pt x="3926" y="3238"/>
                  </a:cubicBezTo>
                  <a:cubicBezTo>
                    <a:pt x="4303" y="2577"/>
                    <a:pt x="4587" y="1891"/>
                    <a:pt x="4694" y="1033"/>
                  </a:cubicBezTo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47485321-081F-E607-020F-1F7C9907EC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81810" y="242479"/>
              <a:ext cx="446088" cy="442913"/>
            </a:xfrm>
            <a:custGeom>
              <a:avLst/>
              <a:gdLst>
                <a:gd name="T0" fmla="*/ 6449 w 7511"/>
                <a:gd name="T1" fmla="*/ 0 h 7465"/>
                <a:gd name="T2" fmla="*/ 5739 w 7511"/>
                <a:gd name="T3" fmla="*/ 276 h 7465"/>
                <a:gd name="T4" fmla="*/ 3794 w 7511"/>
                <a:gd name="T5" fmla="*/ 2264 h 7465"/>
                <a:gd name="T6" fmla="*/ 331 w 7511"/>
                <a:gd name="T7" fmla="*/ 5826 h 7465"/>
                <a:gd name="T8" fmla="*/ 256 w 7511"/>
                <a:gd name="T9" fmla="*/ 6982 h 7465"/>
                <a:gd name="T10" fmla="*/ 937 w 7511"/>
                <a:gd name="T11" fmla="*/ 7459 h 7465"/>
                <a:gd name="T12" fmla="*/ 1023 w 7511"/>
                <a:gd name="T13" fmla="*/ 7465 h 7465"/>
                <a:gd name="T14" fmla="*/ 1738 w 7511"/>
                <a:gd name="T15" fmla="*/ 7152 h 7465"/>
                <a:gd name="T16" fmla="*/ 7078 w 7511"/>
                <a:gd name="T17" fmla="*/ 1746 h 7465"/>
                <a:gd name="T18" fmla="*/ 7134 w 7511"/>
                <a:gd name="T19" fmla="*/ 407 h 7465"/>
                <a:gd name="T20" fmla="*/ 6493 w 7511"/>
                <a:gd name="T21" fmla="*/ 3 h 7465"/>
                <a:gd name="T22" fmla="*/ 6450 w 7511"/>
                <a:gd name="T23" fmla="*/ 1 h 7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11" h="7465">
                  <a:moveTo>
                    <a:pt x="6449" y="0"/>
                  </a:moveTo>
                  <a:cubicBezTo>
                    <a:pt x="6233" y="0"/>
                    <a:pt x="5890" y="123"/>
                    <a:pt x="5739" y="276"/>
                  </a:cubicBezTo>
                  <a:lnTo>
                    <a:pt x="3794" y="2264"/>
                  </a:lnTo>
                  <a:lnTo>
                    <a:pt x="331" y="5826"/>
                  </a:lnTo>
                  <a:cubicBezTo>
                    <a:pt x="30" y="6135"/>
                    <a:pt x="0" y="6563"/>
                    <a:pt x="256" y="6982"/>
                  </a:cubicBezTo>
                  <a:cubicBezTo>
                    <a:pt x="400" y="7218"/>
                    <a:pt x="711" y="7426"/>
                    <a:pt x="937" y="7459"/>
                  </a:cubicBezTo>
                  <a:cubicBezTo>
                    <a:pt x="964" y="7463"/>
                    <a:pt x="993" y="7465"/>
                    <a:pt x="1023" y="7465"/>
                  </a:cubicBezTo>
                  <a:cubicBezTo>
                    <a:pt x="1261" y="7465"/>
                    <a:pt x="1553" y="7340"/>
                    <a:pt x="1738" y="7152"/>
                  </a:cubicBezTo>
                  <a:lnTo>
                    <a:pt x="7078" y="1746"/>
                  </a:lnTo>
                  <a:cubicBezTo>
                    <a:pt x="7490" y="1329"/>
                    <a:pt x="7511" y="809"/>
                    <a:pt x="7134" y="407"/>
                  </a:cubicBezTo>
                  <a:cubicBezTo>
                    <a:pt x="6966" y="229"/>
                    <a:pt x="6691" y="21"/>
                    <a:pt x="6493" y="3"/>
                  </a:cubicBezTo>
                  <a:cubicBezTo>
                    <a:pt x="6479" y="1"/>
                    <a:pt x="6464" y="1"/>
                    <a:pt x="6450" y="1"/>
                  </a:cubicBezTo>
                </a:path>
              </a:pathLst>
            </a:custGeom>
            <a:solidFill>
              <a:srgbClr val="7AD1E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9125DBA8-A620-BB6C-69AD-64322DECBC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69691" y="1117722"/>
              <a:ext cx="284163" cy="276225"/>
            </a:xfrm>
            <a:custGeom>
              <a:avLst/>
              <a:gdLst>
                <a:gd name="T0" fmla="*/ 3700 w 4765"/>
                <a:gd name="T1" fmla="*/ 0 h 4672"/>
                <a:gd name="T2" fmla="*/ 3078 w 4765"/>
                <a:gd name="T3" fmla="*/ 284 h 4672"/>
                <a:gd name="T4" fmla="*/ 2048 w 4765"/>
                <a:gd name="T5" fmla="*/ 1296 h 4672"/>
                <a:gd name="T6" fmla="*/ 508 w 4765"/>
                <a:gd name="T7" fmla="*/ 2867 h 4672"/>
                <a:gd name="T8" fmla="*/ 382 w 4765"/>
                <a:gd name="T9" fmla="*/ 4300 h 4672"/>
                <a:gd name="T10" fmla="*/ 1137 w 4765"/>
                <a:gd name="T11" fmla="*/ 4672 h 4672"/>
                <a:gd name="T12" fmla="*/ 1790 w 4765"/>
                <a:gd name="T13" fmla="*/ 4385 h 4672"/>
                <a:gd name="T14" fmla="*/ 4459 w 4765"/>
                <a:gd name="T15" fmla="*/ 1678 h 4672"/>
                <a:gd name="T16" fmla="*/ 4718 w 4765"/>
                <a:gd name="T17" fmla="*/ 831 h 4672"/>
                <a:gd name="T18" fmla="*/ 4282 w 4765"/>
                <a:gd name="T19" fmla="*/ 225 h 4672"/>
                <a:gd name="T20" fmla="*/ 3700 w 4765"/>
                <a:gd name="T21" fmla="*/ 0 h 4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65" h="4672">
                  <a:moveTo>
                    <a:pt x="3700" y="0"/>
                  </a:moveTo>
                  <a:cubicBezTo>
                    <a:pt x="3481" y="0"/>
                    <a:pt x="3268" y="98"/>
                    <a:pt x="3078" y="284"/>
                  </a:cubicBezTo>
                  <a:lnTo>
                    <a:pt x="2048" y="1296"/>
                  </a:lnTo>
                  <a:lnTo>
                    <a:pt x="508" y="2867"/>
                  </a:lnTo>
                  <a:cubicBezTo>
                    <a:pt x="80" y="3304"/>
                    <a:pt x="0" y="3827"/>
                    <a:pt x="382" y="4300"/>
                  </a:cubicBezTo>
                  <a:cubicBezTo>
                    <a:pt x="566" y="4527"/>
                    <a:pt x="846" y="4672"/>
                    <a:pt x="1137" y="4672"/>
                  </a:cubicBezTo>
                  <a:cubicBezTo>
                    <a:pt x="1362" y="4672"/>
                    <a:pt x="1592" y="4587"/>
                    <a:pt x="1790" y="4385"/>
                  </a:cubicBezTo>
                  <a:lnTo>
                    <a:pt x="4459" y="1678"/>
                  </a:lnTo>
                  <a:cubicBezTo>
                    <a:pt x="4647" y="1487"/>
                    <a:pt x="4765" y="1065"/>
                    <a:pt x="4718" y="831"/>
                  </a:cubicBezTo>
                  <a:cubicBezTo>
                    <a:pt x="4679" y="638"/>
                    <a:pt x="4461" y="365"/>
                    <a:pt x="4282" y="225"/>
                  </a:cubicBezTo>
                  <a:cubicBezTo>
                    <a:pt x="4089" y="73"/>
                    <a:pt x="3892" y="0"/>
                    <a:pt x="3700" y="0"/>
                  </a:cubicBezTo>
                </a:path>
              </a:pathLst>
            </a:custGeom>
            <a:solidFill>
              <a:srgbClr val="7AD1E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2B404A6C-A774-30F4-CD42-D408BFEBA9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983953" y="1460622"/>
              <a:ext cx="138113" cy="128588"/>
            </a:xfrm>
            <a:custGeom>
              <a:avLst/>
              <a:gdLst>
                <a:gd name="T0" fmla="*/ 1182 w 2320"/>
                <a:gd name="T1" fmla="*/ 0 h 2161"/>
                <a:gd name="T2" fmla="*/ 381 w 2320"/>
                <a:gd name="T3" fmla="*/ 352 h 2161"/>
                <a:gd name="T4" fmla="*/ 303 w 2320"/>
                <a:gd name="T5" fmla="*/ 1641 h 2161"/>
                <a:gd name="T6" fmla="*/ 1197 w 2320"/>
                <a:gd name="T7" fmla="*/ 2161 h 2161"/>
                <a:gd name="T8" fmla="*/ 1331 w 2320"/>
                <a:gd name="T9" fmla="*/ 2151 h 2161"/>
                <a:gd name="T10" fmla="*/ 2132 w 2320"/>
                <a:gd name="T11" fmla="*/ 1439 h 2161"/>
                <a:gd name="T12" fmla="*/ 1672 w 2320"/>
                <a:gd name="T13" fmla="*/ 126 h 2161"/>
                <a:gd name="T14" fmla="*/ 1182 w 2320"/>
                <a:gd name="T15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20" h="2161">
                  <a:moveTo>
                    <a:pt x="1182" y="0"/>
                  </a:moveTo>
                  <a:cubicBezTo>
                    <a:pt x="900" y="0"/>
                    <a:pt x="608" y="114"/>
                    <a:pt x="381" y="352"/>
                  </a:cubicBezTo>
                  <a:cubicBezTo>
                    <a:pt x="70" y="679"/>
                    <a:pt x="0" y="1198"/>
                    <a:pt x="303" y="1641"/>
                  </a:cubicBezTo>
                  <a:cubicBezTo>
                    <a:pt x="515" y="1952"/>
                    <a:pt x="831" y="2161"/>
                    <a:pt x="1197" y="2161"/>
                  </a:cubicBezTo>
                  <a:cubicBezTo>
                    <a:pt x="1241" y="2161"/>
                    <a:pt x="1285" y="2157"/>
                    <a:pt x="1331" y="2151"/>
                  </a:cubicBezTo>
                  <a:cubicBezTo>
                    <a:pt x="1662" y="2106"/>
                    <a:pt x="1996" y="1841"/>
                    <a:pt x="2132" y="1439"/>
                  </a:cubicBezTo>
                  <a:cubicBezTo>
                    <a:pt x="2320" y="882"/>
                    <a:pt x="2132" y="387"/>
                    <a:pt x="1672" y="126"/>
                  </a:cubicBezTo>
                  <a:cubicBezTo>
                    <a:pt x="1525" y="43"/>
                    <a:pt x="1355" y="0"/>
                    <a:pt x="1182" y="0"/>
                  </a:cubicBezTo>
                </a:path>
              </a:pathLst>
            </a:custGeom>
            <a:solidFill>
              <a:srgbClr val="7AD1E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2558183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4" r:id="rId4"/>
    <p:sldLayoutId id="2147483665" r:id="rId5"/>
    <p:sldLayoutId id="2147483679" r:id="rId6"/>
    <p:sldLayoutId id="2147483680" r:id="rId7"/>
    <p:sldLayoutId id="2147483677" r:id="rId8"/>
    <p:sldLayoutId id="2147483669" r:id="rId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800" b="1" kern="1200" dirty="0" smtClean="0">
          <a:gradFill>
            <a:gsLst>
              <a:gs pos="33000">
                <a:srgbClr val="0F529C"/>
              </a:gs>
              <a:gs pos="100000">
                <a:srgbClr val="24B2E0"/>
              </a:gs>
            </a:gsLst>
            <a:lin ang="0" scaled="1"/>
          </a:gra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322263" algn="l" defTabSz="914400" rtl="0" eaLnBrk="1" latinLnBrk="0" hangingPunct="1">
        <a:lnSpc>
          <a:spcPct val="90000"/>
        </a:lnSpc>
        <a:spcBef>
          <a:spcPts val="500"/>
        </a:spcBef>
        <a:buClr>
          <a:srgbClr val="24B2E0"/>
        </a:buClr>
        <a:buSzPct val="80000"/>
        <a:buFont typeface="Aptos" panose="020B0004020202020204" pitchFamily="34" charset="0"/>
        <a:buChar char="○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01688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B2E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66813" indent="-228600" algn="l" defTabSz="914400" rtl="0" eaLnBrk="1" latinLnBrk="0" hangingPunct="1">
        <a:lnSpc>
          <a:spcPct val="90000"/>
        </a:lnSpc>
        <a:spcBef>
          <a:spcPts val="500"/>
        </a:spcBef>
        <a:buFont typeface="Raleway" pitchFamily="2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20825" indent="-228600" algn="l" defTabSz="914400" rtl="0" eaLnBrk="1" latinLnBrk="0" hangingPunct="1">
        <a:lnSpc>
          <a:spcPct val="90000"/>
        </a:lnSpc>
        <a:spcBef>
          <a:spcPts val="500"/>
        </a:spcBef>
        <a:buFont typeface="Raleway" pitchFamily="2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48" userDrawn="1">
          <p15:clr>
            <a:srgbClr val="F26B43"/>
          </p15:clr>
        </p15:guide>
        <p15:guide id="3" pos="302" userDrawn="1">
          <p15:clr>
            <a:srgbClr val="F26B43"/>
          </p15:clr>
        </p15:guide>
        <p15:guide id="4" pos="7401" userDrawn="1">
          <p15:clr>
            <a:srgbClr val="F26B43"/>
          </p15:clr>
        </p15:guide>
        <p15:guide id="5" orient="horz" pos="100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svg"/><Relationship Id="rId5" Type="http://schemas.openxmlformats.org/officeDocument/2006/relationships/image" Target="../media/image47.svg"/><Relationship Id="rId4" Type="http://schemas.openxmlformats.org/officeDocument/2006/relationships/image" Target="../media/image4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9.svg"/><Relationship Id="rId4" Type="http://schemas.openxmlformats.org/officeDocument/2006/relationships/image" Target="../media/image4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chart" Target="../charts/chart22.xml"/><Relationship Id="rId7" Type="http://schemas.openxmlformats.org/officeDocument/2006/relationships/chart" Target="../charts/chart26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Relationship Id="rId9" Type="http://schemas.openxmlformats.org/officeDocument/2006/relationships/chart" Target="../charts/chart2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svg"/><Relationship Id="rId5" Type="http://schemas.openxmlformats.org/officeDocument/2006/relationships/image" Target="../media/image52.svg"/><Relationship Id="rId4" Type="http://schemas.openxmlformats.org/officeDocument/2006/relationships/image" Target="../media/image11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3579" y="1032336"/>
            <a:ext cx="6284422" cy="1354217"/>
          </a:xfrm>
        </p:spPr>
        <p:txBody>
          <a:bodyPr/>
          <a:lstStyle/>
          <a:p>
            <a:r>
              <a:rPr sz="4800" dirty="0"/>
              <a:t>CONFÉRENCE INVESTISSEURS</a:t>
            </a:r>
          </a:p>
        </p:txBody>
      </p:sp>
      <p:sp>
        <p:nvSpPr>
          <p:cNvPr id="4" name="Date"/>
          <p:cNvSpPr txBox="1"/>
          <p:nvPr/>
        </p:nvSpPr>
        <p:spPr>
          <a:xfrm>
            <a:off x="576072" y="3337560"/>
            <a:ext cx="628192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endParaRPr sz="2000" b="0" dirty="0">
              <a:solidFill>
                <a:srgbClr val="FFFFFF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6CE60DF-6C91-8E5F-5BB7-72AB9C1CE7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3579" y="2863972"/>
            <a:ext cx="6284422" cy="514738"/>
          </a:xfrm>
        </p:spPr>
        <p:txBody>
          <a:bodyPr/>
          <a:lstStyle/>
          <a:p>
            <a:r>
              <a:rPr lang="fr-FR" sz="2800" dirty="0">
                <a:solidFill>
                  <a:srgbClr val="FFFFFF"/>
                </a:solidFill>
              </a:rPr>
              <a:t>8 &amp; 9</a:t>
            </a:r>
            <a:r>
              <a:rPr lang="fr-FR" sz="2800" b="0" dirty="0">
                <a:solidFill>
                  <a:srgbClr val="FFFFFF"/>
                </a:solidFill>
              </a:rPr>
              <a:t> octobre 2026</a:t>
            </a:r>
          </a:p>
        </p:txBody>
      </p:sp>
      <p:sp>
        <p:nvSpPr>
          <p:cNvPr id="7" name="Date">
            <a:extLst>
              <a:ext uri="{FF2B5EF4-FFF2-40B4-BE49-F238E27FC236}">
                <a16:creationId xmlns:a16="http://schemas.microsoft.com/office/drawing/2014/main" id="{E973FE23-087E-3E72-CEAD-1E15F139BC97}"/>
              </a:ext>
            </a:extLst>
          </p:cNvPr>
          <p:cNvSpPr txBox="1"/>
          <p:nvPr/>
        </p:nvSpPr>
        <p:spPr>
          <a:xfrm>
            <a:off x="576072" y="5029200"/>
            <a:ext cx="628192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lang="en-US" sz="2000" b="1" dirty="0">
                <a:solidFill>
                  <a:srgbClr val="FFFFFF"/>
                </a:solidFill>
              </a:rPr>
              <a:t>CFG Bank One-On-One</a:t>
            </a:r>
          </a:p>
          <a:p>
            <a:pPr algn="l">
              <a:spcAft>
                <a:spcPts val="400"/>
              </a:spcAft>
            </a:pPr>
            <a:r>
              <a:rPr lang="en-US" sz="2000" b="1" dirty="0">
                <a:solidFill>
                  <a:srgbClr val="FFFFFF"/>
                </a:solidFill>
              </a:rPr>
              <a:t>Equity Conference Morocco</a:t>
            </a:r>
          </a:p>
          <a:p>
            <a:pPr algn="l">
              <a:spcAft>
                <a:spcPts val="400"/>
              </a:spcAft>
            </a:pPr>
            <a:r>
              <a:rPr lang="en-US" sz="2000" b="0" dirty="0">
                <a:solidFill>
                  <a:srgbClr val="FFFFFF"/>
                </a:solidFill>
              </a:rPr>
              <a:t>Marrakech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SOMMAIRE</a:t>
            </a:r>
          </a:p>
        </p:txBody>
      </p:sp>
      <p:sp>
        <p:nvSpPr>
          <p:cNvPr id="3" name="Rubrique"/>
          <p:cNvSpPr/>
          <p:nvPr/>
        </p:nvSpPr>
        <p:spPr>
          <a:xfrm>
            <a:off x="466344" y="1143000"/>
            <a:ext cx="7031736" cy="64008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Rubrique texte"/>
          <p:cNvSpPr txBox="1"/>
          <p:nvPr/>
        </p:nvSpPr>
        <p:spPr>
          <a:xfrm>
            <a:off x="1325880" y="1143000"/>
            <a:ext cx="60350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0F529C"/>
                </a:solidFill>
              </a:rPr>
              <a:t>T2S Group en bref</a:t>
            </a:r>
          </a:p>
        </p:txBody>
      </p:sp>
      <p:sp>
        <p:nvSpPr>
          <p:cNvPr id="5" name="Numéro"/>
          <p:cNvSpPr/>
          <p:nvPr/>
        </p:nvSpPr>
        <p:spPr>
          <a:xfrm>
            <a:off x="566928" y="1234440"/>
            <a:ext cx="484632" cy="45720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Numéro texte"/>
          <p:cNvSpPr txBox="1"/>
          <p:nvPr/>
        </p:nvSpPr>
        <p:spPr>
          <a:xfrm>
            <a:off x="566928" y="1234440"/>
            <a:ext cx="48463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7" name="Rubrique"/>
          <p:cNvSpPr/>
          <p:nvPr/>
        </p:nvSpPr>
        <p:spPr>
          <a:xfrm>
            <a:off x="466344" y="1929384"/>
            <a:ext cx="7031736" cy="64008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Rubrique texte"/>
          <p:cNvSpPr txBox="1"/>
          <p:nvPr/>
        </p:nvSpPr>
        <p:spPr>
          <a:xfrm>
            <a:off x="1325880" y="2134007"/>
            <a:ext cx="603504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lang="fr-MA" sz="1500" b="0" dirty="0">
                <a:solidFill>
                  <a:srgbClr val="0F529C"/>
                </a:solidFill>
              </a:rPr>
              <a:t>Les temps forts du premier semestre 2026 </a:t>
            </a:r>
          </a:p>
        </p:txBody>
      </p:sp>
      <p:sp>
        <p:nvSpPr>
          <p:cNvPr id="9" name="Numéro"/>
          <p:cNvSpPr/>
          <p:nvPr/>
        </p:nvSpPr>
        <p:spPr>
          <a:xfrm>
            <a:off x="566928" y="2020824"/>
            <a:ext cx="484632" cy="45720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Numéro texte"/>
          <p:cNvSpPr txBox="1"/>
          <p:nvPr/>
        </p:nvSpPr>
        <p:spPr>
          <a:xfrm>
            <a:off x="566928" y="2020824"/>
            <a:ext cx="48463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1" name="Rubrique"/>
          <p:cNvSpPr/>
          <p:nvPr/>
        </p:nvSpPr>
        <p:spPr>
          <a:xfrm>
            <a:off x="466344" y="2715768"/>
            <a:ext cx="7031736" cy="64008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Rubrique texte"/>
          <p:cNvSpPr txBox="1"/>
          <p:nvPr/>
        </p:nvSpPr>
        <p:spPr>
          <a:xfrm>
            <a:off x="1325880" y="2920392"/>
            <a:ext cx="603504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0F529C"/>
                </a:solidFill>
              </a:rPr>
              <a:t>Performance </a:t>
            </a:r>
            <a:r>
              <a:rPr lang="fr-FR" sz="1500" b="0" dirty="0">
                <a:solidFill>
                  <a:srgbClr val="0F529C"/>
                </a:solidFill>
              </a:rPr>
              <a:t>financière</a:t>
            </a:r>
            <a:endParaRPr sz="1500" b="0" dirty="0">
              <a:solidFill>
                <a:srgbClr val="0F529C"/>
              </a:solidFill>
            </a:endParaRPr>
          </a:p>
        </p:txBody>
      </p:sp>
      <p:sp>
        <p:nvSpPr>
          <p:cNvPr id="13" name="Numéro"/>
          <p:cNvSpPr/>
          <p:nvPr/>
        </p:nvSpPr>
        <p:spPr>
          <a:xfrm>
            <a:off x="566928" y="2807208"/>
            <a:ext cx="484632" cy="45720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Numéro texte"/>
          <p:cNvSpPr txBox="1"/>
          <p:nvPr/>
        </p:nvSpPr>
        <p:spPr>
          <a:xfrm>
            <a:off x="566928" y="2807208"/>
            <a:ext cx="48463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5" name="Rubrique"/>
          <p:cNvSpPr/>
          <p:nvPr/>
        </p:nvSpPr>
        <p:spPr>
          <a:xfrm>
            <a:off x="466344" y="3502152"/>
            <a:ext cx="7031736" cy="64008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Rubrique texte"/>
          <p:cNvSpPr txBox="1"/>
          <p:nvPr/>
        </p:nvSpPr>
        <p:spPr>
          <a:xfrm>
            <a:off x="1325880" y="3502152"/>
            <a:ext cx="60350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0F529C"/>
                </a:solidFill>
              </a:rPr>
              <a:t>Structure financière</a:t>
            </a:r>
          </a:p>
        </p:txBody>
      </p:sp>
      <p:sp>
        <p:nvSpPr>
          <p:cNvPr id="17" name="Numéro"/>
          <p:cNvSpPr/>
          <p:nvPr/>
        </p:nvSpPr>
        <p:spPr>
          <a:xfrm>
            <a:off x="566928" y="3593592"/>
            <a:ext cx="484632" cy="45720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Numéro texte"/>
          <p:cNvSpPr txBox="1"/>
          <p:nvPr/>
        </p:nvSpPr>
        <p:spPr>
          <a:xfrm>
            <a:off x="566928" y="3593592"/>
            <a:ext cx="48463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9" name="Rubrique"/>
          <p:cNvSpPr/>
          <p:nvPr/>
        </p:nvSpPr>
        <p:spPr>
          <a:xfrm>
            <a:off x="466344" y="4288536"/>
            <a:ext cx="7031736" cy="64008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Rubrique texte"/>
          <p:cNvSpPr txBox="1"/>
          <p:nvPr/>
        </p:nvSpPr>
        <p:spPr>
          <a:xfrm>
            <a:off x="1325880" y="4493160"/>
            <a:ext cx="603504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lang="fr-FR" sz="1500" b="0" dirty="0">
                <a:solidFill>
                  <a:srgbClr val="0F529C"/>
                </a:solidFill>
              </a:rPr>
              <a:t>Perspectives</a:t>
            </a:r>
            <a:endParaRPr sz="1500" b="0" dirty="0">
              <a:solidFill>
                <a:srgbClr val="0F529C"/>
              </a:solidFill>
            </a:endParaRPr>
          </a:p>
        </p:txBody>
      </p:sp>
      <p:sp>
        <p:nvSpPr>
          <p:cNvPr id="21" name="Numéro"/>
          <p:cNvSpPr/>
          <p:nvPr/>
        </p:nvSpPr>
        <p:spPr>
          <a:xfrm>
            <a:off x="566928" y="4379975"/>
            <a:ext cx="484632" cy="45720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Numéro texte"/>
          <p:cNvSpPr txBox="1"/>
          <p:nvPr/>
        </p:nvSpPr>
        <p:spPr>
          <a:xfrm>
            <a:off x="566928" y="4379975"/>
            <a:ext cx="48463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23" name="Rubrique"/>
          <p:cNvSpPr/>
          <p:nvPr/>
        </p:nvSpPr>
        <p:spPr>
          <a:xfrm>
            <a:off x="466344" y="5074920"/>
            <a:ext cx="7031736" cy="64008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Rubrique texte"/>
          <p:cNvSpPr txBox="1"/>
          <p:nvPr/>
        </p:nvSpPr>
        <p:spPr>
          <a:xfrm>
            <a:off x="1325880" y="5074920"/>
            <a:ext cx="60350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0F529C"/>
                </a:solidFill>
              </a:rPr>
              <a:t>Questions et réponses</a:t>
            </a:r>
          </a:p>
        </p:txBody>
      </p:sp>
      <p:sp>
        <p:nvSpPr>
          <p:cNvPr id="25" name="Numéro"/>
          <p:cNvSpPr/>
          <p:nvPr/>
        </p:nvSpPr>
        <p:spPr>
          <a:xfrm>
            <a:off x="566928" y="5166359"/>
            <a:ext cx="484632" cy="45720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Numéro texte"/>
          <p:cNvSpPr txBox="1"/>
          <p:nvPr/>
        </p:nvSpPr>
        <p:spPr>
          <a:xfrm>
            <a:off x="566928" y="5166359"/>
            <a:ext cx="48463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</a:rPr>
              <a:t>06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T2S GROUP EN BREF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T2S GROUP EN BREF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QUI SOMMES-NOUS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4</a:t>
            </a:fld>
            <a:endParaRPr lang="fr-FR"/>
          </a:p>
        </p:txBody>
      </p:sp>
      <p:sp>
        <p:nvSpPr>
          <p:cNvPr id="12" name="Cadre"/>
          <p:cNvSpPr/>
          <p:nvPr/>
        </p:nvSpPr>
        <p:spPr>
          <a:xfrm>
            <a:off x="6866137" y="2059284"/>
            <a:ext cx="4875608" cy="3626714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e"/>
          <p:cNvSpPr txBox="1"/>
          <p:nvPr/>
        </p:nvSpPr>
        <p:spPr>
          <a:xfrm>
            <a:off x="7042891" y="2211684"/>
            <a:ext cx="4522101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dirty="0">
                <a:solidFill>
                  <a:srgbClr val="0F529C"/>
                </a:solidFill>
              </a:rPr>
              <a:t>Un </a:t>
            </a:r>
            <a:r>
              <a:rPr sz="1600" b="1" dirty="0" err="1">
                <a:solidFill>
                  <a:srgbClr val="0F529C"/>
                </a:solidFill>
              </a:rPr>
              <a:t>pionnier</a:t>
            </a:r>
            <a:r>
              <a:rPr sz="1600" b="1" dirty="0">
                <a:solidFill>
                  <a:srgbClr val="0F529C"/>
                </a:solidFill>
              </a:rPr>
              <a:t> de la MedTech au Maroc</a:t>
            </a:r>
          </a:p>
        </p:txBody>
      </p:sp>
      <p:sp>
        <p:nvSpPr>
          <p:cNvPr id="16" name="Texte"/>
          <p:cNvSpPr txBox="1"/>
          <p:nvPr/>
        </p:nvSpPr>
        <p:spPr>
          <a:xfrm>
            <a:off x="7612335" y="2638404"/>
            <a:ext cx="3952657" cy="5668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1" dirty="0" err="1">
                <a:solidFill>
                  <a:srgbClr val="0F529C"/>
                </a:solidFill>
              </a:rPr>
              <a:t>Chirurgie</a:t>
            </a:r>
            <a:r>
              <a:rPr sz="1400" b="1" dirty="0">
                <a:solidFill>
                  <a:srgbClr val="0F529C"/>
                </a:solidFill>
              </a:rPr>
              <a:t> </a:t>
            </a:r>
            <a:r>
              <a:rPr sz="1400" b="1" dirty="0" err="1">
                <a:solidFill>
                  <a:srgbClr val="0F529C"/>
                </a:solidFill>
              </a:rPr>
              <a:t>robotique</a:t>
            </a:r>
            <a:endParaRPr sz="1400" b="1" dirty="0">
              <a:solidFill>
                <a:srgbClr val="0F529C"/>
              </a:solidFill>
            </a:endParaRPr>
          </a:p>
          <a:p>
            <a:pPr algn="l">
              <a:spcAft>
                <a:spcPts val="100"/>
              </a:spcAft>
            </a:pPr>
            <a:r>
              <a:rPr sz="1100" b="0" dirty="0">
                <a:solidFill>
                  <a:srgbClr val="1A1A1A"/>
                </a:solidFill>
              </a:rPr>
              <a:t>1</a:t>
            </a:r>
            <a:r>
              <a:rPr sz="1100" b="0" baseline="30000" dirty="0">
                <a:solidFill>
                  <a:srgbClr val="1A1A1A"/>
                </a:solidFill>
              </a:rPr>
              <a:t>er</a:t>
            </a:r>
            <a:r>
              <a:rPr sz="1100" b="0" dirty="0">
                <a:solidFill>
                  <a:srgbClr val="1A1A1A"/>
                </a:solidFill>
              </a:rPr>
              <a:t> </a:t>
            </a:r>
            <a:r>
              <a:rPr sz="1100" b="0" dirty="0" err="1">
                <a:solidFill>
                  <a:srgbClr val="1A1A1A"/>
                </a:solidFill>
              </a:rPr>
              <a:t>programme</a:t>
            </a:r>
            <a:r>
              <a:rPr sz="1100" b="0" dirty="0">
                <a:solidFill>
                  <a:srgbClr val="1A1A1A"/>
                </a:solidFill>
              </a:rPr>
              <a:t> au Maroc et premières </a:t>
            </a:r>
            <a:r>
              <a:rPr sz="1100" b="0" dirty="0" err="1">
                <a:solidFill>
                  <a:srgbClr val="1A1A1A"/>
                </a:solidFill>
              </a:rPr>
              <a:t>opérations</a:t>
            </a:r>
            <a:r>
              <a:rPr sz="1100" b="0" dirty="0">
                <a:solidFill>
                  <a:srgbClr val="1A1A1A"/>
                </a:solidFill>
              </a:rPr>
              <a:t> de </a:t>
            </a:r>
            <a:r>
              <a:rPr sz="1100" b="0" dirty="0" err="1">
                <a:solidFill>
                  <a:srgbClr val="1A1A1A"/>
                </a:solidFill>
              </a:rPr>
              <a:t>télé-chirurgie</a:t>
            </a:r>
            <a:r>
              <a:rPr sz="1100" b="0" dirty="0">
                <a:solidFill>
                  <a:srgbClr val="1A1A1A"/>
                </a:solidFill>
              </a:rPr>
              <a:t> </a:t>
            </a:r>
            <a:r>
              <a:rPr sz="1100" b="0" dirty="0" err="1">
                <a:solidFill>
                  <a:srgbClr val="1A1A1A"/>
                </a:solidFill>
              </a:rPr>
              <a:t>robotique</a:t>
            </a:r>
            <a:endParaRPr sz="1100" b="0" dirty="0">
              <a:solidFill>
                <a:srgbClr val="1A1A1A"/>
              </a:solidFill>
            </a:endParaRPr>
          </a:p>
        </p:txBody>
      </p:sp>
      <p:sp>
        <p:nvSpPr>
          <p:cNvPr id="14" name="Pictogramme fond"/>
          <p:cNvSpPr/>
          <p:nvPr/>
        </p:nvSpPr>
        <p:spPr>
          <a:xfrm>
            <a:off x="7042891" y="2638404"/>
            <a:ext cx="457200" cy="438912"/>
          </a:xfrm>
          <a:prstGeom prst="round2DiagRect">
            <a:avLst>
              <a:gd name="adj1" fmla="val 24606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dirty="0"/>
          </a:p>
        </p:txBody>
      </p:sp>
      <p:sp>
        <p:nvSpPr>
          <p:cNvPr id="6" name="ee4p_icon_frame" hidden="1">
            <a:extLst>
              <a:ext uri="{FF2B5EF4-FFF2-40B4-BE49-F238E27FC236}">
                <a16:creationId xmlns:a16="http://schemas.microsoft.com/office/drawing/2014/main" id="{AC86C750-9BE4-F983-8897-3DFF64C48E42}"/>
              </a:ext>
            </a:extLst>
          </p:cNvPr>
          <p:cNvSpPr/>
          <p:nvPr/>
        </p:nvSpPr>
        <p:spPr>
          <a:xfrm>
            <a:off x="7125187" y="2711556"/>
            <a:ext cx="292608" cy="29260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e"/>
          <p:cNvSpPr txBox="1"/>
          <p:nvPr/>
        </p:nvSpPr>
        <p:spPr>
          <a:xfrm>
            <a:off x="7612334" y="4175604"/>
            <a:ext cx="3952657" cy="5668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1" dirty="0" err="1">
                <a:solidFill>
                  <a:srgbClr val="0F529C"/>
                </a:solidFill>
              </a:rPr>
              <a:t>Radiochirurgie</a:t>
            </a:r>
            <a:r>
              <a:rPr sz="1400" b="1" dirty="0">
                <a:solidFill>
                  <a:srgbClr val="0F529C"/>
                </a:solidFill>
              </a:rPr>
              <a:t> </a:t>
            </a:r>
            <a:r>
              <a:rPr sz="1400" b="1" dirty="0" err="1">
                <a:solidFill>
                  <a:srgbClr val="0F529C"/>
                </a:solidFill>
              </a:rPr>
              <a:t>robotisée</a:t>
            </a:r>
            <a:endParaRPr sz="1400" b="1" dirty="0">
              <a:solidFill>
                <a:srgbClr val="0F529C"/>
              </a:solidFill>
            </a:endParaRPr>
          </a:p>
          <a:p>
            <a:pPr algn="l">
              <a:spcAft>
                <a:spcPts val="100"/>
              </a:spcAft>
            </a:pPr>
            <a:r>
              <a:rPr sz="1100" b="0" dirty="0">
                <a:solidFill>
                  <a:srgbClr val="1A1A1A"/>
                </a:solidFill>
              </a:rPr>
              <a:t>Deux </a:t>
            </a:r>
            <a:r>
              <a:rPr sz="1100" b="0" dirty="0" err="1">
                <a:solidFill>
                  <a:srgbClr val="1A1A1A"/>
                </a:solidFill>
              </a:rPr>
              <a:t>systèmes</a:t>
            </a:r>
            <a:r>
              <a:rPr sz="1100" b="0" dirty="0">
                <a:solidFill>
                  <a:srgbClr val="1A1A1A"/>
                </a:solidFill>
              </a:rPr>
              <a:t> </a:t>
            </a:r>
            <a:r>
              <a:rPr sz="1100" b="0" dirty="0" err="1">
                <a:solidFill>
                  <a:srgbClr val="1A1A1A"/>
                </a:solidFill>
              </a:rPr>
              <a:t>CyberKnife</a:t>
            </a:r>
            <a:r>
              <a:rPr sz="1100" b="0" dirty="0">
                <a:solidFill>
                  <a:srgbClr val="1A1A1A"/>
                </a:solidFill>
              </a:rPr>
              <a:t> </a:t>
            </a:r>
            <a:r>
              <a:rPr sz="1100" b="0" dirty="0" err="1">
                <a:solidFill>
                  <a:srgbClr val="1A1A1A"/>
                </a:solidFill>
              </a:rPr>
              <a:t>installés</a:t>
            </a:r>
            <a:r>
              <a:rPr sz="1100" b="0" dirty="0">
                <a:solidFill>
                  <a:srgbClr val="1A1A1A"/>
                </a:solidFill>
              </a:rPr>
              <a:t> </a:t>
            </a:r>
            <a:r>
              <a:rPr sz="1100" b="0" dirty="0" err="1">
                <a:solidFill>
                  <a:srgbClr val="1A1A1A"/>
                </a:solidFill>
              </a:rPr>
              <a:t>en</a:t>
            </a:r>
            <a:r>
              <a:rPr sz="1100" b="0" dirty="0">
                <a:solidFill>
                  <a:srgbClr val="1A1A1A"/>
                </a:solidFill>
              </a:rPr>
              <a:t> 2026</a:t>
            </a:r>
          </a:p>
        </p:txBody>
      </p:sp>
      <p:sp>
        <p:nvSpPr>
          <p:cNvPr id="20" name="Pictogramme fond"/>
          <p:cNvSpPr/>
          <p:nvPr/>
        </p:nvSpPr>
        <p:spPr>
          <a:xfrm>
            <a:off x="7042889" y="4175604"/>
            <a:ext cx="457200" cy="438912"/>
          </a:xfrm>
          <a:prstGeom prst="round2DiagRect">
            <a:avLst>
              <a:gd name="adj1" fmla="val 24606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pSp>
        <p:nvGrpSpPr>
          <p:cNvPr id="27" name="ee4p_icon_group">
            <a:extLst>
              <a:ext uri="{FF2B5EF4-FFF2-40B4-BE49-F238E27FC236}">
                <a16:creationId xmlns:a16="http://schemas.microsoft.com/office/drawing/2014/main" id="{E01216C0-92D5-45B1-C101-C817AA22311C}"/>
              </a:ext>
            </a:extLst>
          </p:cNvPr>
          <p:cNvGrpSpPr/>
          <p:nvPr/>
        </p:nvGrpSpPr>
        <p:grpSpPr>
          <a:xfrm>
            <a:off x="7125185" y="4248755"/>
            <a:ext cx="292608" cy="292608"/>
            <a:chOff x="4032000" y="2889000"/>
            <a:chExt cx="1080000" cy="1080000"/>
          </a:xfrm>
        </p:grpSpPr>
        <p:sp>
          <p:nvSpPr>
            <p:cNvPr id="28" name="ee4p_icon_frame" hidden="1">
              <a:extLst>
                <a:ext uri="{FF2B5EF4-FFF2-40B4-BE49-F238E27FC236}">
                  <a16:creationId xmlns:a16="http://schemas.microsoft.com/office/drawing/2014/main" id="{18EE1EA7-C843-1ECA-2BC2-CDFD06D20042}"/>
                </a:ext>
              </a:extLst>
            </p:cNvPr>
            <p:cNvSpPr/>
            <p:nvPr/>
          </p:nvSpPr>
          <p:spPr>
            <a:xfrm>
              <a:off x="4032000" y="2889000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ee4p_icon">
              <a:extLst>
                <a:ext uri="{FF2B5EF4-FFF2-40B4-BE49-F238E27FC236}">
                  <a16:creationId xmlns:a16="http://schemas.microsoft.com/office/drawing/2014/main" id="{47B064B0-47B8-48DE-3A00-CFCD55502C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000" y="2921000"/>
              <a:ext cx="1016000" cy="1016000"/>
            </a:xfrm>
            <a:custGeom>
              <a:avLst/>
              <a:gdLst>
                <a:gd name="connsiteX0" fmla="*/ 518160 w 1016000"/>
                <a:gd name="connsiteY0" fmla="*/ 82804 h 1016000"/>
                <a:gd name="connsiteX1" fmla="*/ 518160 w 1016000"/>
                <a:gd name="connsiteY1" fmla="*/ 0 h 1016000"/>
                <a:gd name="connsiteX2" fmla="*/ 497840 w 1016000"/>
                <a:gd name="connsiteY2" fmla="*/ 0 h 1016000"/>
                <a:gd name="connsiteX3" fmla="*/ 497840 w 1016000"/>
                <a:gd name="connsiteY3" fmla="*/ 82804 h 1016000"/>
                <a:gd name="connsiteX4" fmla="*/ 82804 w 1016000"/>
                <a:gd name="connsiteY4" fmla="*/ 497840 h 1016000"/>
                <a:gd name="connsiteX5" fmla="*/ 0 w 1016000"/>
                <a:gd name="connsiteY5" fmla="*/ 497840 h 1016000"/>
                <a:gd name="connsiteX6" fmla="*/ 0 w 1016000"/>
                <a:gd name="connsiteY6" fmla="*/ 518160 h 1016000"/>
                <a:gd name="connsiteX7" fmla="*/ 82804 w 1016000"/>
                <a:gd name="connsiteY7" fmla="*/ 518160 h 1016000"/>
                <a:gd name="connsiteX8" fmla="*/ 184743 w 1016000"/>
                <a:gd name="connsiteY8" fmla="*/ 784420 h 1016000"/>
                <a:gd name="connsiteX9" fmla="*/ 200186 w 1016000"/>
                <a:gd name="connsiteY9" fmla="*/ 771212 h 1016000"/>
                <a:gd name="connsiteX10" fmla="*/ 103158 w 1016000"/>
                <a:gd name="connsiteY10" fmla="*/ 518160 h 1016000"/>
                <a:gd name="connsiteX11" fmla="*/ 170586 w 1016000"/>
                <a:gd name="connsiteY11" fmla="*/ 518160 h 1016000"/>
                <a:gd name="connsiteX12" fmla="*/ 497840 w 1016000"/>
                <a:gd name="connsiteY12" fmla="*/ 845414 h 1016000"/>
                <a:gd name="connsiteX13" fmla="*/ 497840 w 1016000"/>
                <a:gd name="connsiteY13" fmla="*/ 912774 h 1016000"/>
                <a:gd name="connsiteX14" fmla="*/ 259012 w 1016000"/>
                <a:gd name="connsiteY14" fmla="*/ 827430 h 1016000"/>
                <a:gd name="connsiteX15" fmla="*/ 246482 w 1016000"/>
                <a:gd name="connsiteY15" fmla="*/ 843449 h 1016000"/>
                <a:gd name="connsiteX16" fmla="*/ 497840 w 1016000"/>
                <a:gd name="connsiteY16" fmla="*/ 933094 h 1016000"/>
                <a:gd name="connsiteX17" fmla="*/ 497840 w 1016000"/>
                <a:gd name="connsiteY17" fmla="*/ 1016000 h 1016000"/>
                <a:gd name="connsiteX18" fmla="*/ 518160 w 1016000"/>
                <a:gd name="connsiteY18" fmla="*/ 1016000 h 1016000"/>
                <a:gd name="connsiteX19" fmla="*/ 518160 w 1016000"/>
                <a:gd name="connsiteY19" fmla="*/ 933196 h 1016000"/>
                <a:gd name="connsiteX20" fmla="*/ 933196 w 1016000"/>
                <a:gd name="connsiteY20" fmla="*/ 518160 h 1016000"/>
                <a:gd name="connsiteX21" fmla="*/ 1016000 w 1016000"/>
                <a:gd name="connsiteY21" fmla="*/ 518160 h 1016000"/>
                <a:gd name="connsiteX22" fmla="*/ 1016000 w 1016000"/>
                <a:gd name="connsiteY22" fmla="*/ 497840 h 1016000"/>
                <a:gd name="connsiteX23" fmla="*/ 933196 w 1016000"/>
                <a:gd name="connsiteY23" fmla="*/ 497840 h 1016000"/>
                <a:gd name="connsiteX24" fmla="*/ 518160 w 1016000"/>
                <a:gd name="connsiteY24" fmla="*/ 82804 h 1016000"/>
                <a:gd name="connsiteX25" fmla="*/ 912876 w 1016000"/>
                <a:gd name="connsiteY25" fmla="*/ 497840 h 1016000"/>
                <a:gd name="connsiteX26" fmla="*/ 845447 w 1016000"/>
                <a:gd name="connsiteY26" fmla="*/ 497840 h 1016000"/>
                <a:gd name="connsiteX27" fmla="*/ 518160 w 1016000"/>
                <a:gd name="connsiteY27" fmla="*/ 170586 h 1016000"/>
                <a:gd name="connsiteX28" fmla="*/ 518160 w 1016000"/>
                <a:gd name="connsiteY28" fmla="*/ 103124 h 1016000"/>
                <a:gd name="connsiteX29" fmla="*/ 912876 w 1016000"/>
                <a:gd name="connsiteY29" fmla="*/ 497840 h 1016000"/>
                <a:gd name="connsiteX30" fmla="*/ 497840 w 1016000"/>
                <a:gd name="connsiteY30" fmla="*/ 103124 h 1016000"/>
                <a:gd name="connsiteX31" fmla="*/ 497840 w 1016000"/>
                <a:gd name="connsiteY31" fmla="*/ 170586 h 1016000"/>
                <a:gd name="connsiteX32" fmla="*/ 170586 w 1016000"/>
                <a:gd name="connsiteY32" fmla="*/ 497840 h 1016000"/>
                <a:gd name="connsiteX33" fmla="*/ 103124 w 1016000"/>
                <a:gd name="connsiteY33" fmla="*/ 497840 h 1016000"/>
                <a:gd name="connsiteX34" fmla="*/ 497840 w 1016000"/>
                <a:gd name="connsiteY34" fmla="*/ 103124 h 1016000"/>
                <a:gd name="connsiteX35" fmla="*/ 518160 w 1016000"/>
                <a:gd name="connsiteY35" fmla="*/ 912876 h 1016000"/>
                <a:gd name="connsiteX36" fmla="*/ 518160 w 1016000"/>
                <a:gd name="connsiteY36" fmla="*/ 845380 h 1016000"/>
                <a:gd name="connsiteX37" fmla="*/ 836134 w 1016000"/>
                <a:gd name="connsiteY37" fmla="*/ 587654 h 1016000"/>
                <a:gd name="connsiteX38" fmla="*/ 816390 w 1016000"/>
                <a:gd name="connsiteY38" fmla="*/ 582879 h 1016000"/>
                <a:gd name="connsiteX39" fmla="*/ 433114 w 1016000"/>
                <a:gd name="connsiteY39" fmla="*/ 817057 h 1016000"/>
                <a:gd name="connsiteX40" fmla="*/ 198933 w 1016000"/>
                <a:gd name="connsiteY40" fmla="*/ 433781 h 1016000"/>
                <a:gd name="connsiteX41" fmla="*/ 582212 w 1016000"/>
                <a:gd name="connsiteY41" fmla="*/ 199602 h 1016000"/>
                <a:gd name="connsiteX42" fmla="*/ 825263 w 1016000"/>
                <a:gd name="connsiteY42" fmla="*/ 508000 h 1016000"/>
                <a:gd name="connsiteX43" fmla="*/ 835423 w 1016000"/>
                <a:gd name="connsiteY43" fmla="*/ 518160 h 1016000"/>
                <a:gd name="connsiteX44" fmla="*/ 912876 w 1016000"/>
                <a:gd name="connsiteY44" fmla="*/ 518160 h 1016000"/>
                <a:gd name="connsiteX45" fmla="*/ 518160 w 1016000"/>
                <a:gd name="connsiteY45" fmla="*/ 912876 h 1016000"/>
                <a:gd name="connsiteX46" fmla="*/ 518160 w 1016000"/>
                <a:gd name="connsiteY46" fmla="*/ 497840 h 1016000"/>
                <a:gd name="connsiteX47" fmla="*/ 611564 w 1016000"/>
                <a:gd name="connsiteY47" fmla="*/ 497840 h 1016000"/>
                <a:gd name="connsiteX48" fmla="*/ 611564 w 1016000"/>
                <a:gd name="connsiteY48" fmla="*/ 518160 h 1016000"/>
                <a:gd name="connsiteX49" fmla="*/ 518160 w 1016000"/>
                <a:gd name="connsiteY49" fmla="*/ 518160 h 1016000"/>
                <a:gd name="connsiteX50" fmla="*/ 518160 w 1016000"/>
                <a:gd name="connsiteY50" fmla="*/ 611564 h 1016000"/>
                <a:gd name="connsiteX51" fmla="*/ 497840 w 1016000"/>
                <a:gd name="connsiteY51" fmla="*/ 611564 h 1016000"/>
                <a:gd name="connsiteX52" fmla="*/ 497840 w 1016000"/>
                <a:gd name="connsiteY52" fmla="*/ 518160 h 1016000"/>
                <a:gd name="connsiteX53" fmla="*/ 404436 w 1016000"/>
                <a:gd name="connsiteY53" fmla="*/ 518160 h 1016000"/>
                <a:gd name="connsiteX54" fmla="*/ 404436 w 1016000"/>
                <a:gd name="connsiteY54" fmla="*/ 497840 h 1016000"/>
                <a:gd name="connsiteX55" fmla="*/ 497840 w 1016000"/>
                <a:gd name="connsiteY55" fmla="*/ 497840 h 1016000"/>
                <a:gd name="connsiteX56" fmla="*/ 497840 w 1016000"/>
                <a:gd name="connsiteY56" fmla="*/ 404436 h 1016000"/>
                <a:gd name="connsiteX57" fmla="*/ 518160 w 1016000"/>
                <a:gd name="connsiteY57" fmla="*/ 404436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016000" h="1016000">
                  <a:moveTo>
                    <a:pt x="518160" y="82804"/>
                  </a:moveTo>
                  <a:lnTo>
                    <a:pt x="518160" y="0"/>
                  </a:lnTo>
                  <a:lnTo>
                    <a:pt x="497840" y="0"/>
                  </a:lnTo>
                  <a:lnTo>
                    <a:pt x="497840" y="82804"/>
                  </a:lnTo>
                  <a:cubicBezTo>
                    <a:pt x="271026" y="88506"/>
                    <a:pt x="88506" y="271026"/>
                    <a:pt x="82804" y="497840"/>
                  </a:cubicBezTo>
                  <a:lnTo>
                    <a:pt x="0" y="497840"/>
                  </a:lnTo>
                  <a:lnTo>
                    <a:pt x="0" y="518160"/>
                  </a:lnTo>
                  <a:lnTo>
                    <a:pt x="82804" y="518160"/>
                  </a:lnTo>
                  <a:cubicBezTo>
                    <a:pt x="85142" y="615997"/>
                    <a:pt x="121145" y="710035"/>
                    <a:pt x="184743" y="784420"/>
                  </a:cubicBezTo>
                  <a:lnTo>
                    <a:pt x="200186" y="771212"/>
                  </a:lnTo>
                  <a:cubicBezTo>
                    <a:pt x="139751" y="700502"/>
                    <a:pt x="105490" y="611148"/>
                    <a:pt x="103158" y="518160"/>
                  </a:cubicBezTo>
                  <a:lnTo>
                    <a:pt x="170586" y="518160"/>
                  </a:lnTo>
                  <a:cubicBezTo>
                    <a:pt x="176168" y="696536"/>
                    <a:pt x="319466" y="839832"/>
                    <a:pt x="497840" y="845414"/>
                  </a:cubicBezTo>
                  <a:lnTo>
                    <a:pt x="497840" y="912774"/>
                  </a:lnTo>
                  <a:cubicBezTo>
                    <a:pt x="411087" y="910952"/>
                    <a:pt x="327273" y="881001"/>
                    <a:pt x="259012" y="827430"/>
                  </a:cubicBezTo>
                  <a:lnTo>
                    <a:pt x="246482" y="843449"/>
                  </a:lnTo>
                  <a:cubicBezTo>
                    <a:pt x="318321" y="899814"/>
                    <a:pt x="406546" y="931279"/>
                    <a:pt x="497840" y="933094"/>
                  </a:cubicBezTo>
                  <a:lnTo>
                    <a:pt x="497840" y="1016000"/>
                  </a:lnTo>
                  <a:lnTo>
                    <a:pt x="518160" y="1016000"/>
                  </a:lnTo>
                  <a:lnTo>
                    <a:pt x="518160" y="933196"/>
                  </a:lnTo>
                  <a:cubicBezTo>
                    <a:pt x="744975" y="927493"/>
                    <a:pt x="927493" y="744975"/>
                    <a:pt x="933196" y="518160"/>
                  </a:cubicBezTo>
                  <a:lnTo>
                    <a:pt x="1016000" y="518160"/>
                  </a:lnTo>
                  <a:lnTo>
                    <a:pt x="1016000" y="497840"/>
                  </a:lnTo>
                  <a:lnTo>
                    <a:pt x="933196" y="497840"/>
                  </a:lnTo>
                  <a:cubicBezTo>
                    <a:pt x="927493" y="271026"/>
                    <a:pt x="744975" y="88506"/>
                    <a:pt x="518160" y="82804"/>
                  </a:cubicBezTo>
                  <a:close/>
                  <a:moveTo>
                    <a:pt x="912876" y="497840"/>
                  </a:moveTo>
                  <a:lnTo>
                    <a:pt x="845447" y="497840"/>
                  </a:lnTo>
                  <a:cubicBezTo>
                    <a:pt x="839849" y="319460"/>
                    <a:pt x="696539" y="176167"/>
                    <a:pt x="518160" y="170586"/>
                  </a:cubicBezTo>
                  <a:lnTo>
                    <a:pt x="518160" y="103124"/>
                  </a:lnTo>
                  <a:cubicBezTo>
                    <a:pt x="733755" y="108812"/>
                    <a:pt x="907186" y="282244"/>
                    <a:pt x="912876" y="497840"/>
                  </a:cubicBezTo>
                  <a:close/>
                  <a:moveTo>
                    <a:pt x="497840" y="103124"/>
                  </a:moveTo>
                  <a:lnTo>
                    <a:pt x="497840" y="170586"/>
                  </a:lnTo>
                  <a:cubicBezTo>
                    <a:pt x="319466" y="176168"/>
                    <a:pt x="176168" y="319466"/>
                    <a:pt x="170586" y="497840"/>
                  </a:cubicBezTo>
                  <a:lnTo>
                    <a:pt x="103124" y="497840"/>
                  </a:lnTo>
                  <a:cubicBezTo>
                    <a:pt x="108812" y="282244"/>
                    <a:pt x="282244" y="108812"/>
                    <a:pt x="497840" y="103124"/>
                  </a:cubicBezTo>
                  <a:close/>
                  <a:moveTo>
                    <a:pt x="518160" y="912876"/>
                  </a:moveTo>
                  <a:lnTo>
                    <a:pt x="518160" y="845380"/>
                  </a:lnTo>
                  <a:cubicBezTo>
                    <a:pt x="670225" y="841231"/>
                    <a:pt x="800591" y="735567"/>
                    <a:pt x="836134" y="587654"/>
                  </a:cubicBezTo>
                  <a:lnTo>
                    <a:pt x="816390" y="582879"/>
                  </a:lnTo>
                  <a:cubicBezTo>
                    <a:pt x="775218" y="753384"/>
                    <a:pt x="603619" y="858232"/>
                    <a:pt x="433114" y="817057"/>
                  </a:cubicBezTo>
                  <a:cubicBezTo>
                    <a:pt x="262607" y="775885"/>
                    <a:pt x="157761" y="604286"/>
                    <a:pt x="198933" y="433781"/>
                  </a:cubicBezTo>
                  <a:cubicBezTo>
                    <a:pt x="240106" y="263275"/>
                    <a:pt x="411704" y="158429"/>
                    <a:pt x="582212" y="199602"/>
                  </a:cubicBezTo>
                  <a:cubicBezTo>
                    <a:pt x="724682" y="234005"/>
                    <a:pt x="825111" y="361432"/>
                    <a:pt x="825263" y="508000"/>
                  </a:cubicBezTo>
                  <a:cubicBezTo>
                    <a:pt x="825263" y="513612"/>
                    <a:pt x="829811" y="518160"/>
                    <a:pt x="835423" y="518160"/>
                  </a:cubicBezTo>
                  <a:lnTo>
                    <a:pt x="912876" y="518160"/>
                  </a:lnTo>
                  <a:cubicBezTo>
                    <a:pt x="907186" y="733755"/>
                    <a:pt x="733755" y="907186"/>
                    <a:pt x="518160" y="912876"/>
                  </a:cubicBezTo>
                  <a:close/>
                  <a:moveTo>
                    <a:pt x="518160" y="497840"/>
                  </a:moveTo>
                  <a:lnTo>
                    <a:pt x="611564" y="497840"/>
                  </a:lnTo>
                  <a:lnTo>
                    <a:pt x="611564" y="518160"/>
                  </a:lnTo>
                  <a:lnTo>
                    <a:pt x="518160" y="518160"/>
                  </a:lnTo>
                  <a:lnTo>
                    <a:pt x="518160" y="611564"/>
                  </a:lnTo>
                  <a:lnTo>
                    <a:pt x="497840" y="611564"/>
                  </a:lnTo>
                  <a:lnTo>
                    <a:pt x="497840" y="518160"/>
                  </a:lnTo>
                  <a:lnTo>
                    <a:pt x="404436" y="518160"/>
                  </a:lnTo>
                  <a:lnTo>
                    <a:pt x="404436" y="497840"/>
                  </a:lnTo>
                  <a:lnTo>
                    <a:pt x="497840" y="497840"/>
                  </a:lnTo>
                  <a:lnTo>
                    <a:pt x="497840" y="404436"/>
                  </a:lnTo>
                  <a:lnTo>
                    <a:pt x="518160" y="404436"/>
                  </a:ln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5" name="Texte"/>
          <p:cNvSpPr txBox="1"/>
          <p:nvPr/>
        </p:nvSpPr>
        <p:spPr>
          <a:xfrm>
            <a:off x="7598759" y="4944205"/>
            <a:ext cx="3952657" cy="397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lang="fr-FR" sz="1400" b="1" dirty="0">
                <a:solidFill>
                  <a:srgbClr val="0F529C"/>
                </a:solidFill>
              </a:rPr>
              <a:t>Solution</a:t>
            </a:r>
            <a:r>
              <a:rPr sz="1400" b="1" dirty="0">
                <a:solidFill>
                  <a:srgbClr val="0F529C"/>
                </a:solidFill>
              </a:rPr>
              <a:t> </a:t>
            </a:r>
            <a:r>
              <a:rPr lang="fr-FR" sz="1400" b="1" dirty="0">
                <a:solidFill>
                  <a:srgbClr val="0F529C"/>
                </a:solidFill>
              </a:rPr>
              <a:t>digitale</a:t>
            </a:r>
            <a:endParaRPr sz="1400" b="1" dirty="0">
              <a:solidFill>
                <a:srgbClr val="0F529C"/>
              </a:solidFill>
            </a:endParaRPr>
          </a:p>
          <a:p>
            <a:pPr algn="l">
              <a:spcAft>
                <a:spcPts val="100"/>
              </a:spcAft>
            </a:pPr>
            <a:r>
              <a:rPr sz="1100" b="0" dirty="0" err="1">
                <a:solidFill>
                  <a:srgbClr val="1A1A1A"/>
                </a:solidFill>
              </a:rPr>
              <a:t>Acteur</a:t>
            </a:r>
            <a:r>
              <a:rPr sz="1100" b="0" dirty="0">
                <a:solidFill>
                  <a:srgbClr val="1A1A1A"/>
                </a:solidFill>
              </a:rPr>
              <a:t> de </a:t>
            </a:r>
            <a:r>
              <a:rPr sz="1100" b="0" dirty="0" err="1">
                <a:solidFill>
                  <a:srgbClr val="1A1A1A"/>
                </a:solidFill>
              </a:rPr>
              <a:t>référence</a:t>
            </a:r>
            <a:r>
              <a:rPr sz="1100" b="0" dirty="0">
                <a:solidFill>
                  <a:srgbClr val="1A1A1A"/>
                </a:solidFill>
              </a:rPr>
              <a:t> de </a:t>
            </a:r>
            <a:r>
              <a:rPr sz="1100" b="0" dirty="0" err="1">
                <a:solidFill>
                  <a:srgbClr val="1A1A1A"/>
                </a:solidFill>
              </a:rPr>
              <a:t>l'archivage</a:t>
            </a:r>
            <a:r>
              <a:rPr sz="1100" b="0" dirty="0">
                <a:solidFill>
                  <a:srgbClr val="1A1A1A"/>
                </a:solidFill>
              </a:rPr>
              <a:t> </a:t>
            </a:r>
            <a:r>
              <a:rPr sz="1100" b="0" dirty="0" err="1">
                <a:solidFill>
                  <a:srgbClr val="1A1A1A"/>
                </a:solidFill>
              </a:rPr>
              <a:t>d'images</a:t>
            </a:r>
            <a:r>
              <a:rPr sz="1100" b="0" dirty="0">
                <a:solidFill>
                  <a:srgbClr val="1A1A1A"/>
                </a:solidFill>
              </a:rPr>
              <a:t> </a:t>
            </a:r>
            <a:r>
              <a:rPr sz="1100" b="0" dirty="0" err="1">
                <a:solidFill>
                  <a:srgbClr val="1A1A1A"/>
                </a:solidFill>
              </a:rPr>
              <a:t>médicales</a:t>
            </a:r>
            <a:r>
              <a:rPr sz="1100" b="0" dirty="0">
                <a:solidFill>
                  <a:srgbClr val="1A1A1A"/>
                </a:solidFill>
              </a:rPr>
              <a:t> (PACS)</a:t>
            </a:r>
          </a:p>
        </p:txBody>
      </p:sp>
      <p:sp>
        <p:nvSpPr>
          <p:cNvPr id="23" name="Pictogramme fond"/>
          <p:cNvSpPr/>
          <p:nvPr/>
        </p:nvSpPr>
        <p:spPr>
          <a:xfrm>
            <a:off x="7056466" y="4949977"/>
            <a:ext cx="457200" cy="438912"/>
          </a:xfrm>
          <a:prstGeom prst="round2DiagRect">
            <a:avLst>
              <a:gd name="adj1" fmla="val 24606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pSp>
        <p:nvGrpSpPr>
          <p:cNvPr id="30" name="ee4p_icon_group">
            <a:extLst>
              <a:ext uri="{FF2B5EF4-FFF2-40B4-BE49-F238E27FC236}">
                <a16:creationId xmlns:a16="http://schemas.microsoft.com/office/drawing/2014/main" id="{987ECDE6-85F0-F327-FEAB-83C9E4A33112}"/>
              </a:ext>
            </a:extLst>
          </p:cNvPr>
          <p:cNvGrpSpPr/>
          <p:nvPr/>
        </p:nvGrpSpPr>
        <p:grpSpPr>
          <a:xfrm>
            <a:off x="7138762" y="5023129"/>
            <a:ext cx="292608" cy="292608"/>
            <a:chOff x="4032000" y="2888993"/>
            <a:chExt cx="1080000" cy="1080000"/>
          </a:xfrm>
        </p:grpSpPr>
        <p:sp>
          <p:nvSpPr>
            <p:cNvPr id="31" name="ee4p_icon_frame" hidden="1">
              <a:extLst>
                <a:ext uri="{FF2B5EF4-FFF2-40B4-BE49-F238E27FC236}">
                  <a16:creationId xmlns:a16="http://schemas.microsoft.com/office/drawing/2014/main" id="{C41B1E0D-9F84-8752-355F-2E090CF5292D}"/>
                </a:ext>
              </a:extLst>
            </p:cNvPr>
            <p:cNvSpPr/>
            <p:nvPr/>
          </p:nvSpPr>
          <p:spPr>
            <a:xfrm>
              <a:off x="4032000" y="2888993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ee4p_icon">
              <a:extLst>
                <a:ext uri="{FF2B5EF4-FFF2-40B4-BE49-F238E27FC236}">
                  <a16:creationId xmlns:a16="http://schemas.microsoft.com/office/drawing/2014/main" id="{B9150EE4-F1A1-5815-001F-F6B5889012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68309" y="2921169"/>
              <a:ext cx="807381" cy="1015649"/>
            </a:xfrm>
            <a:custGeom>
              <a:avLst/>
              <a:gdLst>
                <a:gd name="connsiteX0" fmla="*/ 761458 w 807381"/>
                <a:gd name="connsiteY0" fmla="*/ 0 h 1015649"/>
                <a:gd name="connsiteX1" fmla="*/ 45923 w 807381"/>
                <a:gd name="connsiteY1" fmla="*/ 0 h 1015649"/>
                <a:gd name="connsiteX2" fmla="*/ 0 w 807381"/>
                <a:gd name="connsiteY2" fmla="*/ 45957 h 1015649"/>
                <a:gd name="connsiteX3" fmla="*/ 0 w 807381"/>
                <a:gd name="connsiteY3" fmla="*/ 176141 h 1015649"/>
                <a:gd name="connsiteX4" fmla="*/ 45923 w 807381"/>
                <a:gd name="connsiteY4" fmla="*/ 222064 h 1015649"/>
                <a:gd name="connsiteX5" fmla="*/ 761458 w 807381"/>
                <a:gd name="connsiteY5" fmla="*/ 222064 h 1015649"/>
                <a:gd name="connsiteX6" fmla="*/ 807381 w 807381"/>
                <a:gd name="connsiteY6" fmla="*/ 176141 h 1015649"/>
                <a:gd name="connsiteX7" fmla="*/ 807381 w 807381"/>
                <a:gd name="connsiteY7" fmla="*/ 45957 h 1015649"/>
                <a:gd name="connsiteX8" fmla="*/ 761458 w 807381"/>
                <a:gd name="connsiteY8" fmla="*/ 0 h 1015649"/>
                <a:gd name="connsiteX9" fmla="*/ 787061 w 807381"/>
                <a:gd name="connsiteY9" fmla="*/ 176107 h 1015649"/>
                <a:gd name="connsiteX10" fmla="*/ 761458 w 807381"/>
                <a:gd name="connsiteY10" fmla="*/ 201710 h 1015649"/>
                <a:gd name="connsiteX11" fmla="*/ 45923 w 807381"/>
                <a:gd name="connsiteY11" fmla="*/ 201710 h 1015649"/>
                <a:gd name="connsiteX12" fmla="*/ 20320 w 807381"/>
                <a:gd name="connsiteY12" fmla="*/ 176107 h 1015649"/>
                <a:gd name="connsiteX13" fmla="*/ 20320 w 807381"/>
                <a:gd name="connsiteY13" fmla="*/ 45957 h 1015649"/>
                <a:gd name="connsiteX14" fmla="*/ 45923 w 807381"/>
                <a:gd name="connsiteY14" fmla="*/ 20320 h 1015649"/>
                <a:gd name="connsiteX15" fmla="*/ 761458 w 807381"/>
                <a:gd name="connsiteY15" fmla="*/ 20320 h 1015649"/>
                <a:gd name="connsiteX16" fmla="*/ 787061 w 807381"/>
                <a:gd name="connsiteY16" fmla="*/ 45957 h 1015649"/>
                <a:gd name="connsiteX17" fmla="*/ 761458 w 807381"/>
                <a:gd name="connsiteY17" fmla="*/ 260130 h 1015649"/>
                <a:gd name="connsiteX18" fmla="*/ 45923 w 807381"/>
                <a:gd name="connsiteY18" fmla="*/ 260130 h 1015649"/>
                <a:gd name="connsiteX19" fmla="*/ 0 w 807381"/>
                <a:gd name="connsiteY19" fmla="*/ 306121 h 1015649"/>
                <a:gd name="connsiteX20" fmla="*/ 0 w 807381"/>
                <a:gd name="connsiteY20" fmla="*/ 436304 h 1015649"/>
                <a:gd name="connsiteX21" fmla="*/ 45923 w 807381"/>
                <a:gd name="connsiteY21" fmla="*/ 482227 h 1015649"/>
                <a:gd name="connsiteX22" fmla="*/ 761458 w 807381"/>
                <a:gd name="connsiteY22" fmla="*/ 482227 h 1015649"/>
                <a:gd name="connsiteX23" fmla="*/ 807381 w 807381"/>
                <a:gd name="connsiteY23" fmla="*/ 436304 h 1015649"/>
                <a:gd name="connsiteX24" fmla="*/ 807381 w 807381"/>
                <a:gd name="connsiteY24" fmla="*/ 306121 h 1015649"/>
                <a:gd name="connsiteX25" fmla="*/ 761458 w 807381"/>
                <a:gd name="connsiteY25" fmla="*/ 260164 h 1015649"/>
                <a:gd name="connsiteX26" fmla="*/ 787061 w 807381"/>
                <a:gd name="connsiteY26" fmla="*/ 436237 h 1015649"/>
                <a:gd name="connsiteX27" fmla="*/ 761458 w 807381"/>
                <a:gd name="connsiteY27" fmla="*/ 461840 h 1015649"/>
                <a:gd name="connsiteX28" fmla="*/ 45923 w 807381"/>
                <a:gd name="connsiteY28" fmla="*/ 461840 h 1015649"/>
                <a:gd name="connsiteX29" fmla="*/ 20320 w 807381"/>
                <a:gd name="connsiteY29" fmla="*/ 436237 h 1015649"/>
                <a:gd name="connsiteX30" fmla="*/ 20320 w 807381"/>
                <a:gd name="connsiteY30" fmla="*/ 306121 h 1015649"/>
                <a:gd name="connsiteX31" fmla="*/ 45923 w 807381"/>
                <a:gd name="connsiteY31" fmla="*/ 280484 h 1015649"/>
                <a:gd name="connsiteX32" fmla="*/ 761458 w 807381"/>
                <a:gd name="connsiteY32" fmla="*/ 280484 h 1015649"/>
                <a:gd name="connsiteX33" fmla="*/ 787061 w 807381"/>
                <a:gd name="connsiteY33" fmla="*/ 306121 h 1015649"/>
                <a:gd name="connsiteX34" fmla="*/ 358919 w 807381"/>
                <a:gd name="connsiteY34" fmla="*/ 100957 h 1015649"/>
                <a:gd name="connsiteX35" fmla="*/ 693555 w 807381"/>
                <a:gd name="connsiteY35" fmla="*/ 100957 h 1015649"/>
                <a:gd name="connsiteX36" fmla="*/ 693555 w 807381"/>
                <a:gd name="connsiteY36" fmla="*/ 121277 h 1015649"/>
                <a:gd name="connsiteX37" fmla="*/ 358919 w 807381"/>
                <a:gd name="connsiteY37" fmla="*/ 121277 h 1015649"/>
                <a:gd name="connsiteX38" fmla="*/ 358919 w 807381"/>
                <a:gd name="connsiteY38" fmla="*/ 361120 h 1015649"/>
                <a:gd name="connsiteX39" fmla="*/ 693555 w 807381"/>
                <a:gd name="connsiteY39" fmla="*/ 361120 h 1015649"/>
                <a:gd name="connsiteX40" fmla="*/ 693555 w 807381"/>
                <a:gd name="connsiteY40" fmla="*/ 381440 h 1015649"/>
                <a:gd name="connsiteX41" fmla="*/ 358919 w 807381"/>
                <a:gd name="connsiteY41" fmla="*/ 381440 h 1015649"/>
                <a:gd name="connsiteX42" fmla="*/ 122326 w 807381"/>
                <a:gd name="connsiteY42" fmla="*/ 63094 h 1015649"/>
                <a:gd name="connsiteX43" fmla="*/ 74270 w 807381"/>
                <a:gd name="connsiteY43" fmla="*/ 111150 h 1015649"/>
                <a:gd name="connsiteX44" fmla="*/ 122327 w 807381"/>
                <a:gd name="connsiteY44" fmla="*/ 159207 h 1015649"/>
                <a:gd name="connsiteX45" fmla="*/ 170383 w 807381"/>
                <a:gd name="connsiteY45" fmla="*/ 111150 h 1015649"/>
                <a:gd name="connsiteX46" fmla="*/ 170383 w 807381"/>
                <a:gd name="connsiteY46" fmla="*/ 111049 h 1015649"/>
                <a:gd name="connsiteX47" fmla="*/ 122326 w 807381"/>
                <a:gd name="connsiteY47" fmla="*/ 62992 h 1015649"/>
                <a:gd name="connsiteX48" fmla="*/ 122326 w 807381"/>
                <a:gd name="connsiteY48" fmla="*/ 138887 h 1015649"/>
                <a:gd name="connsiteX49" fmla="*/ 94590 w 807381"/>
                <a:gd name="connsiteY49" fmla="*/ 111150 h 1015649"/>
                <a:gd name="connsiteX50" fmla="*/ 122326 w 807381"/>
                <a:gd name="connsiteY50" fmla="*/ 83414 h 1015649"/>
                <a:gd name="connsiteX51" fmla="*/ 150063 w 807381"/>
                <a:gd name="connsiteY51" fmla="*/ 111150 h 1015649"/>
                <a:gd name="connsiteX52" fmla="*/ 122326 w 807381"/>
                <a:gd name="connsiteY52" fmla="*/ 138684 h 1015649"/>
                <a:gd name="connsiteX53" fmla="*/ 247904 w 807381"/>
                <a:gd name="connsiteY53" fmla="*/ 62992 h 1015649"/>
                <a:gd name="connsiteX54" fmla="*/ 199847 w 807381"/>
                <a:gd name="connsiteY54" fmla="*/ 111049 h 1015649"/>
                <a:gd name="connsiteX55" fmla="*/ 247904 w 807381"/>
                <a:gd name="connsiteY55" fmla="*/ 159106 h 1015649"/>
                <a:gd name="connsiteX56" fmla="*/ 295961 w 807381"/>
                <a:gd name="connsiteY56" fmla="*/ 111049 h 1015649"/>
                <a:gd name="connsiteX57" fmla="*/ 247904 w 807381"/>
                <a:gd name="connsiteY57" fmla="*/ 62992 h 1015649"/>
                <a:gd name="connsiteX58" fmla="*/ 247904 w 807381"/>
                <a:gd name="connsiteY58" fmla="*/ 138684 h 1015649"/>
                <a:gd name="connsiteX59" fmla="*/ 220167 w 807381"/>
                <a:gd name="connsiteY59" fmla="*/ 110947 h 1015649"/>
                <a:gd name="connsiteX60" fmla="*/ 247904 w 807381"/>
                <a:gd name="connsiteY60" fmla="*/ 83210 h 1015649"/>
                <a:gd name="connsiteX61" fmla="*/ 275641 w 807381"/>
                <a:gd name="connsiteY61" fmla="*/ 110947 h 1015649"/>
                <a:gd name="connsiteX62" fmla="*/ 247904 w 807381"/>
                <a:gd name="connsiteY62" fmla="*/ 138684 h 1015649"/>
                <a:gd name="connsiteX63" fmla="*/ 122326 w 807381"/>
                <a:gd name="connsiteY63" fmla="*/ 323156 h 1015649"/>
                <a:gd name="connsiteX64" fmla="*/ 74270 w 807381"/>
                <a:gd name="connsiteY64" fmla="*/ 371213 h 1015649"/>
                <a:gd name="connsiteX65" fmla="*/ 122326 w 807381"/>
                <a:gd name="connsiteY65" fmla="*/ 419269 h 1015649"/>
                <a:gd name="connsiteX66" fmla="*/ 170383 w 807381"/>
                <a:gd name="connsiteY66" fmla="*/ 371213 h 1015649"/>
                <a:gd name="connsiteX67" fmla="*/ 122326 w 807381"/>
                <a:gd name="connsiteY67" fmla="*/ 323156 h 1015649"/>
                <a:gd name="connsiteX68" fmla="*/ 122326 w 807381"/>
                <a:gd name="connsiteY68" fmla="*/ 398949 h 1015649"/>
                <a:gd name="connsiteX69" fmla="*/ 94590 w 807381"/>
                <a:gd name="connsiteY69" fmla="*/ 371213 h 1015649"/>
                <a:gd name="connsiteX70" fmla="*/ 122326 w 807381"/>
                <a:gd name="connsiteY70" fmla="*/ 343476 h 1015649"/>
                <a:gd name="connsiteX71" fmla="*/ 150063 w 807381"/>
                <a:gd name="connsiteY71" fmla="*/ 371213 h 1015649"/>
                <a:gd name="connsiteX72" fmla="*/ 122326 w 807381"/>
                <a:gd name="connsiteY72" fmla="*/ 398949 h 1015649"/>
                <a:gd name="connsiteX73" fmla="*/ 247904 w 807381"/>
                <a:gd name="connsiteY73" fmla="*/ 323156 h 1015649"/>
                <a:gd name="connsiteX74" fmla="*/ 199847 w 807381"/>
                <a:gd name="connsiteY74" fmla="*/ 371213 h 1015649"/>
                <a:gd name="connsiteX75" fmla="*/ 247904 w 807381"/>
                <a:gd name="connsiteY75" fmla="*/ 419269 h 1015649"/>
                <a:gd name="connsiteX76" fmla="*/ 295961 w 807381"/>
                <a:gd name="connsiteY76" fmla="*/ 371213 h 1015649"/>
                <a:gd name="connsiteX77" fmla="*/ 247904 w 807381"/>
                <a:gd name="connsiteY77" fmla="*/ 323156 h 1015649"/>
                <a:gd name="connsiteX78" fmla="*/ 247904 w 807381"/>
                <a:gd name="connsiteY78" fmla="*/ 398949 h 1015649"/>
                <a:gd name="connsiteX79" fmla="*/ 220167 w 807381"/>
                <a:gd name="connsiteY79" fmla="*/ 371213 h 1015649"/>
                <a:gd name="connsiteX80" fmla="*/ 247904 w 807381"/>
                <a:gd name="connsiteY80" fmla="*/ 343476 h 1015649"/>
                <a:gd name="connsiteX81" fmla="*/ 275641 w 807381"/>
                <a:gd name="connsiteY81" fmla="*/ 371213 h 1015649"/>
                <a:gd name="connsiteX82" fmla="*/ 247904 w 807381"/>
                <a:gd name="connsiteY82" fmla="*/ 398949 h 1015649"/>
                <a:gd name="connsiteX83" fmla="*/ 758105 w 807381"/>
                <a:gd name="connsiteY83" fmla="*/ 520327 h 1015649"/>
                <a:gd name="connsiteX84" fmla="*/ 49208 w 807381"/>
                <a:gd name="connsiteY84" fmla="*/ 520327 h 1015649"/>
                <a:gd name="connsiteX85" fmla="*/ 0 w 807381"/>
                <a:gd name="connsiteY85" fmla="*/ 569570 h 1015649"/>
                <a:gd name="connsiteX86" fmla="*/ 0 w 807381"/>
                <a:gd name="connsiteY86" fmla="*/ 693149 h 1015649"/>
                <a:gd name="connsiteX87" fmla="*/ 49208 w 807381"/>
                <a:gd name="connsiteY87" fmla="*/ 742391 h 1015649"/>
                <a:gd name="connsiteX88" fmla="*/ 405723 w 807381"/>
                <a:gd name="connsiteY88" fmla="*/ 742391 h 1015649"/>
                <a:gd name="connsiteX89" fmla="*/ 405723 w 807381"/>
                <a:gd name="connsiteY89" fmla="*/ 882227 h 1015649"/>
                <a:gd name="connsiteX90" fmla="*/ 349504 w 807381"/>
                <a:gd name="connsiteY90" fmla="*/ 938344 h 1015649"/>
                <a:gd name="connsiteX91" fmla="*/ 34544 w 807381"/>
                <a:gd name="connsiteY91" fmla="*/ 938344 h 1015649"/>
                <a:gd name="connsiteX92" fmla="*/ 34544 w 807381"/>
                <a:gd name="connsiteY92" fmla="*/ 958664 h 1015649"/>
                <a:gd name="connsiteX93" fmla="*/ 349504 w 807381"/>
                <a:gd name="connsiteY93" fmla="*/ 958664 h 1015649"/>
                <a:gd name="connsiteX94" fmla="*/ 425877 w 807381"/>
                <a:gd name="connsiteY94" fmla="*/ 1014879 h 1015649"/>
                <a:gd name="connsiteX95" fmla="*/ 482092 w 807381"/>
                <a:gd name="connsiteY95" fmla="*/ 958664 h 1015649"/>
                <a:gd name="connsiteX96" fmla="*/ 797052 w 807381"/>
                <a:gd name="connsiteY96" fmla="*/ 958664 h 1015649"/>
                <a:gd name="connsiteX97" fmla="*/ 797052 w 807381"/>
                <a:gd name="connsiteY97" fmla="*/ 938344 h 1015649"/>
                <a:gd name="connsiteX98" fmla="*/ 482092 w 807381"/>
                <a:gd name="connsiteY98" fmla="*/ 938344 h 1015649"/>
                <a:gd name="connsiteX99" fmla="*/ 425941 w 807381"/>
                <a:gd name="connsiteY99" fmla="*/ 882227 h 1015649"/>
                <a:gd name="connsiteX100" fmla="*/ 425941 w 807381"/>
                <a:gd name="connsiteY100" fmla="*/ 742391 h 1015649"/>
                <a:gd name="connsiteX101" fmla="*/ 538006 w 807381"/>
                <a:gd name="connsiteY101" fmla="*/ 742391 h 1015649"/>
                <a:gd name="connsiteX102" fmla="*/ 538006 w 807381"/>
                <a:gd name="connsiteY102" fmla="*/ 722071 h 1015649"/>
                <a:gd name="connsiteX103" fmla="*/ 49208 w 807381"/>
                <a:gd name="connsiteY103" fmla="*/ 722071 h 1015649"/>
                <a:gd name="connsiteX104" fmla="*/ 20320 w 807381"/>
                <a:gd name="connsiteY104" fmla="*/ 693149 h 1015649"/>
                <a:gd name="connsiteX105" fmla="*/ 20320 w 807381"/>
                <a:gd name="connsiteY105" fmla="*/ 569570 h 1015649"/>
                <a:gd name="connsiteX106" fmla="*/ 49208 w 807381"/>
                <a:gd name="connsiteY106" fmla="*/ 540648 h 1015649"/>
                <a:gd name="connsiteX107" fmla="*/ 758173 w 807381"/>
                <a:gd name="connsiteY107" fmla="*/ 540648 h 1015649"/>
                <a:gd name="connsiteX108" fmla="*/ 787061 w 807381"/>
                <a:gd name="connsiteY108" fmla="*/ 569570 h 1015649"/>
                <a:gd name="connsiteX109" fmla="*/ 787061 w 807381"/>
                <a:gd name="connsiteY109" fmla="*/ 693149 h 1015649"/>
                <a:gd name="connsiteX110" fmla="*/ 758173 w 807381"/>
                <a:gd name="connsiteY110" fmla="*/ 722071 h 1015649"/>
                <a:gd name="connsiteX111" fmla="*/ 635068 w 807381"/>
                <a:gd name="connsiteY111" fmla="*/ 722071 h 1015649"/>
                <a:gd name="connsiteX112" fmla="*/ 635068 w 807381"/>
                <a:gd name="connsiteY112" fmla="*/ 742391 h 1015649"/>
                <a:gd name="connsiteX113" fmla="*/ 758173 w 807381"/>
                <a:gd name="connsiteY113" fmla="*/ 742391 h 1015649"/>
                <a:gd name="connsiteX114" fmla="*/ 807381 w 807381"/>
                <a:gd name="connsiteY114" fmla="*/ 693149 h 1015649"/>
                <a:gd name="connsiteX115" fmla="*/ 807381 w 807381"/>
                <a:gd name="connsiteY115" fmla="*/ 569570 h 1015649"/>
                <a:gd name="connsiteX116" fmla="*/ 758173 w 807381"/>
                <a:gd name="connsiteY116" fmla="*/ 520327 h 1015649"/>
                <a:gd name="connsiteX117" fmla="*/ 462720 w 807381"/>
                <a:gd name="connsiteY117" fmla="*/ 948504 h 1015649"/>
                <a:gd name="connsiteX118" fmla="*/ 415917 w 807381"/>
                <a:gd name="connsiteY118" fmla="*/ 995375 h 1015649"/>
                <a:gd name="connsiteX119" fmla="*/ 369045 w 807381"/>
                <a:gd name="connsiteY119" fmla="*/ 948572 h 1015649"/>
                <a:gd name="connsiteX120" fmla="*/ 415849 w 807381"/>
                <a:gd name="connsiteY120" fmla="*/ 901700 h 1015649"/>
                <a:gd name="connsiteX121" fmla="*/ 415883 w 807381"/>
                <a:gd name="connsiteY121" fmla="*/ 901700 h 1015649"/>
                <a:gd name="connsiteX122" fmla="*/ 462720 w 807381"/>
                <a:gd name="connsiteY122" fmla="*/ 948504 h 1015649"/>
                <a:gd name="connsiteX123" fmla="*/ 693555 w 807381"/>
                <a:gd name="connsiteY123" fmla="*/ 641536 h 1015649"/>
                <a:gd name="connsiteX124" fmla="*/ 358919 w 807381"/>
                <a:gd name="connsiteY124" fmla="*/ 641536 h 1015649"/>
                <a:gd name="connsiteX125" fmla="*/ 358919 w 807381"/>
                <a:gd name="connsiteY125" fmla="*/ 621216 h 1015649"/>
                <a:gd name="connsiteX126" fmla="*/ 693555 w 807381"/>
                <a:gd name="connsiteY126" fmla="*/ 621216 h 1015649"/>
                <a:gd name="connsiteX127" fmla="*/ 74270 w 807381"/>
                <a:gd name="connsiteY127" fmla="*/ 631376 h 1015649"/>
                <a:gd name="connsiteX128" fmla="*/ 122326 w 807381"/>
                <a:gd name="connsiteY128" fmla="*/ 679433 h 1015649"/>
                <a:gd name="connsiteX129" fmla="*/ 170383 w 807381"/>
                <a:gd name="connsiteY129" fmla="*/ 631376 h 1015649"/>
                <a:gd name="connsiteX130" fmla="*/ 122326 w 807381"/>
                <a:gd name="connsiteY130" fmla="*/ 583319 h 1015649"/>
                <a:gd name="connsiteX131" fmla="*/ 74270 w 807381"/>
                <a:gd name="connsiteY131" fmla="*/ 631376 h 1015649"/>
                <a:gd name="connsiteX132" fmla="*/ 150063 w 807381"/>
                <a:gd name="connsiteY132" fmla="*/ 631376 h 1015649"/>
                <a:gd name="connsiteX133" fmla="*/ 122326 w 807381"/>
                <a:gd name="connsiteY133" fmla="*/ 659113 h 1015649"/>
                <a:gd name="connsiteX134" fmla="*/ 94590 w 807381"/>
                <a:gd name="connsiteY134" fmla="*/ 631376 h 1015649"/>
                <a:gd name="connsiteX135" fmla="*/ 122326 w 807381"/>
                <a:gd name="connsiteY135" fmla="*/ 603639 h 1015649"/>
                <a:gd name="connsiteX136" fmla="*/ 150063 w 807381"/>
                <a:gd name="connsiteY136" fmla="*/ 631376 h 1015649"/>
                <a:gd name="connsiteX137" fmla="*/ 199915 w 807381"/>
                <a:gd name="connsiteY137" fmla="*/ 631376 h 1015649"/>
                <a:gd name="connsiteX138" fmla="*/ 247972 w 807381"/>
                <a:gd name="connsiteY138" fmla="*/ 679433 h 1015649"/>
                <a:gd name="connsiteX139" fmla="*/ 296029 w 807381"/>
                <a:gd name="connsiteY139" fmla="*/ 631376 h 1015649"/>
                <a:gd name="connsiteX140" fmla="*/ 247972 w 807381"/>
                <a:gd name="connsiteY140" fmla="*/ 583319 h 1015649"/>
                <a:gd name="connsiteX141" fmla="*/ 247904 w 807381"/>
                <a:gd name="connsiteY141" fmla="*/ 583319 h 1015649"/>
                <a:gd name="connsiteX142" fmla="*/ 199915 w 807381"/>
                <a:gd name="connsiteY142" fmla="*/ 631376 h 1015649"/>
                <a:gd name="connsiteX143" fmla="*/ 275709 w 807381"/>
                <a:gd name="connsiteY143" fmla="*/ 631376 h 1015649"/>
                <a:gd name="connsiteX144" fmla="*/ 247972 w 807381"/>
                <a:gd name="connsiteY144" fmla="*/ 659113 h 1015649"/>
                <a:gd name="connsiteX145" fmla="*/ 220235 w 807381"/>
                <a:gd name="connsiteY145" fmla="*/ 631376 h 1015649"/>
                <a:gd name="connsiteX146" fmla="*/ 247972 w 807381"/>
                <a:gd name="connsiteY146" fmla="*/ 603639 h 1015649"/>
                <a:gd name="connsiteX147" fmla="*/ 275709 w 807381"/>
                <a:gd name="connsiteY147" fmla="*/ 631376 h 1015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807381" h="1015649">
                  <a:moveTo>
                    <a:pt x="761458" y="0"/>
                  </a:moveTo>
                  <a:lnTo>
                    <a:pt x="45923" y="0"/>
                  </a:lnTo>
                  <a:cubicBezTo>
                    <a:pt x="20563" y="37"/>
                    <a:pt x="19" y="20597"/>
                    <a:pt x="0" y="45957"/>
                  </a:cubicBezTo>
                  <a:lnTo>
                    <a:pt x="0" y="176141"/>
                  </a:lnTo>
                  <a:cubicBezTo>
                    <a:pt x="19" y="201495"/>
                    <a:pt x="20568" y="222045"/>
                    <a:pt x="45923" y="222064"/>
                  </a:cubicBezTo>
                  <a:lnTo>
                    <a:pt x="761458" y="222064"/>
                  </a:lnTo>
                  <a:cubicBezTo>
                    <a:pt x="786814" y="222045"/>
                    <a:pt x="807361" y="201495"/>
                    <a:pt x="807381" y="176141"/>
                  </a:cubicBezTo>
                  <a:lnTo>
                    <a:pt x="807381" y="45957"/>
                  </a:lnTo>
                  <a:cubicBezTo>
                    <a:pt x="807364" y="20597"/>
                    <a:pt x="786817" y="37"/>
                    <a:pt x="761458" y="0"/>
                  </a:cubicBezTo>
                  <a:close/>
                  <a:moveTo>
                    <a:pt x="787061" y="176107"/>
                  </a:moveTo>
                  <a:cubicBezTo>
                    <a:pt x="787041" y="190239"/>
                    <a:pt x="775591" y="201691"/>
                    <a:pt x="761458" y="201710"/>
                  </a:cubicBezTo>
                  <a:lnTo>
                    <a:pt x="45923" y="201710"/>
                  </a:lnTo>
                  <a:cubicBezTo>
                    <a:pt x="31791" y="201691"/>
                    <a:pt x="20339" y="190239"/>
                    <a:pt x="20320" y="176107"/>
                  </a:cubicBezTo>
                  <a:lnTo>
                    <a:pt x="20320" y="45957"/>
                  </a:lnTo>
                  <a:cubicBezTo>
                    <a:pt x="20320" y="31811"/>
                    <a:pt x="31777" y="20339"/>
                    <a:pt x="45923" y="20320"/>
                  </a:cubicBezTo>
                  <a:lnTo>
                    <a:pt x="761458" y="20320"/>
                  </a:lnTo>
                  <a:cubicBezTo>
                    <a:pt x="775604" y="20339"/>
                    <a:pt x="787061" y="31811"/>
                    <a:pt x="787061" y="45957"/>
                  </a:cubicBezTo>
                  <a:close/>
                  <a:moveTo>
                    <a:pt x="761458" y="260130"/>
                  </a:moveTo>
                  <a:lnTo>
                    <a:pt x="45923" y="260130"/>
                  </a:lnTo>
                  <a:cubicBezTo>
                    <a:pt x="20550" y="260167"/>
                    <a:pt x="0" y="280747"/>
                    <a:pt x="0" y="306121"/>
                  </a:cubicBezTo>
                  <a:lnTo>
                    <a:pt x="0" y="436304"/>
                  </a:lnTo>
                  <a:cubicBezTo>
                    <a:pt x="19" y="461660"/>
                    <a:pt x="20568" y="482207"/>
                    <a:pt x="45923" y="482227"/>
                  </a:cubicBezTo>
                  <a:lnTo>
                    <a:pt x="761458" y="482227"/>
                  </a:lnTo>
                  <a:cubicBezTo>
                    <a:pt x="786814" y="482207"/>
                    <a:pt x="807361" y="461660"/>
                    <a:pt x="807381" y="436304"/>
                  </a:cubicBezTo>
                  <a:lnTo>
                    <a:pt x="807381" y="306121"/>
                  </a:lnTo>
                  <a:cubicBezTo>
                    <a:pt x="807364" y="280760"/>
                    <a:pt x="786817" y="260201"/>
                    <a:pt x="761458" y="260164"/>
                  </a:cubicBezTo>
                  <a:close/>
                  <a:moveTo>
                    <a:pt x="787061" y="436237"/>
                  </a:moveTo>
                  <a:cubicBezTo>
                    <a:pt x="787041" y="450369"/>
                    <a:pt x="775591" y="461819"/>
                    <a:pt x="761458" y="461840"/>
                  </a:cubicBezTo>
                  <a:lnTo>
                    <a:pt x="45923" y="461840"/>
                  </a:lnTo>
                  <a:cubicBezTo>
                    <a:pt x="31791" y="461819"/>
                    <a:pt x="20339" y="450369"/>
                    <a:pt x="20320" y="436237"/>
                  </a:cubicBezTo>
                  <a:lnTo>
                    <a:pt x="20320" y="306121"/>
                  </a:lnTo>
                  <a:cubicBezTo>
                    <a:pt x="20320" y="291975"/>
                    <a:pt x="31777" y="280502"/>
                    <a:pt x="45923" y="280484"/>
                  </a:cubicBezTo>
                  <a:lnTo>
                    <a:pt x="761458" y="280484"/>
                  </a:lnTo>
                  <a:cubicBezTo>
                    <a:pt x="775604" y="280502"/>
                    <a:pt x="787061" y="291975"/>
                    <a:pt x="787061" y="306121"/>
                  </a:cubicBezTo>
                  <a:close/>
                  <a:moveTo>
                    <a:pt x="358919" y="100957"/>
                  </a:moveTo>
                  <a:lnTo>
                    <a:pt x="693555" y="100957"/>
                  </a:lnTo>
                  <a:lnTo>
                    <a:pt x="693555" y="121277"/>
                  </a:lnTo>
                  <a:lnTo>
                    <a:pt x="358919" y="121277"/>
                  </a:lnTo>
                  <a:close/>
                  <a:moveTo>
                    <a:pt x="358919" y="361120"/>
                  </a:moveTo>
                  <a:lnTo>
                    <a:pt x="693555" y="361120"/>
                  </a:lnTo>
                  <a:lnTo>
                    <a:pt x="693555" y="381440"/>
                  </a:lnTo>
                  <a:lnTo>
                    <a:pt x="358919" y="381440"/>
                  </a:lnTo>
                  <a:close/>
                  <a:moveTo>
                    <a:pt x="122326" y="63094"/>
                  </a:moveTo>
                  <a:cubicBezTo>
                    <a:pt x="95785" y="63094"/>
                    <a:pt x="74270" y="84609"/>
                    <a:pt x="74270" y="111150"/>
                  </a:cubicBezTo>
                  <a:cubicBezTo>
                    <a:pt x="74270" y="137692"/>
                    <a:pt x="95785" y="159207"/>
                    <a:pt x="122327" y="159207"/>
                  </a:cubicBezTo>
                  <a:cubicBezTo>
                    <a:pt x="148868" y="159207"/>
                    <a:pt x="170383" y="137691"/>
                    <a:pt x="170383" y="111150"/>
                  </a:cubicBezTo>
                  <a:cubicBezTo>
                    <a:pt x="170383" y="111117"/>
                    <a:pt x="170383" y="111083"/>
                    <a:pt x="170383" y="111049"/>
                  </a:cubicBezTo>
                  <a:cubicBezTo>
                    <a:pt x="170346" y="84523"/>
                    <a:pt x="148852" y="63029"/>
                    <a:pt x="122326" y="62992"/>
                  </a:cubicBezTo>
                  <a:close/>
                  <a:moveTo>
                    <a:pt x="122326" y="138887"/>
                  </a:moveTo>
                  <a:cubicBezTo>
                    <a:pt x="107008" y="138887"/>
                    <a:pt x="94590" y="126469"/>
                    <a:pt x="94590" y="111150"/>
                  </a:cubicBezTo>
                  <a:cubicBezTo>
                    <a:pt x="94590" y="95832"/>
                    <a:pt x="107008" y="83414"/>
                    <a:pt x="122326" y="83414"/>
                  </a:cubicBezTo>
                  <a:cubicBezTo>
                    <a:pt x="137645" y="83414"/>
                    <a:pt x="150063" y="95832"/>
                    <a:pt x="150063" y="111150"/>
                  </a:cubicBezTo>
                  <a:cubicBezTo>
                    <a:pt x="149915" y="126374"/>
                    <a:pt x="137551" y="138648"/>
                    <a:pt x="122326" y="138684"/>
                  </a:cubicBezTo>
                  <a:close/>
                  <a:moveTo>
                    <a:pt x="247904" y="62992"/>
                  </a:moveTo>
                  <a:cubicBezTo>
                    <a:pt x="221363" y="62992"/>
                    <a:pt x="199847" y="84508"/>
                    <a:pt x="199847" y="111049"/>
                  </a:cubicBezTo>
                  <a:cubicBezTo>
                    <a:pt x="199847" y="137590"/>
                    <a:pt x="221363" y="159106"/>
                    <a:pt x="247904" y="159106"/>
                  </a:cubicBezTo>
                  <a:cubicBezTo>
                    <a:pt x="274445" y="159106"/>
                    <a:pt x="295961" y="137590"/>
                    <a:pt x="295961" y="111049"/>
                  </a:cubicBezTo>
                  <a:cubicBezTo>
                    <a:pt x="295924" y="84523"/>
                    <a:pt x="274428" y="63029"/>
                    <a:pt x="247904" y="62992"/>
                  </a:cubicBezTo>
                  <a:close/>
                  <a:moveTo>
                    <a:pt x="247904" y="138684"/>
                  </a:moveTo>
                  <a:cubicBezTo>
                    <a:pt x="232585" y="138684"/>
                    <a:pt x="220167" y="126266"/>
                    <a:pt x="220167" y="110947"/>
                  </a:cubicBezTo>
                  <a:cubicBezTo>
                    <a:pt x="220167" y="95629"/>
                    <a:pt x="232585" y="83210"/>
                    <a:pt x="247904" y="83210"/>
                  </a:cubicBezTo>
                  <a:cubicBezTo>
                    <a:pt x="263222" y="83210"/>
                    <a:pt x="275641" y="95629"/>
                    <a:pt x="275641" y="110947"/>
                  </a:cubicBezTo>
                  <a:cubicBezTo>
                    <a:pt x="275620" y="126258"/>
                    <a:pt x="263215" y="138665"/>
                    <a:pt x="247904" y="138684"/>
                  </a:cubicBezTo>
                  <a:close/>
                  <a:moveTo>
                    <a:pt x="122326" y="323156"/>
                  </a:moveTo>
                  <a:cubicBezTo>
                    <a:pt x="95785" y="323156"/>
                    <a:pt x="74270" y="344671"/>
                    <a:pt x="74270" y="371213"/>
                  </a:cubicBezTo>
                  <a:cubicBezTo>
                    <a:pt x="74270" y="397754"/>
                    <a:pt x="95785" y="419269"/>
                    <a:pt x="122326" y="419269"/>
                  </a:cubicBezTo>
                  <a:cubicBezTo>
                    <a:pt x="148867" y="419269"/>
                    <a:pt x="170383" y="397754"/>
                    <a:pt x="170383" y="371213"/>
                  </a:cubicBezTo>
                  <a:cubicBezTo>
                    <a:pt x="170346" y="344688"/>
                    <a:pt x="148852" y="323193"/>
                    <a:pt x="122326" y="323156"/>
                  </a:cubicBezTo>
                  <a:close/>
                  <a:moveTo>
                    <a:pt x="122326" y="398949"/>
                  </a:moveTo>
                  <a:cubicBezTo>
                    <a:pt x="107008" y="398949"/>
                    <a:pt x="94590" y="386530"/>
                    <a:pt x="94590" y="371213"/>
                  </a:cubicBezTo>
                  <a:cubicBezTo>
                    <a:pt x="94590" y="355895"/>
                    <a:pt x="107008" y="343476"/>
                    <a:pt x="122326" y="343476"/>
                  </a:cubicBezTo>
                  <a:cubicBezTo>
                    <a:pt x="137645" y="343476"/>
                    <a:pt x="150063" y="355895"/>
                    <a:pt x="150063" y="371213"/>
                  </a:cubicBezTo>
                  <a:cubicBezTo>
                    <a:pt x="150026" y="386517"/>
                    <a:pt x="137630" y="398912"/>
                    <a:pt x="122326" y="398949"/>
                  </a:cubicBezTo>
                  <a:close/>
                  <a:moveTo>
                    <a:pt x="247904" y="323156"/>
                  </a:moveTo>
                  <a:cubicBezTo>
                    <a:pt x="221363" y="323156"/>
                    <a:pt x="199847" y="344671"/>
                    <a:pt x="199847" y="371213"/>
                  </a:cubicBezTo>
                  <a:cubicBezTo>
                    <a:pt x="199847" y="397754"/>
                    <a:pt x="221363" y="419269"/>
                    <a:pt x="247904" y="419269"/>
                  </a:cubicBezTo>
                  <a:cubicBezTo>
                    <a:pt x="274445" y="419269"/>
                    <a:pt x="295961" y="397754"/>
                    <a:pt x="295961" y="371213"/>
                  </a:cubicBezTo>
                  <a:cubicBezTo>
                    <a:pt x="295924" y="344688"/>
                    <a:pt x="274428" y="323193"/>
                    <a:pt x="247904" y="323156"/>
                  </a:cubicBezTo>
                  <a:close/>
                  <a:moveTo>
                    <a:pt x="247904" y="398949"/>
                  </a:moveTo>
                  <a:cubicBezTo>
                    <a:pt x="232585" y="398949"/>
                    <a:pt x="220167" y="386530"/>
                    <a:pt x="220167" y="371213"/>
                  </a:cubicBezTo>
                  <a:cubicBezTo>
                    <a:pt x="220167" y="355895"/>
                    <a:pt x="232585" y="343476"/>
                    <a:pt x="247904" y="343476"/>
                  </a:cubicBezTo>
                  <a:cubicBezTo>
                    <a:pt x="263222" y="343476"/>
                    <a:pt x="275641" y="355895"/>
                    <a:pt x="275641" y="371213"/>
                  </a:cubicBezTo>
                  <a:cubicBezTo>
                    <a:pt x="275620" y="386524"/>
                    <a:pt x="263215" y="398929"/>
                    <a:pt x="247904" y="398949"/>
                  </a:cubicBezTo>
                  <a:close/>
                  <a:moveTo>
                    <a:pt x="758105" y="520327"/>
                  </a:moveTo>
                  <a:lnTo>
                    <a:pt x="49208" y="520327"/>
                  </a:lnTo>
                  <a:cubicBezTo>
                    <a:pt x="22034" y="520365"/>
                    <a:pt x="19" y="542395"/>
                    <a:pt x="0" y="569570"/>
                  </a:cubicBezTo>
                  <a:lnTo>
                    <a:pt x="0" y="693149"/>
                  </a:lnTo>
                  <a:cubicBezTo>
                    <a:pt x="19" y="720324"/>
                    <a:pt x="22034" y="742354"/>
                    <a:pt x="49208" y="742391"/>
                  </a:cubicBezTo>
                  <a:lnTo>
                    <a:pt x="405723" y="742391"/>
                  </a:lnTo>
                  <a:lnTo>
                    <a:pt x="405723" y="882227"/>
                  </a:lnTo>
                  <a:cubicBezTo>
                    <a:pt x="376740" y="886646"/>
                    <a:pt x="353978" y="909367"/>
                    <a:pt x="349504" y="938344"/>
                  </a:cubicBezTo>
                  <a:lnTo>
                    <a:pt x="34544" y="938344"/>
                  </a:lnTo>
                  <a:lnTo>
                    <a:pt x="34544" y="958664"/>
                  </a:lnTo>
                  <a:lnTo>
                    <a:pt x="349504" y="958664"/>
                  </a:lnTo>
                  <a:cubicBezTo>
                    <a:pt x="355072" y="995277"/>
                    <a:pt x="389264" y="1020443"/>
                    <a:pt x="425877" y="1014879"/>
                  </a:cubicBezTo>
                  <a:cubicBezTo>
                    <a:pt x="454900" y="1010463"/>
                    <a:pt x="477679" y="987688"/>
                    <a:pt x="482092" y="958664"/>
                  </a:cubicBezTo>
                  <a:lnTo>
                    <a:pt x="797052" y="958664"/>
                  </a:lnTo>
                  <a:lnTo>
                    <a:pt x="797052" y="938344"/>
                  </a:lnTo>
                  <a:lnTo>
                    <a:pt x="482092" y="938344"/>
                  </a:lnTo>
                  <a:cubicBezTo>
                    <a:pt x="477608" y="909398"/>
                    <a:pt x="454890" y="886694"/>
                    <a:pt x="425941" y="882227"/>
                  </a:cubicBezTo>
                  <a:lnTo>
                    <a:pt x="425941" y="742391"/>
                  </a:lnTo>
                  <a:lnTo>
                    <a:pt x="538006" y="742391"/>
                  </a:lnTo>
                  <a:lnTo>
                    <a:pt x="538006" y="722071"/>
                  </a:lnTo>
                  <a:lnTo>
                    <a:pt x="49208" y="722071"/>
                  </a:lnTo>
                  <a:cubicBezTo>
                    <a:pt x="33256" y="722034"/>
                    <a:pt x="20339" y="709100"/>
                    <a:pt x="20320" y="693149"/>
                  </a:cubicBezTo>
                  <a:lnTo>
                    <a:pt x="20320" y="569570"/>
                  </a:lnTo>
                  <a:cubicBezTo>
                    <a:pt x="20339" y="553618"/>
                    <a:pt x="33256" y="540685"/>
                    <a:pt x="49208" y="540648"/>
                  </a:cubicBezTo>
                  <a:lnTo>
                    <a:pt x="758173" y="540648"/>
                  </a:lnTo>
                  <a:cubicBezTo>
                    <a:pt x="774124" y="540685"/>
                    <a:pt x="787041" y="553618"/>
                    <a:pt x="787061" y="569570"/>
                  </a:cubicBezTo>
                  <a:lnTo>
                    <a:pt x="787061" y="693149"/>
                  </a:lnTo>
                  <a:cubicBezTo>
                    <a:pt x="787044" y="709100"/>
                    <a:pt x="774124" y="722034"/>
                    <a:pt x="758173" y="722071"/>
                  </a:cubicBezTo>
                  <a:lnTo>
                    <a:pt x="635068" y="722071"/>
                  </a:lnTo>
                  <a:lnTo>
                    <a:pt x="635068" y="742391"/>
                  </a:lnTo>
                  <a:lnTo>
                    <a:pt x="758173" y="742391"/>
                  </a:lnTo>
                  <a:cubicBezTo>
                    <a:pt x="785348" y="742354"/>
                    <a:pt x="807361" y="720324"/>
                    <a:pt x="807381" y="693149"/>
                  </a:cubicBezTo>
                  <a:lnTo>
                    <a:pt x="807381" y="569570"/>
                  </a:lnTo>
                  <a:cubicBezTo>
                    <a:pt x="807364" y="542395"/>
                    <a:pt x="785348" y="520365"/>
                    <a:pt x="758173" y="520327"/>
                  </a:cubicBezTo>
                  <a:close/>
                  <a:moveTo>
                    <a:pt x="462720" y="948504"/>
                  </a:moveTo>
                  <a:cubicBezTo>
                    <a:pt x="462741" y="974371"/>
                    <a:pt x="441784" y="995355"/>
                    <a:pt x="415917" y="995375"/>
                  </a:cubicBezTo>
                  <a:cubicBezTo>
                    <a:pt x="390049" y="995396"/>
                    <a:pt x="369065" y="974439"/>
                    <a:pt x="369045" y="948572"/>
                  </a:cubicBezTo>
                  <a:cubicBezTo>
                    <a:pt x="369025" y="922704"/>
                    <a:pt x="389981" y="901720"/>
                    <a:pt x="415849" y="901700"/>
                  </a:cubicBezTo>
                  <a:cubicBezTo>
                    <a:pt x="415859" y="901700"/>
                    <a:pt x="415873" y="901700"/>
                    <a:pt x="415883" y="901700"/>
                  </a:cubicBezTo>
                  <a:cubicBezTo>
                    <a:pt x="441730" y="901717"/>
                    <a:pt x="462683" y="922657"/>
                    <a:pt x="462720" y="948504"/>
                  </a:cubicBezTo>
                  <a:close/>
                  <a:moveTo>
                    <a:pt x="693555" y="641536"/>
                  </a:moveTo>
                  <a:lnTo>
                    <a:pt x="358919" y="641536"/>
                  </a:lnTo>
                  <a:lnTo>
                    <a:pt x="358919" y="621216"/>
                  </a:lnTo>
                  <a:lnTo>
                    <a:pt x="693555" y="621216"/>
                  </a:lnTo>
                  <a:close/>
                  <a:moveTo>
                    <a:pt x="74270" y="631376"/>
                  </a:moveTo>
                  <a:cubicBezTo>
                    <a:pt x="74270" y="657918"/>
                    <a:pt x="95785" y="679433"/>
                    <a:pt x="122326" y="679433"/>
                  </a:cubicBezTo>
                  <a:cubicBezTo>
                    <a:pt x="148867" y="679433"/>
                    <a:pt x="170383" y="657918"/>
                    <a:pt x="170383" y="631376"/>
                  </a:cubicBezTo>
                  <a:cubicBezTo>
                    <a:pt x="170383" y="604835"/>
                    <a:pt x="148867" y="583319"/>
                    <a:pt x="122326" y="583319"/>
                  </a:cubicBezTo>
                  <a:cubicBezTo>
                    <a:pt x="95801" y="583357"/>
                    <a:pt x="74307" y="604852"/>
                    <a:pt x="74270" y="631376"/>
                  </a:cubicBezTo>
                  <a:close/>
                  <a:moveTo>
                    <a:pt x="150063" y="631376"/>
                  </a:moveTo>
                  <a:cubicBezTo>
                    <a:pt x="150063" y="646694"/>
                    <a:pt x="137645" y="659113"/>
                    <a:pt x="122326" y="659113"/>
                  </a:cubicBezTo>
                  <a:cubicBezTo>
                    <a:pt x="107008" y="659113"/>
                    <a:pt x="94590" y="646694"/>
                    <a:pt x="94590" y="631376"/>
                  </a:cubicBezTo>
                  <a:cubicBezTo>
                    <a:pt x="94590" y="616058"/>
                    <a:pt x="107008" y="603639"/>
                    <a:pt x="122326" y="603639"/>
                  </a:cubicBezTo>
                  <a:cubicBezTo>
                    <a:pt x="137637" y="603660"/>
                    <a:pt x="150045" y="616065"/>
                    <a:pt x="150063" y="631376"/>
                  </a:cubicBezTo>
                  <a:close/>
                  <a:moveTo>
                    <a:pt x="199915" y="631376"/>
                  </a:moveTo>
                  <a:cubicBezTo>
                    <a:pt x="199915" y="657918"/>
                    <a:pt x="221431" y="679433"/>
                    <a:pt x="247972" y="679433"/>
                  </a:cubicBezTo>
                  <a:cubicBezTo>
                    <a:pt x="274513" y="679433"/>
                    <a:pt x="296029" y="657918"/>
                    <a:pt x="296029" y="631376"/>
                  </a:cubicBezTo>
                  <a:cubicBezTo>
                    <a:pt x="296029" y="604835"/>
                    <a:pt x="274513" y="583319"/>
                    <a:pt x="247972" y="583319"/>
                  </a:cubicBezTo>
                  <a:cubicBezTo>
                    <a:pt x="247948" y="583319"/>
                    <a:pt x="247928" y="583319"/>
                    <a:pt x="247904" y="583319"/>
                  </a:cubicBezTo>
                  <a:cubicBezTo>
                    <a:pt x="221405" y="583394"/>
                    <a:pt x="199952" y="604876"/>
                    <a:pt x="199915" y="631376"/>
                  </a:cubicBezTo>
                  <a:close/>
                  <a:moveTo>
                    <a:pt x="275709" y="631376"/>
                  </a:moveTo>
                  <a:cubicBezTo>
                    <a:pt x="275709" y="646694"/>
                    <a:pt x="263290" y="659113"/>
                    <a:pt x="247972" y="659113"/>
                  </a:cubicBezTo>
                  <a:cubicBezTo>
                    <a:pt x="232653" y="659113"/>
                    <a:pt x="220235" y="646694"/>
                    <a:pt x="220235" y="631376"/>
                  </a:cubicBezTo>
                  <a:cubicBezTo>
                    <a:pt x="220235" y="616058"/>
                    <a:pt x="232653" y="603639"/>
                    <a:pt x="247972" y="603639"/>
                  </a:cubicBezTo>
                  <a:cubicBezTo>
                    <a:pt x="263283" y="603660"/>
                    <a:pt x="275688" y="616065"/>
                    <a:pt x="275709" y="631376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9" name="Texte"/>
          <p:cNvSpPr txBox="1"/>
          <p:nvPr/>
        </p:nvSpPr>
        <p:spPr>
          <a:xfrm>
            <a:off x="7612333" y="3407004"/>
            <a:ext cx="3952657" cy="5668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1" dirty="0" err="1">
                <a:solidFill>
                  <a:srgbClr val="0F529C"/>
                </a:solidFill>
              </a:rPr>
              <a:t>Radiotraceurs</a:t>
            </a:r>
            <a:endParaRPr sz="1400" b="1" dirty="0">
              <a:solidFill>
                <a:srgbClr val="0F529C"/>
              </a:solidFill>
            </a:endParaRPr>
          </a:p>
          <a:p>
            <a:pPr algn="l">
              <a:spcAft>
                <a:spcPts val="100"/>
              </a:spcAft>
            </a:pPr>
            <a:r>
              <a:rPr sz="1100" b="0" dirty="0">
                <a:solidFill>
                  <a:srgbClr val="1A1A1A"/>
                </a:solidFill>
              </a:rPr>
              <a:t>Production locale par cyclotron, à Casablanca, pour le diagnostic </a:t>
            </a:r>
            <a:r>
              <a:rPr sz="1100" b="0" dirty="0" err="1">
                <a:solidFill>
                  <a:srgbClr val="1A1A1A"/>
                </a:solidFill>
              </a:rPr>
              <a:t>oncologique</a:t>
            </a:r>
            <a:endParaRPr sz="1100" b="0" dirty="0">
              <a:solidFill>
                <a:srgbClr val="1A1A1A"/>
              </a:solidFill>
            </a:endParaRPr>
          </a:p>
        </p:txBody>
      </p:sp>
      <p:sp>
        <p:nvSpPr>
          <p:cNvPr id="17" name="Pictogramme fond"/>
          <p:cNvSpPr/>
          <p:nvPr/>
        </p:nvSpPr>
        <p:spPr>
          <a:xfrm>
            <a:off x="7042889" y="3407004"/>
            <a:ext cx="457200" cy="438912"/>
          </a:xfrm>
          <a:prstGeom prst="round2DiagRect">
            <a:avLst>
              <a:gd name="adj1" fmla="val 24606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4" name="Graphique 33">
            <a:extLst>
              <a:ext uri="{FF2B5EF4-FFF2-40B4-BE49-F238E27FC236}">
                <a16:creationId xmlns:a16="http://schemas.microsoft.com/office/drawing/2014/main" id="{E7BDD46B-C6C9-27F8-6F2E-1FAFAD5B31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5185" y="3480156"/>
            <a:ext cx="292608" cy="292608"/>
          </a:xfrm>
          <a:prstGeom prst="rect">
            <a:avLst/>
          </a:prstGeom>
        </p:spPr>
      </p:pic>
      <p:grpSp>
        <p:nvGrpSpPr>
          <p:cNvPr id="47" name="Groupe 46">
            <a:extLst>
              <a:ext uri="{FF2B5EF4-FFF2-40B4-BE49-F238E27FC236}">
                <a16:creationId xmlns:a16="http://schemas.microsoft.com/office/drawing/2014/main" id="{87E96FD8-FA06-08D3-0728-C5C46FBD6B44}"/>
              </a:ext>
            </a:extLst>
          </p:cNvPr>
          <p:cNvGrpSpPr/>
          <p:nvPr/>
        </p:nvGrpSpPr>
        <p:grpSpPr>
          <a:xfrm>
            <a:off x="494625" y="2297195"/>
            <a:ext cx="6038150" cy="3150894"/>
            <a:chOff x="494625" y="2323236"/>
            <a:chExt cx="6038150" cy="3150894"/>
          </a:xfrm>
        </p:grpSpPr>
        <p:sp>
          <p:nvSpPr>
            <p:cNvPr id="7" name="Texte"/>
            <p:cNvSpPr txBox="1"/>
            <p:nvPr/>
          </p:nvSpPr>
          <p:spPr>
            <a:xfrm>
              <a:off x="494625" y="2323236"/>
              <a:ext cx="6038150" cy="5232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700" b="1" dirty="0">
                  <a:solidFill>
                    <a:srgbClr val="0F529C"/>
                  </a:solidFill>
                  <a:latin typeface="+mj-lt"/>
                </a:rPr>
                <a:t>Un leader marocain de la </a:t>
              </a:r>
              <a:r>
                <a:rPr sz="1700" b="1" dirty="0" err="1">
                  <a:solidFill>
                    <a:srgbClr val="0F529C"/>
                  </a:solidFill>
                  <a:latin typeface="+mj-lt"/>
                </a:rPr>
                <a:t>technologie</a:t>
              </a:r>
              <a:r>
                <a:rPr sz="1700" b="1" dirty="0">
                  <a:solidFill>
                    <a:srgbClr val="0F529C"/>
                  </a:solidFill>
                  <a:latin typeface="+mj-lt"/>
                </a:rPr>
                <a:t> </a:t>
              </a:r>
              <a:r>
                <a:rPr sz="1700" b="1" dirty="0" err="1">
                  <a:solidFill>
                    <a:srgbClr val="0F529C"/>
                  </a:solidFill>
                  <a:latin typeface="+mj-lt"/>
                </a:rPr>
                <a:t>médicale</a:t>
              </a:r>
              <a:r>
                <a:rPr sz="1700" b="1" dirty="0">
                  <a:solidFill>
                    <a:srgbClr val="0F529C"/>
                  </a:solidFill>
                  <a:latin typeface="+mj-lt"/>
                </a:rPr>
                <a:t> </a:t>
              </a:r>
              <a:r>
                <a:rPr sz="1700" b="1" dirty="0" err="1">
                  <a:solidFill>
                    <a:srgbClr val="0F529C"/>
                  </a:solidFill>
                  <a:latin typeface="+mj-lt"/>
                </a:rPr>
                <a:t>intégrée</a:t>
              </a:r>
              <a:r>
                <a:rPr sz="1700" b="1" dirty="0">
                  <a:solidFill>
                    <a:srgbClr val="0F529C"/>
                  </a:solidFill>
                  <a:latin typeface="+mj-lt"/>
                </a:rPr>
                <a:t>, </a:t>
              </a:r>
              <a:r>
                <a:rPr sz="1700" b="1" dirty="0" err="1">
                  <a:solidFill>
                    <a:srgbClr val="0F529C"/>
                  </a:solidFill>
                  <a:latin typeface="+mj-lt"/>
                </a:rPr>
                <a:t>fondé</a:t>
              </a:r>
              <a:r>
                <a:rPr sz="1700" b="1" dirty="0">
                  <a:solidFill>
                    <a:srgbClr val="0F529C"/>
                  </a:solidFill>
                  <a:latin typeface="+mj-lt"/>
                </a:rPr>
                <a:t> </a:t>
              </a:r>
              <a:r>
                <a:rPr sz="1700" b="1" dirty="0" err="1">
                  <a:solidFill>
                    <a:srgbClr val="0F529C"/>
                  </a:solidFill>
                  <a:latin typeface="+mj-lt"/>
                </a:rPr>
                <a:t>en</a:t>
              </a:r>
              <a:r>
                <a:rPr sz="1700" b="1" dirty="0">
                  <a:solidFill>
                    <a:srgbClr val="0F529C"/>
                  </a:solidFill>
                  <a:latin typeface="+mj-lt"/>
                </a:rPr>
                <a:t> 1992 à Casablanca</a:t>
              </a:r>
            </a:p>
          </p:txBody>
        </p:sp>
        <p:sp>
          <p:nvSpPr>
            <p:cNvPr id="8" name="Texte"/>
            <p:cNvSpPr txBox="1"/>
            <p:nvPr/>
          </p:nvSpPr>
          <p:spPr>
            <a:xfrm>
              <a:off x="494625" y="3118764"/>
              <a:ext cx="6038150" cy="107721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400" b="0" dirty="0">
                  <a:solidFill>
                    <a:srgbClr val="1A1A1A"/>
                  </a:solidFill>
                </a:rPr>
                <a:t>Le Groupe </a:t>
              </a:r>
              <a:r>
                <a:rPr sz="1400" b="0" dirty="0" err="1">
                  <a:solidFill>
                    <a:srgbClr val="1A1A1A"/>
                  </a:solidFill>
                </a:rPr>
                <a:t>conçoit</a:t>
              </a:r>
              <a:r>
                <a:rPr sz="1400" b="0" dirty="0">
                  <a:solidFill>
                    <a:srgbClr val="1A1A1A"/>
                  </a:solidFill>
                </a:rPr>
                <a:t>, </a:t>
              </a:r>
              <a:r>
                <a:rPr sz="1400" b="0" dirty="0" err="1">
                  <a:solidFill>
                    <a:srgbClr val="1A1A1A"/>
                  </a:solidFill>
                </a:rPr>
                <a:t>distribue</a:t>
              </a:r>
              <a:r>
                <a:rPr sz="1400" b="0" dirty="0">
                  <a:solidFill>
                    <a:srgbClr val="1A1A1A"/>
                  </a:solidFill>
                </a:rPr>
                <a:t>, </a:t>
              </a:r>
              <a:r>
                <a:rPr sz="1400" b="0" dirty="0" err="1">
                  <a:solidFill>
                    <a:srgbClr val="1A1A1A"/>
                  </a:solidFill>
                </a:rPr>
                <a:t>installe</a:t>
              </a:r>
              <a:r>
                <a:rPr sz="1400" b="0" dirty="0">
                  <a:solidFill>
                    <a:srgbClr val="1A1A1A"/>
                  </a:solidFill>
                </a:rPr>
                <a:t> et assure la maintenance de solutions à forte </a:t>
              </a:r>
              <a:r>
                <a:rPr sz="1400" b="0" dirty="0" err="1">
                  <a:solidFill>
                    <a:srgbClr val="1A1A1A"/>
                  </a:solidFill>
                </a:rPr>
                <a:t>composante</a:t>
              </a:r>
              <a:r>
                <a:rPr sz="1400" b="0" dirty="0">
                  <a:solidFill>
                    <a:srgbClr val="1A1A1A"/>
                  </a:solidFill>
                </a:rPr>
                <a:t> </a:t>
              </a:r>
              <a:r>
                <a:rPr sz="1400" b="0" dirty="0" err="1">
                  <a:solidFill>
                    <a:srgbClr val="1A1A1A"/>
                  </a:solidFill>
                </a:rPr>
                <a:t>technologique</a:t>
              </a:r>
              <a:r>
                <a:rPr sz="1400" b="0" dirty="0">
                  <a:solidFill>
                    <a:srgbClr val="1A1A1A"/>
                  </a:solidFill>
                </a:rPr>
                <a:t> pour les </a:t>
              </a:r>
              <a:r>
                <a:rPr sz="1400" b="0" dirty="0" err="1">
                  <a:solidFill>
                    <a:srgbClr val="1A1A1A"/>
                  </a:solidFill>
                </a:rPr>
                <a:t>professionnels</a:t>
              </a:r>
              <a:r>
                <a:rPr sz="1400" b="0" dirty="0">
                  <a:solidFill>
                    <a:srgbClr val="1A1A1A"/>
                  </a:solidFill>
                </a:rPr>
                <a:t> de santé, </a:t>
              </a:r>
              <a:r>
                <a:rPr sz="1400" b="0" dirty="0" err="1">
                  <a:solidFill>
                    <a:srgbClr val="1A1A1A"/>
                  </a:solidFill>
                </a:rPr>
                <a:t>en</a:t>
              </a:r>
              <a:r>
                <a:rPr sz="1400" b="0" dirty="0">
                  <a:solidFill>
                    <a:srgbClr val="1A1A1A"/>
                  </a:solidFill>
                </a:rPr>
                <a:t> </a:t>
              </a:r>
              <a:r>
                <a:rPr sz="1400" b="0" dirty="0" err="1">
                  <a:solidFill>
                    <a:srgbClr val="1A1A1A"/>
                  </a:solidFill>
                </a:rPr>
                <a:t>s'appuyant</a:t>
              </a:r>
              <a:r>
                <a:rPr sz="1400" b="0" dirty="0">
                  <a:solidFill>
                    <a:srgbClr val="1A1A1A"/>
                  </a:solidFill>
                </a:rPr>
                <a:t> sur des </a:t>
              </a:r>
              <a:r>
                <a:rPr sz="1400" b="0" dirty="0" err="1">
                  <a:solidFill>
                    <a:srgbClr val="1A1A1A"/>
                  </a:solidFill>
                </a:rPr>
                <a:t>partenariats</a:t>
              </a:r>
              <a:r>
                <a:rPr sz="1400" b="0" dirty="0">
                  <a:solidFill>
                    <a:srgbClr val="1A1A1A"/>
                  </a:solidFill>
                </a:rPr>
                <a:t> de long </a:t>
              </a:r>
              <a:r>
                <a:rPr sz="1400" b="0" dirty="0" err="1">
                  <a:solidFill>
                    <a:srgbClr val="1A1A1A"/>
                  </a:solidFill>
                </a:rPr>
                <a:t>terme</a:t>
              </a:r>
              <a:r>
                <a:rPr sz="1400" b="0" dirty="0">
                  <a:solidFill>
                    <a:srgbClr val="1A1A1A"/>
                  </a:solidFill>
                </a:rPr>
                <a:t> avec des fabricants </a:t>
              </a:r>
              <a:r>
                <a:rPr sz="1400" b="0" dirty="0" err="1">
                  <a:solidFill>
                    <a:srgbClr val="1A1A1A"/>
                  </a:solidFill>
                </a:rPr>
                <a:t>internationaux</a:t>
              </a:r>
              <a:r>
                <a:rPr sz="1400" b="0" dirty="0">
                  <a:solidFill>
                    <a:srgbClr val="1A1A1A"/>
                  </a:solidFill>
                </a:rPr>
                <a:t> de premier plan. </a:t>
              </a:r>
              <a:r>
                <a:rPr sz="1400" b="0" dirty="0" err="1">
                  <a:solidFill>
                    <a:srgbClr val="1A1A1A"/>
                  </a:solidFill>
                </a:rPr>
                <a:t>Depuis</a:t>
              </a:r>
              <a:r>
                <a:rPr sz="1400" b="0" dirty="0">
                  <a:solidFill>
                    <a:srgbClr val="1A1A1A"/>
                  </a:solidFill>
                </a:rPr>
                <a:t> le Maroc, il </a:t>
              </a:r>
              <a:r>
                <a:rPr sz="1400" b="0" dirty="0" err="1">
                  <a:solidFill>
                    <a:srgbClr val="1A1A1A"/>
                  </a:solidFill>
                </a:rPr>
                <a:t>étend</a:t>
              </a:r>
              <a:r>
                <a:rPr sz="1400" b="0" dirty="0">
                  <a:solidFill>
                    <a:srgbClr val="1A1A1A"/>
                  </a:solidFill>
                </a:rPr>
                <a:t> </a:t>
              </a:r>
              <a:r>
                <a:rPr sz="1400" b="0" dirty="0" err="1">
                  <a:solidFill>
                    <a:srgbClr val="1A1A1A"/>
                  </a:solidFill>
                </a:rPr>
                <a:t>ses</a:t>
              </a:r>
              <a:r>
                <a:rPr sz="1400" b="0" dirty="0">
                  <a:solidFill>
                    <a:srgbClr val="1A1A1A"/>
                  </a:solidFill>
                </a:rPr>
                <a:t> </a:t>
              </a:r>
              <a:r>
                <a:rPr sz="1400" b="0" dirty="0" err="1">
                  <a:solidFill>
                    <a:srgbClr val="1A1A1A"/>
                  </a:solidFill>
                </a:rPr>
                <a:t>activités</a:t>
              </a:r>
              <a:r>
                <a:rPr sz="1400" b="0" dirty="0">
                  <a:solidFill>
                    <a:srgbClr val="1A1A1A"/>
                  </a:solidFill>
                </a:rPr>
                <a:t> à </a:t>
              </a:r>
              <a:r>
                <a:rPr sz="1400" b="0" dirty="0" err="1">
                  <a:solidFill>
                    <a:srgbClr val="1A1A1A"/>
                  </a:solidFill>
                </a:rPr>
                <a:t>l'Afrique</a:t>
              </a:r>
              <a:r>
                <a:rPr sz="1400" b="0" dirty="0">
                  <a:solidFill>
                    <a:srgbClr val="1A1A1A"/>
                  </a:solidFill>
                </a:rPr>
                <a:t> </a:t>
              </a:r>
              <a:r>
                <a:rPr sz="1400" b="0" dirty="0" err="1">
                  <a:solidFill>
                    <a:srgbClr val="1A1A1A"/>
                  </a:solidFill>
                </a:rPr>
                <a:t>subsaharienne</a:t>
              </a:r>
              <a:r>
                <a:rPr sz="1400" b="0" dirty="0">
                  <a:solidFill>
                    <a:srgbClr val="1A1A1A"/>
                  </a:solidFill>
                </a:rPr>
                <a:t>.</a:t>
              </a:r>
            </a:p>
          </p:txBody>
        </p:sp>
        <p:sp>
          <p:nvSpPr>
            <p:cNvPr id="9" name="Mission"/>
            <p:cNvSpPr/>
            <p:nvPr/>
          </p:nvSpPr>
          <p:spPr>
            <a:xfrm>
              <a:off x="494625" y="4468290"/>
              <a:ext cx="6038150" cy="1005840"/>
            </a:xfrm>
            <a:prstGeom prst="round2DiagRect">
              <a:avLst>
                <a:gd name="adj1" fmla="val 11741"/>
                <a:gd name="adj2" fmla="val 0"/>
              </a:avLst>
            </a:prstGeom>
            <a:solidFill>
              <a:srgbClr val="E4F6F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dirty="0"/>
            </a:p>
          </p:txBody>
        </p:sp>
        <p:sp>
          <p:nvSpPr>
            <p:cNvPr id="11" name="Texte"/>
            <p:cNvSpPr txBox="1"/>
            <p:nvPr/>
          </p:nvSpPr>
          <p:spPr>
            <a:xfrm>
              <a:off x="1079840" y="4548742"/>
              <a:ext cx="5320959" cy="8540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1400" b="1" dirty="0"/>
                <a:t>Notre ambition : </a:t>
              </a:r>
              <a:r>
                <a:rPr sz="1400" b="1" dirty="0" err="1"/>
                <a:t>mettre</a:t>
              </a:r>
              <a:r>
                <a:rPr sz="1400" b="1" dirty="0"/>
                <a:t> à la disposition des </a:t>
              </a:r>
              <a:r>
                <a:rPr sz="1400" b="1" dirty="0" err="1"/>
                <a:t>établissements</a:t>
              </a:r>
              <a:r>
                <a:rPr sz="1400" b="1" dirty="0"/>
                <a:t> de santé les </a:t>
              </a:r>
              <a:r>
                <a:rPr sz="1400" b="1" dirty="0" err="1"/>
                <a:t>équipements</a:t>
              </a:r>
              <a:r>
                <a:rPr sz="1400" b="1" dirty="0"/>
                <a:t> et technologies de </a:t>
              </a:r>
              <a:r>
                <a:rPr sz="1400" b="1" dirty="0" err="1"/>
                <a:t>dernière</a:t>
              </a:r>
              <a:r>
                <a:rPr sz="1400" b="1" dirty="0"/>
                <a:t> </a:t>
              </a:r>
              <a:r>
                <a:rPr sz="1400" b="1" dirty="0" err="1"/>
                <a:t>génération</a:t>
              </a:r>
              <a:r>
                <a:rPr sz="1400" b="1" dirty="0"/>
                <a:t>, et assurer la </a:t>
              </a:r>
              <a:r>
                <a:rPr sz="1400" b="1" dirty="0" err="1"/>
                <a:t>meilleure</a:t>
              </a:r>
              <a:r>
                <a:rPr sz="1400" b="1" dirty="0"/>
                <a:t> </a:t>
              </a:r>
              <a:r>
                <a:rPr sz="1400" b="1" dirty="0" err="1"/>
                <a:t>prise</a:t>
              </a:r>
              <a:r>
                <a:rPr sz="1400" b="1" dirty="0"/>
                <a:t> </a:t>
              </a:r>
              <a:r>
                <a:rPr sz="1400" b="1" dirty="0" err="1"/>
                <a:t>en</a:t>
              </a:r>
              <a:r>
                <a:rPr sz="1400" b="1" dirty="0"/>
                <a:t> charge pour les patients.</a:t>
              </a:r>
            </a:p>
            <a:p>
              <a:pPr algn="l">
                <a:spcAft>
                  <a:spcPts val="300"/>
                </a:spcAft>
              </a:pPr>
              <a:r>
                <a:rPr sz="1100" b="0" dirty="0">
                  <a:solidFill>
                    <a:schemeClr val="accent1"/>
                  </a:solidFill>
                </a:rPr>
                <a:t>M. </a:t>
              </a:r>
              <a:r>
                <a:rPr sz="1100" b="0" dirty="0" err="1">
                  <a:solidFill>
                    <a:schemeClr val="accent1"/>
                  </a:solidFill>
                </a:rPr>
                <a:t>Abderraouf</a:t>
              </a:r>
              <a:r>
                <a:rPr sz="1100" b="0" dirty="0">
                  <a:solidFill>
                    <a:schemeClr val="accent1"/>
                  </a:solidFill>
                </a:rPr>
                <a:t> </a:t>
              </a:r>
              <a:r>
                <a:rPr sz="1100" b="0" dirty="0" err="1">
                  <a:solidFill>
                    <a:schemeClr val="accent1"/>
                  </a:solidFill>
                </a:rPr>
                <a:t>Sordo</a:t>
              </a:r>
              <a:r>
                <a:rPr sz="1100" b="0" dirty="0">
                  <a:solidFill>
                    <a:schemeClr val="accent1"/>
                  </a:solidFill>
                </a:rPr>
                <a:t>, </a:t>
              </a:r>
              <a:r>
                <a:rPr sz="1100" b="0" dirty="0" err="1">
                  <a:solidFill>
                    <a:schemeClr val="accent1"/>
                  </a:solidFill>
                </a:rPr>
                <a:t>Président</a:t>
              </a:r>
              <a:r>
                <a:rPr sz="1100" b="0" dirty="0">
                  <a:solidFill>
                    <a:schemeClr val="accent1"/>
                  </a:solidFill>
                </a:rPr>
                <a:t> Directeur </a:t>
              </a:r>
              <a:r>
                <a:rPr sz="1100" b="0" dirty="0" err="1">
                  <a:solidFill>
                    <a:schemeClr val="accent1"/>
                  </a:solidFill>
                </a:rPr>
                <a:t>Général</a:t>
              </a:r>
              <a:endParaRPr sz="1100" b="0" dirty="0">
                <a:solidFill>
                  <a:schemeClr val="accent1"/>
                </a:solidFill>
              </a:endParaRPr>
            </a:p>
          </p:txBody>
        </p:sp>
        <p:pic>
          <p:nvPicPr>
            <p:cNvPr id="38" name="Graphique 37">
              <a:extLst>
                <a:ext uri="{FF2B5EF4-FFF2-40B4-BE49-F238E27FC236}">
                  <a16:creationId xmlns:a16="http://schemas.microsoft.com/office/drawing/2014/main" id="{43A10F7F-FFB2-A128-2615-2B7BEA9C42E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2022" y="4482153"/>
              <a:ext cx="431800" cy="431800"/>
            </a:xfrm>
            <a:prstGeom prst="rect">
              <a:avLst/>
            </a:prstGeom>
          </p:spPr>
        </p:pic>
      </p:grpSp>
      <p:pic>
        <p:nvPicPr>
          <p:cNvPr id="15" name="Graphique 14">
            <a:extLst>
              <a:ext uri="{FF2B5EF4-FFF2-40B4-BE49-F238E27FC236}">
                <a16:creationId xmlns:a16="http://schemas.microsoft.com/office/drawing/2014/main" id="{05195349-F15D-4473-D908-17E5DA0E58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18036" y="2700143"/>
            <a:ext cx="306906" cy="3069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T2S GROUP EN BREF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PLUS DE TRENTE ANS DE DÉVELOPPEMENT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5</a:t>
            </a:fld>
            <a:endParaRPr lang="fr-FR"/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151EC434-C30B-9E2B-F48E-09F668AA48BC}"/>
              </a:ext>
            </a:extLst>
          </p:cNvPr>
          <p:cNvGrpSpPr/>
          <p:nvPr/>
        </p:nvGrpSpPr>
        <p:grpSpPr>
          <a:xfrm>
            <a:off x="497167" y="2359151"/>
            <a:ext cx="3677926" cy="384048"/>
            <a:chOff x="497167" y="4507992"/>
            <a:chExt cx="3677926" cy="384048"/>
          </a:xfrm>
        </p:grpSpPr>
        <p:sp>
          <p:nvSpPr>
            <p:cNvPr id="19" name="Année"/>
            <p:cNvSpPr/>
            <p:nvPr/>
          </p:nvSpPr>
          <p:spPr>
            <a:xfrm>
              <a:off x="497167" y="4562855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chemeClr val="accent1"/>
                  </a:solidFill>
                </a:rPr>
                <a:t>2011</a:t>
              </a:r>
            </a:p>
          </p:txBody>
        </p:sp>
        <p:sp>
          <p:nvSpPr>
            <p:cNvPr id="20" name="Texte"/>
            <p:cNvSpPr txBox="1"/>
            <p:nvPr/>
          </p:nvSpPr>
          <p:spPr>
            <a:xfrm>
              <a:off x="1323510" y="4507992"/>
              <a:ext cx="2851583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Lancement</a:t>
              </a:r>
              <a:r>
                <a:rPr sz="1100" b="0" dirty="0">
                  <a:solidFill>
                    <a:srgbClr val="1A1A1A"/>
                  </a:solidFill>
                </a:rPr>
                <a:t> de </a:t>
              </a:r>
              <a:r>
                <a:rPr sz="1100" b="0" dirty="0" err="1">
                  <a:solidFill>
                    <a:srgbClr val="1A1A1A"/>
                  </a:solidFill>
                </a:rPr>
                <a:t>l'activité</a:t>
              </a:r>
              <a:r>
                <a:rPr sz="1100" b="0" dirty="0">
                  <a:solidFill>
                    <a:srgbClr val="1A1A1A"/>
                  </a:solidFill>
                </a:rPr>
                <a:t> IVD</a:t>
              </a:r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A380644C-9420-8F7A-E04A-B4F4C15CAD55}"/>
              </a:ext>
            </a:extLst>
          </p:cNvPr>
          <p:cNvGrpSpPr/>
          <p:nvPr/>
        </p:nvGrpSpPr>
        <p:grpSpPr>
          <a:xfrm>
            <a:off x="497167" y="2788920"/>
            <a:ext cx="3677926" cy="384048"/>
            <a:chOff x="497167" y="4078223"/>
            <a:chExt cx="3677926" cy="384048"/>
          </a:xfrm>
        </p:grpSpPr>
        <p:sp>
          <p:nvSpPr>
            <p:cNvPr id="17" name="Année"/>
            <p:cNvSpPr/>
            <p:nvPr/>
          </p:nvSpPr>
          <p:spPr>
            <a:xfrm>
              <a:off x="497167" y="4133087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chemeClr val="accent1"/>
                  </a:solidFill>
                </a:rPr>
                <a:t>2009</a:t>
              </a:r>
            </a:p>
          </p:txBody>
        </p:sp>
        <p:sp>
          <p:nvSpPr>
            <p:cNvPr id="18" name="Texte"/>
            <p:cNvSpPr txBox="1"/>
            <p:nvPr/>
          </p:nvSpPr>
          <p:spPr>
            <a:xfrm>
              <a:off x="1323510" y="4078223"/>
              <a:ext cx="2851583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>
                  <a:solidFill>
                    <a:srgbClr val="1A1A1A"/>
                  </a:solidFill>
                </a:rPr>
                <a:t>Premier </a:t>
              </a:r>
              <a:r>
                <a:rPr sz="1100" b="0" dirty="0" err="1">
                  <a:solidFill>
                    <a:srgbClr val="1A1A1A"/>
                  </a:solidFill>
                </a:rPr>
                <a:t>projet</a:t>
              </a:r>
              <a:r>
                <a:rPr sz="1100" b="0" dirty="0">
                  <a:solidFill>
                    <a:srgbClr val="1A1A1A"/>
                  </a:solidFill>
                </a:rPr>
                <a:t> </a:t>
              </a:r>
              <a:r>
                <a:rPr sz="1100" b="0" dirty="0" err="1">
                  <a:solidFill>
                    <a:srgbClr val="1A1A1A"/>
                  </a:solidFill>
                </a:rPr>
                <a:t>clé</a:t>
              </a:r>
              <a:r>
                <a:rPr sz="1100" b="0" dirty="0">
                  <a:solidFill>
                    <a:srgbClr val="1A1A1A"/>
                  </a:solidFill>
                </a:rPr>
                <a:t> </a:t>
              </a:r>
              <a:r>
                <a:rPr sz="1100" b="0" dirty="0" err="1">
                  <a:solidFill>
                    <a:srgbClr val="1A1A1A"/>
                  </a:solidFill>
                </a:rPr>
                <a:t>en</a:t>
              </a:r>
              <a:r>
                <a:rPr sz="1100" b="0" dirty="0">
                  <a:solidFill>
                    <a:srgbClr val="1A1A1A"/>
                  </a:solidFill>
                </a:rPr>
                <a:t> main </a:t>
              </a:r>
              <a:r>
                <a:rPr sz="1100" b="0" dirty="0" err="1">
                  <a:solidFill>
                    <a:srgbClr val="1A1A1A"/>
                  </a:solidFill>
                </a:rPr>
                <a:t>en</a:t>
              </a:r>
              <a:r>
                <a:rPr sz="1100" b="0" dirty="0">
                  <a:solidFill>
                    <a:srgbClr val="1A1A1A"/>
                  </a:solidFill>
                </a:rPr>
                <a:t> Afrique</a:t>
              </a: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AA0B3519-AECB-843B-D38A-E5B5BC78DD0D}"/>
              </a:ext>
            </a:extLst>
          </p:cNvPr>
          <p:cNvGrpSpPr/>
          <p:nvPr/>
        </p:nvGrpSpPr>
        <p:grpSpPr>
          <a:xfrm>
            <a:off x="497167" y="3218687"/>
            <a:ext cx="3677926" cy="384048"/>
            <a:chOff x="497167" y="3648455"/>
            <a:chExt cx="3677926" cy="384048"/>
          </a:xfrm>
        </p:grpSpPr>
        <p:sp>
          <p:nvSpPr>
            <p:cNvPr id="15" name="Année"/>
            <p:cNvSpPr/>
            <p:nvPr/>
          </p:nvSpPr>
          <p:spPr>
            <a:xfrm>
              <a:off x="497167" y="3703319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chemeClr val="accent1"/>
                  </a:solidFill>
                </a:rPr>
                <a:t>2008</a:t>
              </a:r>
            </a:p>
          </p:txBody>
        </p:sp>
        <p:sp>
          <p:nvSpPr>
            <p:cNvPr id="16" name="Texte"/>
            <p:cNvSpPr txBox="1"/>
            <p:nvPr/>
          </p:nvSpPr>
          <p:spPr>
            <a:xfrm>
              <a:off x="1323510" y="3648455"/>
              <a:ext cx="2851583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Création</a:t>
              </a:r>
              <a:r>
                <a:rPr sz="1100" b="0" dirty="0">
                  <a:solidFill>
                    <a:srgbClr val="1A1A1A"/>
                  </a:solidFill>
                </a:rPr>
                <a:t> de </a:t>
              </a:r>
              <a:r>
                <a:rPr sz="1100" b="0" dirty="0" err="1">
                  <a:solidFill>
                    <a:srgbClr val="1A1A1A"/>
                  </a:solidFill>
                </a:rPr>
                <a:t>Binarios</a:t>
              </a:r>
              <a:r>
                <a:rPr sz="1100" b="0" dirty="0">
                  <a:solidFill>
                    <a:srgbClr val="1A1A1A"/>
                  </a:solidFill>
                </a:rPr>
                <a:t> (solutions </a:t>
              </a:r>
              <a:r>
                <a:rPr sz="1100" b="0" dirty="0" err="1">
                  <a:solidFill>
                    <a:srgbClr val="1A1A1A"/>
                  </a:solidFill>
                </a:rPr>
                <a:t>digitales</a:t>
              </a:r>
              <a:r>
                <a:rPr sz="1100" b="0" dirty="0">
                  <a:solidFill>
                    <a:srgbClr val="1A1A1A"/>
                  </a:solidFill>
                </a:rPr>
                <a:t>)</a:t>
              </a: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3F22EECC-9DB4-C07F-A402-0CD9A9061E80}"/>
              </a:ext>
            </a:extLst>
          </p:cNvPr>
          <p:cNvGrpSpPr/>
          <p:nvPr/>
        </p:nvGrpSpPr>
        <p:grpSpPr>
          <a:xfrm>
            <a:off x="497167" y="3648455"/>
            <a:ext cx="3677926" cy="384048"/>
            <a:chOff x="497167" y="3218687"/>
            <a:chExt cx="3677926" cy="384048"/>
          </a:xfrm>
        </p:grpSpPr>
        <p:sp>
          <p:nvSpPr>
            <p:cNvPr id="13" name="Année"/>
            <p:cNvSpPr/>
            <p:nvPr/>
          </p:nvSpPr>
          <p:spPr>
            <a:xfrm>
              <a:off x="497167" y="3273551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chemeClr val="accent1"/>
                  </a:solidFill>
                </a:rPr>
                <a:t>2007</a:t>
              </a:r>
            </a:p>
          </p:txBody>
        </p:sp>
        <p:sp>
          <p:nvSpPr>
            <p:cNvPr id="14" name="Texte"/>
            <p:cNvSpPr txBox="1"/>
            <p:nvPr/>
          </p:nvSpPr>
          <p:spPr>
            <a:xfrm>
              <a:off x="1323510" y="3218687"/>
              <a:ext cx="2851583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Création de Cyclopharma (radiopharmacie)</a:t>
              </a: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AA77C7BA-3FA4-1B57-743A-3B6502F8E6BF}"/>
              </a:ext>
            </a:extLst>
          </p:cNvPr>
          <p:cNvGrpSpPr/>
          <p:nvPr/>
        </p:nvGrpSpPr>
        <p:grpSpPr>
          <a:xfrm>
            <a:off x="497167" y="4078224"/>
            <a:ext cx="3677926" cy="384048"/>
            <a:chOff x="497167" y="2788920"/>
            <a:chExt cx="3677926" cy="384048"/>
          </a:xfrm>
        </p:grpSpPr>
        <p:sp>
          <p:nvSpPr>
            <p:cNvPr id="11" name="Année"/>
            <p:cNvSpPr/>
            <p:nvPr/>
          </p:nvSpPr>
          <p:spPr>
            <a:xfrm>
              <a:off x="497167" y="2843784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chemeClr val="accent1"/>
                  </a:solidFill>
                </a:rPr>
                <a:t>1998</a:t>
              </a:r>
            </a:p>
          </p:txBody>
        </p:sp>
        <p:sp>
          <p:nvSpPr>
            <p:cNvPr id="12" name="Texte"/>
            <p:cNvSpPr txBox="1"/>
            <p:nvPr/>
          </p:nvSpPr>
          <p:spPr>
            <a:xfrm>
              <a:off x="1323510" y="2788920"/>
              <a:ext cx="2851583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Création d'IM Alliance (dispositifs médicaux)</a:t>
              </a:r>
            </a:p>
          </p:txBody>
        </p: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5C12CB12-9551-5DE9-E731-40E98CC6AE37}"/>
              </a:ext>
            </a:extLst>
          </p:cNvPr>
          <p:cNvGrpSpPr/>
          <p:nvPr/>
        </p:nvGrpSpPr>
        <p:grpSpPr>
          <a:xfrm>
            <a:off x="497167" y="4507992"/>
            <a:ext cx="3677926" cy="384048"/>
            <a:chOff x="497167" y="2359151"/>
            <a:chExt cx="3677926" cy="384048"/>
          </a:xfrm>
        </p:grpSpPr>
        <p:sp>
          <p:nvSpPr>
            <p:cNvPr id="9" name="Année"/>
            <p:cNvSpPr/>
            <p:nvPr/>
          </p:nvSpPr>
          <p:spPr>
            <a:xfrm>
              <a:off x="497167" y="2414015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chemeClr val="accent1"/>
                  </a:solidFill>
                </a:rPr>
                <a:t>1992</a:t>
              </a:r>
            </a:p>
          </p:txBody>
        </p:sp>
        <p:sp>
          <p:nvSpPr>
            <p:cNvPr id="10" name="Texte"/>
            <p:cNvSpPr txBox="1"/>
            <p:nvPr/>
          </p:nvSpPr>
          <p:spPr>
            <a:xfrm>
              <a:off x="1323510" y="2359151"/>
              <a:ext cx="2851583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Création</a:t>
              </a:r>
              <a:r>
                <a:rPr sz="1100" b="0" dirty="0">
                  <a:solidFill>
                    <a:srgbClr val="1A1A1A"/>
                  </a:solidFill>
                </a:rPr>
                <a:t> de T2S SA, </a:t>
              </a:r>
              <a:r>
                <a:rPr sz="1100" b="0" dirty="0" err="1">
                  <a:solidFill>
                    <a:srgbClr val="1A1A1A"/>
                  </a:solidFill>
                </a:rPr>
                <a:t>en</a:t>
              </a:r>
              <a:r>
                <a:rPr sz="1100" b="0" dirty="0">
                  <a:solidFill>
                    <a:srgbClr val="1A1A1A"/>
                  </a:solidFill>
                </a:rPr>
                <a:t> </a:t>
              </a:r>
              <a:r>
                <a:rPr sz="1100" b="0" dirty="0" err="1">
                  <a:solidFill>
                    <a:srgbClr val="1A1A1A"/>
                  </a:solidFill>
                </a:rPr>
                <a:t>partenariat</a:t>
              </a:r>
              <a:r>
                <a:rPr sz="1100" b="0" dirty="0">
                  <a:solidFill>
                    <a:srgbClr val="1A1A1A"/>
                  </a:solidFill>
                </a:rPr>
                <a:t> avec GE HealthCare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0AAABA19-2AB9-BDEF-123E-EB67424209CA}"/>
              </a:ext>
            </a:extLst>
          </p:cNvPr>
          <p:cNvGrpSpPr/>
          <p:nvPr/>
        </p:nvGrpSpPr>
        <p:grpSpPr>
          <a:xfrm>
            <a:off x="497167" y="5074920"/>
            <a:ext cx="3677925" cy="1234440"/>
            <a:chOff x="466345" y="5074920"/>
            <a:chExt cx="3443091" cy="1234440"/>
          </a:xfrm>
        </p:grpSpPr>
        <p:sp>
          <p:nvSpPr>
            <p:cNvPr id="7" name="Marche 01"/>
            <p:cNvSpPr/>
            <p:nvPr/>
          </p:nvSpPr>
          <p:spPr>
            <a:xfrm>
              <a:off x="466345" y="5074920"/>
              <a:ext cx="3443091" cy="1234440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e"/>
            <p:cNvSpPr txBox="1"/>
            <p:nvPr/>
          </p:nvSpPr>
          <p:spPr>
            <a:xfrm>
              <a:off x="731197" y="5239512"/>
              <a:ext cx="3178239" cy="82296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400" b="1" dirty="0">
                  <a:solidFill>
                    <a:srgbClr val="0F529C"/>
                  </a:solidFill>
                  <a:latin typeface="+mj-lt"/>
                </a:rPr>
                <a:t>01</a:t>
              </a:r>
            </a:p>
            <a:p>
              <a:pPr algn="l">
                <a:spcAft>
                  <a:spcPts val="0"/>
                </a:spcAft>
              </a:pPr>
              <a:r>
                <a:rPr sz="1400" b="1" dirty="0" err="1">
                  <a:solidFill>
                    <a:srgbClr val="0F529C"/>
                  </a:solidFill>
                </a:rPr>
                <a:t>Construire</a:t>
              </a:r>
              <a:r>
                <a:rPr sz="1400" b="1" dirty="0">
                  <a:solidFill>
                    <a:srgbClr val="0F529C"/>
                  </a:solidFill>
                </a:rPr>
                <a:t> le </a:t>
              </a:r>
              <a:r>
                <a:rPr sz="1400" b="1" dirty="0" err="1">
                  <a:solidFill>
                    <a:srgbClr val="0F529C"/>
                  </a:solidFill>
                </a:rPr>
                <a:t>modèle</a:t>
              </a:r>
              <a:r>
                <a:rPr sz="1400" b="1" dirty="0">
                  <a:solidFill>
                    <a:srgbClr val="0F529C"/>
                  </a:solidFill>
                </a:rPr>
                <a:t> </a:t>
              </a:r>
              <a:r>
                <a:rPr sz="1400" b="1" dirty="0" err="1">
                  <a:solidFill>
                    <a:srgbClr val="0F529C"/>
                  </a:solidFill>
                </a:rPr>
                <a:t>intégré</a:t>
              </a:r>
              <a:endParaRPr sz="1400" b="1" dirty="0">
                <a:solidFill>
                  <a:srgbClr val="0F529C"/>
                </a:solidFill>
              </a:endParaRPr>
            </a:p>
            <a:p>
              <a:pPr algn="l">
                <a:spcAft>
                  <a:spcPts val="0"/>
                </a:spcAft>
              </a:pPr>
              <a:r>
                <a:rPr sz="1100" b="0" dirty="0">
                  <a:solidFill>
                    <a:srgbClr val="0F529C"/>
                  </a:solidFill>
                </a:rPr>
                <a:t>1992 – 2011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D8E727C-C6BF-1868-B27D-42369CD6294E}"/>
              </a:ext>
            </a:extLst>
          </p:cNvPr>
          <p:cNvGrpSpPr/>
          <p:nvPr/>
        </p:nvGrpSpPr>
        <p:grpSpPr>
          <a:xfrm>
            <a:off x="4284166" y="2734055"/>
            <a:ext cx="3677924" cy="384048"/>
            <a:chOff x="4268754" y="3593591"/>
            <a:chExt cx="3677924" cy="384048"/>
          </a:xfrm>
        </p:grpSpPr>
        <p:sp>
          <p:nvSpPr>
            <p:cNvPr id="27" name="Année"/>
            <p:cNvSpPr/>
            <p:nvPr/>
          </p:nvSpPr>
          <p:spPr>
            <a:xfrm>
              <a:off x="4268754" y="3648455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24B2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 dirty="0">
                  <a:solidFill>
                    <a:srgbClr val="FFFFFF"/>
                  </a:solidFill>
                </a:rPr>
                <a:t>2021</a:t>
              </a:r>
            </a:p>
          </p:txBody>
        </p:sp>
        <p:sp>
          <p:nvSpPr>
            <p:cNvPr id="28" name="Texte"/>
            <p:cNvSpPr txBox="1"/>
            <p:nvPr/>
          </p:nvSpPr>
          <p:spPr>
            <a:xfrm>
              <a:off x="5095096" y="3593591"/>
              <a:ext cx="2851582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Création</a:t>
              </a:r>
              <a:r>
                <a:rPr sz="1100" b="0" dirty="0">
                  <a:solidFill>
                    <a:srgbClr val="1A1A1A"/>
                  </a:solidFill>
                </a:rPr>
                <a:t> de T2S Group Holding</a:t>
              </a: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93DC47D6-81EF-D5CE-4FDD-56EB7C8166C9}"/>
              </a:ext>
            </a:extLst>
          </p:cNvPr>
          <p:cNvGrpSpPr/>
          <p:nvPr/>
        </p:nvGrpSpPr>
        <p:grpSpPr>
          <a:xfrm>
            <a:off x="4284166" y="3211829"/>
            <a:ext cx="3677924" cy="384048"/>
            <a:chOff x="4268754" y="3163823"/>
            <a:chExt cx="3677924" cy="384048"/>
          </a:xfrm>
        </p:grpSpPr>
        <p:sp>
          <p:nvSpPr>
            <p:cNvPr id="25" name="Année"/>
            <p:cNvSpPr/>
            <p:nvPr/>
          </p:nvSpPr>
          <p:spPr>
            <a:xfrm>
              <a:off x="4268754" y="3218687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24B2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 dirty="0">
                  <a:solidFill>
                    <a:srgbClr val="FFFFFF"/>
                  </a:solidFill>
                </a:rPr>
                <a:t>2021</a:t>
              </a:r>
            </a:p>
          </p:txBody>
        </p:sp>
        <p:sp>
          <p:nvSpPr>
            <p:cNvPr id="26" name="Texte"/>
            <p:cNvSpPr txBox="1"/>
            <p:nvPr/>
          </p:nvSpPr>
          <p:spPr>
            <a:xfrm>
              <a:off x="5095096" y="3163823"/>
              <a:ext cx="2851582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Arrivée d'Helios Investment Partners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F7F9963A-DA2E-B1BE-394F-662A483EECA2}"/>
              </a:ext>
            </a:extLst>
          </p:cNvPr>
          <p:cNvGrpSpPr/>
          <p:nvPr/>
        </p:nvGrpSpPr>
        <p:grpSpPr>
          <a:xfrm>
            <a:off x="4284166" y="3689603"/>
            <a:ext cx="3677924" cy="384048"/>
            <a:chOff x="4268754" y="2734055"/>
            <a:chExt cx="3677924" cy="384048"/>
          </a:xfrm>
        </p:grpSpPr>
        <p:sp>
          <p:nvSpPr>
            <p:cNvPr id="23" name="Année"/>
            <p:cNvSpPr/>
            <p:nvPr/>
          </p:nvSpPr>
          <p:spPr>
            <a:xfrm>
              <a:off x="4268754" y="2788919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24B2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rgbClr val="FFFFFF"/>
                  </a:solidFill>
                </a:rPr>
                <a:t>2016</a:t>
              </a:r>
            </a:p>
          </p:txBody>
        </p:sp>
        <p:sp>
          <p:nvSpPr>
            <p:cNvPr id="24" name="Texte"/>
            <p:cNvSpPr txBox="1"/>
            <p:nvPr/>
          </p:nvSpPr>
          <p:spPr>
            <a:xfrm>
              <a:off x="5095096" y="2734055"/>
              <a:ext cx="2851582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Entrée de CDG Invest Growth au capital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1CAEA94-3B1D-D06A-EF2C-C646EFFC9A03}"/>
              </a:ext>
            </a:extLst>
          </p:cNvPr>
          <p:cNvGrpSpPr/>
          <p:nvPr/>
        </p:nvGrpSpPr>
        <p:grpSpPr>
          <a:xfrm>
            <a:off x="4284166" y="4160520"/>
            <a:ext cx="3677925" cy="2148840"/>
            <a:chOff x="4756964" y="4160520"/>
            <a:chExt cx="3443091" cy="2148840"/>
          </a:xfrm>
        </p:grpSpPr>
        <p:sp>
          <p:nvSpPr>
            <p:cNvPr id="21" name="Marche 02"/>
            <p:cNvSpPr/>
            <p:nvPr/>
          </p:nvSpPr>
          <p:spPr>
            <a:xfrm>
              <a:off x="4756964" y="4160520"/>
              <a:ext cx="3443091" cy="2148840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rgbClr val="24B2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Texte"/>
            <p:cNvSpPr txBox="1"/>
            <p:nvPr/>
          </p:nvSpPr>
          <p:spPr>
            <a:xfrm>
              <a:off x="5021818" y="4325112"/>
              <a:ext cx="2913385" cy="82296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400" b="1" dirty="0">
                  <a:solidFill>
                    <a:srgbClr val="FFFFFF"/>
                  </a:solidFill>
                  <a:latin typeface="+mj-lt"/>
                </a:rPr>
                <a:t>02</a:t>
              </a:r>
            </a:p>
            <a:p>
              <a:pPr algn="l">
                <a:spcAft>
                  <a:spcPts val="0"/>
                </a:spcAft>
              </a:pPr>
              <a:r>
                <a:rPr sz="1400" b="1" dirty="0">
                  <a:solidFill>
                    <a:srgbClr val="FFFFFF"/>
                  </a:solidFill>
                </a:rPr>
                <a:t>Structurer le Groupe</a:t>
              </a:r>
            </a:p>
            <a:p>
              <a:pPr algn="l">
                <a:spcAft>
                  <a:spcPts val="0"/>
                </a:spcAft>
              </a:pPr>
              <a:r>
                <a:rPr sz="1100" b="0" dirty="0">
                  <a:solidFill>
                    <a:srgbClr val="FFFFFF"/>
                  </a:solidFill>
                </a:rPr>
                <a:t>2016 – 2021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0493CC8C-B607-2263-814B-B9A2FE5B3CDA}"/>
              </a:ext>
            </a:extLst>
          </p:cNvPr>
          <p:cNvGrpSpPr/>
          <p:nvPr/>
        </p:nvGrpSpPr>
        <p:grpSpPr>
          <a:xfrm>
            <a:off x="8071163" y="3246120"/>
            <a:ext cx="3677925" cy="3063240"/>
            <a:chOff x="8305997" y="3246120"/>
            <a:chExt cx="3443091" cy="3063240"/>
          </a:xfrm>
        </p:grpSpPr>
        <p:sp>
          <p:nvSpPr>
            <p:cNvPr id="29" name="Marche 03"/>
            <p:cNvSpPr/>
            <p:nvPr/>
          </p:nvSpPr>
          <p:spPr>
            <a:xfrm>
              <a:off x="8305997" y="3246120"/>
              <a:ext cx="3443091" cy="3063240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rgbClr val="2E86C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Texte"/>
            <p:cNvSpPr txBox="1"/>
            <p:nvPr/>
          </p:nvSpPr>
          <p:spPr>
            <a:xfrm>
              <a:off x="8570850" y="3410712"/>
              <a:ext cx="2913385" cy="82296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400" b="1">
                  <a:solidFill>
                    <a:srgbClr val="FFFFFF"/>
                  </a:solidFill>
                  <a:latin typeface="+mj-lt"/>
                </a:rPr>
                <a:t>03</a:t>
              </a:r>
            </a:p>
            <a:p>
              <a:pPr algn="l">
                <a:spcAft>
                  <a:spcPts val="0"/>
                </a:spcAft>
              </a:pPr>
              <a:r>
                <a:rPr sz="1400" b="1">
                  <a:solidFill>
                    <a:srgbClr val="FFFFFF"/>
                  </a:solidFill>
                </a:rPr>
                <a:t>Accélérer</a:t>
              </a:r>
            </a:p>
            <a:p>
              <a:pPr algn="l">
                <a:spcAft>
                  <a:spcPts val="0"/>
                </a:spcAft>
              </a:pPr>
              <a:r>
                <a:rPr sz="1100" b="0">
                  <a:solidFill>
                    <a:srgbClr val="FFFFFF"/>
                  </a:solidFill>
                </a:rPr>
                <a:t>2023 – 2026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40C8A7D-0C5D-28A0-414E-19CC3E8D3FE2}"/>
              </a:ext>
            </a:extLst>
          </p:cNvPr>
          <p:cNvGrpSpPr/>
          <p:nvPr/>
        </p:nvGrpSpPr>
        <p:grpSpPr>
          <a:xfrm>
            <a:off x="8071163" y="1718514"/>
            <a:ext cx="3677925" cy="507831"/>
            <a:chOff x="8071163" y="2617300"/>
            <a:chExt cx="3677925" cy="507831"/>
          </a:xfrm>
        </p:grpSpPr>
        <p:sp>
          <p:nvSpPr>
            <p:cNvPr id="35" name="Année"/>
            <p:cNvSpPr/>
            <p:nvPr/>
          </p:nvSpPr>
          <p:spPr>
            <a:xfrm>
              <a:off x="8071163" y="2734055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2E86C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 dirty="0">
                  <a:solidFill>
                    <a:srgbClr val="FFFFFF"/>
                  </a:solidFill>
                </a:rPr>
                <a:t>2026</a:t>
              </a:r>
            </a:p>
          </p:txBody>
        </p:sp>
        <p:sp>
          <p:nvSpPr>
            <p:cNvPr id="36" name="Texte"/>
            <p:cNvSpPr txBox="1"/>
            <p:nvPr/>
          </p:nvSpPr>
          <p:spPr>
            <a:xfrm>
              <a:off x="8897505" y="2617300"/>
              <a:ext cx="2851583" cy="5078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Cyclopharma</a:t>
              </a:r>
              <a:r>
                <a:rPr sz="1100" b="0" dirty="0">
                  <a:solidFill>
                    <a:srgbClr val="1A1A1A"/>
                  </a:solidFill>
                </a:rPr>
                <a:t> </a:t>
              </a:r>
              <a:r>
                <a:rPr sz="1100" b="0" dirty="0" err="1">
                  <a:solidFill>
                    <a:srgbClr val="1A1A1A"/>
                  </a:solidFill>
                </a:rPr>
                <a:t>détenue</a:t>
              </a:r>
              <a:r>
                <a:rPr sz="1100" b="0" dirty="0">
                  <a:solidFill>
                    <a:srgbClr val="1A1A1A"/>
                  </a:solidFill>
                </a:rPr>
                <a:t> à 100 %</a:t>
              </a:r>
              <a:br>
                <a:rPr lang="fr-FR" sz="1100" dirty="0">
                  <a:solidFill>
                    <a:srgbClr val="1A1A1A"/>
                  </a:solidFill>
                </a:rPr>
              </a:br>
              <a:r>
                <a:rPr lang="fr-MA" sz="1100" b="0" dirty="0">
                  <a:solidFill>
                    <a:srgbClr val="1A1A1A"/>
                  </a:solidFill>
                </a:rPr>
                <a:t>Introduction à la Bourse de Casablanca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EBB43E78-9245-6B6A-3FA6-537FC0C59611}"/>
              </a:ext>
            </a:extLst>
          </p:cNvPr>
          <p:cNvGrpSpPr/>
          <p:nvPr/>
        </p:nvGrpSpPr>
        <p:grpSpPr>
          <a:xfrm>
            <a:off x="8071163" y="2222771"/>
            <a:ext cx="3677925" cy="507831"/>
            <a:chOff x="8071163" y="2187532"/>
            <a:chExt cx="3677925" cy="507831"/>
          </a:xfrm>
        </p:grpSpPr>
        <p:sp>
          <p:nvSpPr>
            <p:cNvPr id="33" name="Année"/>
            <p:cNvSpPr/>
            <p:nvPr/>
          </p:nvSpPr>
          <p:spPr>
            <a:xfrm>
              <a:off x="8071163" y="2304288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2E86C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rgbClr val="FFFFFF"/>
                  </a:solidFill>
                </a:rPr>
                <a:t>2025</a:t>
              </a:r>
            </a:p>
          </p:txBody>
        </p:sp>
        <p:sp>
          <p:nvSpPr>
            <p:cNvPr id="34" name="Texte"/>
            <p:cNvSpPr txBox="1"/>
            <p:nvPr/>
          </p:nvSpPr>
          <p:spPr>
            <a:xfrm>
              <a:off x="8897505" y="2187532"/>
              <a:ext cx="2851583" cy="5078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Plateforme</a:t>
              </a:r>
              <a:r>
                <a:rPr sz="1100" b="0" dirty="0">
                  <a:solidFill>
                    <a:srgbClr val="1A1A1A"/>
                  </a:solidFill>
                </a:rPr>
                <a:t> </a:t>
              </a:r>
              <a:r>
                <a:rPr sz="1100" b="0" dirty="0" err="1">
                  <a:solidFill>
                    <a:srgbClr val="1A1A1A"/>
                  </a:solidFill>
                </a:rPr>
                <a:t>logistique</a:t>
              </a:r>
              <a:r>
                <a:rPr sz="1100" b="0" dirty="0">
                  <a:solidFill>
                    <a:srgbClr val="1A1A1A"/>
                  </a:solidFill>
                </a:rPr>
                <a:t> </a:t>
              </a:r>
              <a:r>
                <a:rPr sz="1100" b="0" dirty="0" err="1">
                  <a:solidFill>
                    <a:srgbClr val="1A1A1A"/>
                  </a:solidFill>
                </a:rPr>
                <a:t>intégrée</a:t>
              </a:r>
              <a:r>
                <a:rPr sz="1100" b="0" dirty="0">
                  <a:solidFill>
                    <a:srgbClr val="1A1A1A"/>
                  </a:solidFill>
                </a:rPr>
                <a:t> et </a:t>
              </a:r>
              <a:r>
                <a:rPr sz="1100" b="0" dirty="0" err="1">
                  <a:solidFill>
                    <a:srgbClr val="1A1A1A"/>
                  </a:solidFill>
                </a:rPr>
                <a:t>digitalisée</a:t>
              </a:r>
              <a:endParaRPr sz="1100" b="0" dirty="0">
                <a:solidFill>
                  <a:srgbClr val="1A1A1A"/>
                </a:solidFill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89BA04D-10BF-B08B-0FF7-35C75178CD26}"/>
              </a:ext>
            </a:extLst>
          </p:cNvPr>
          <p:cNvGrpSpPr/>
          <p:nvPr/>
        </p:nvGrpSpPr>
        <p:grpSpPr>
          <a:xfrm>
            <a:off x="8071163" y="2727028"/>
            <a:ext cx="3677925" cy="507831"/>
            <a:chOff x="8071163" y="1757764"/>
            <a:chExt cx="3677925" cy="507831"/>
          </a:xfrm>
        </p:grpSpPr>
        <p:sp>
          <p:nvSpPr>
            <p:cNvPr id="31" name="Année"/>
            <p:cNvSpPr/>
            <p:nvPr/>
          </p:nvSpPr>
          <p:spPr>
            <a:xfrm>
              <a:off x="8071163" y="1874519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2E86C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 dirty="0">
                  <a:solidFill>
                    <a:srgbClr val="FFFFFF"/>
                  </a:solidFill>
                </a:rPr>
                <a:t>2023</a:t>
              </a:r>
            </a:p>
          </p:txBody>
        </p:sp>
        <p:sp>
          <p:nvSpPr>
            <p:cNvPr id="32" name="Texte"/>
            <p:cNvSpPr txBox="1"/>
            <p:nvPr/>
          </p:nvSpPr>
          <p:spPr>
            <a:xfrm>
              <a:off x="8897505" y="1757764"/>
              <a:ext cx="2851583" cy="5078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>
                  <a:solidFill>
                    <a:srgbClr val="1A1A1A"/>
                  </a:solidFill>
                </a:rPr>
                <a:t>Accord GE HealthCare pour plus de 20 pays </a:t>
              </a:r>
              <a:r>
                <a:rPr sz="1100" b="0" dirty="0" err="1">
                  <a:solidFill>
                    <a:srgbClr val="1A1A1A"/>
                  </a:solidFill>
                </a:rPr>
                <a:t>d'Afrique</a:t>
              </a:r>
              <a:endParaRPr sz="1100" b="0" dirty="0">
                <a:solidFill>
                  <a:srgbClr val="1A1A1A"/>
                </a:solidFill>
              </a:endParaRPr>
            </a:p>
          </p:txBody>
        </p:sp>
      </p:grpSp>
      <p:grpSp>
        <p:nvGrpSpPr>
          <p:cNvPr id="53" name="ee4p_icon_group">
            <a:extLst>
              <a:ext uri="{FF2B5EF4-FFF2-40B4-BE49-F238E27FC236}">
                <a16:creationId xmlns:a16="http://schemas.microsoft.com/office/drawing/2014/main" id="{9DEAB9A4-E806-64F5-FEB3-2AC0F8A3D7CC}"/>
              </a:ext>
            </a:extLst>
          </p:cNvPr>
          <p:cNvGrpSpPr/>
          <p:nvPr/>
        </p:nvGrpSpPr>
        <p:grpSpPr>
          <a:xfrm>
            <a:off x="10974184" y="3399451"/>
            <a:ext cx="527352" cy="527352"/>
            <a:chOff x="4032007" y="2888939"/>
            <a:chExt cx="1080000" cy="1080000"/>
          </a:xfrm>
        </p:grpSpPr>
        <p:sp>
          <p:nvSpPr>
            <p:cNvPr id="54" name="ee4p_icon_frame" hidden="1">
              <a:extLst>
                <a:ext uri="{FF2B5EF4-FFF2-40B4-BE49-F238E27FC236}">
                  <a16:creationId xmlns:a16="http://schemas.microsoft.com/office/drawing/2014/main" id="{3CF48A99-9943-BD4D-EAA8-3414BA5177D0}"/>
                </a:ext>
              </a:extLst>
            </p:cNvPr>
            <p:cNvSpPr/>
            <p:nvPr/>
          </p:nvSpPr>
          <p:spPr>
            <a:xfrm>
              <a:off x="4032007" y="2888939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ee4p_icon">
              <a:extLst>
                <a:ext uri="{FF2B5EF4-FFF2-40B4-BE49-F238E27FC236}">
                  <a16:creationId xmlns:a16="http://schemas.microsoft.com/office/drawing/2014/main" id="{91A03FCB-48BC-D2A1-7570-798CB2B4AC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160" y="2921150"/>
              <a:ext cx="1015695" cy="1015578"/>
            </a:xfrm>
            <a:custGeom>
              <a:avLst/>
              <a:gdLst>
                <a:gd name="connsiteX0" fmla="*/ 1005274 w 1015695"/>
                <a:gd name="connsiteY0" fmla="*/ 899 h 1015578"/>
                <a:gd name="connsiteX1" fmla="*/ 656176 w 1015695"/>
                <a:gd name="connsiteY1" fmla="*/ 132742 h 1015578"/>
                <a:gd name="connsiteX2" fmla="*/ 439836 w 1015695"/>
                <a:gd name="connsiteY2" fmla="*/ 349082 h 1015578"/>
                <a:gd name="connsiteX3" fmla="*/ 319270 w 1015695"/>
                <a:gd name="connsiteY3" fmla="*/ 359242 h 1015578"/>
                <a:gd name="connsiteX4" fmla="*/ 107367 w 1015695"/>
                <a:gd name="connsiteY4" fmla="*/ 457455 h 1015578"/>
                <a:gd name="connsiteX5" fmla="*/ 2956 w 1015695"/>
                <a:gd name="connsiteY5" fmla="*/ 561833 h 1015578"/>
                <a:gd name="connsiteX6" fmla="*/ 517 w 1015695"/>
                <a:gd name="connsiteY6" fmla="*/ 572196 h 1015578"/>
                <a:gd name="connsiteX7" fmla="*/ 8679 w 1015695"/>
                <a:gd name="connsiteY7" fmla="*/ 578969 h 1015578"/>
                <a:gd name="connsiteX8" fmla="*/ 200839 w 1015695"/>
                <a:gd name="connsiteY8" fmla="*/ 607112 h 1015578"/>
                <a:gd name="connsiteX9" fmla="*/ 408475 w 1015695"/>
                <a:gd name="connsiteY9" fmla="*/ 814749 h 1015578"/>
                <a:gd name="connsiteX10" fmla="*/ 436584 w 1015695"/>
                <a:gd name="connsiteY10" fmla="*/ 1006908 h 1015578"/>
                <a:gd name="connsiteX11" fmla="*/ 443358 w 1015695"/>
                <a:gd name="connsiteY11" fmla="*/ 1015070 h 1015578"/>
                <a:gd name="connsiteX12" fmla="*/ 446541 w 1015695"/>
                <a:gd name="connsiteY12" fmla="*/ 1015578 h 1015578"/>
                <a:gd name="connsiteX13" fmla="*/ 453721 w 1015695"/>
                <a:gd name="connsiteY13" fmla="*/ 1012632 h 1015578"/>
                <a:gd name="connsiteX14" fmla="*/ 558132 w 1015695"/>
                <a:gd name="connsiteY14" fmla="*/ 908221 h 1015578"/>
                <a:gd name="connsiteX15" fmla="*/ 656345 w 1015695"/>
                <a:gd name="connsiteY15" fmla="*/ 696317 h 1015578"/>
                <a:gd name="connsiteX16" fmla="*/ 667013 w 1015695"/>
                <a:gd name="connsiteY16" fmla="*/ 572196 h 1015578"/>
                <a:gd name="connsiteX17" fmla="*/ 657727 w 1015695"/>
                <a:gd name="connsiteY17" fmla="*/ 561233 h 1015578"/>
                <a:gd name="connsiteX18" fmla="*/ 649707 w 1015695"/>
                <a:gd name="connsiteY18" fmla="*/ 564169 h 1015578"/>
                <a:gd name="connsiteX19" fmla="*/ 418025 w 1015695"/>
                <a:gd name="connsiteY19" fmla="*/ 795716 h 1015578"/>
                <a:gd name="connsiteX20" fmla="*/ 219973 w 1015695"/>
                <a:gd name="connsiteY20" fmla="*/ 597664 h 1015578"/>
                <a:gd name="connsiteX21" fmla="*/ 451554 w 1015695"/>
                <a:gd name="connsiteY21" fmla="*/ 366083 h 1015578"/>
                <a:gd name="connsiteX22" fmla="*/ 670400 w 1015695"/>
                <a:gd name="connsiteY22" fmla="*/ 147101 h 1015578"/>
                <a:gd name="connsiteX23" fmla="*/ 676360 w 1015695"/>
                <a:gd name="connsiteY23" fmla="*/ 141310 h 1015578"/>
                <a:gd name="connsiteX24" fmla="*/ 874379 w 1015695"/>
                <a:gd name="connsiteY24" fmla="*/ 339193 h 1015578"/>
                <a:gd name="connsiteX25" fmla="*/ 868588 w 1015695"/>
                <a:gd name="connsiteY25" fmla="*/ 345289 h 1015578"/>
                <a:gd name="connsiteX26" fmla="*/ 736508 w 1015695"/>
                <a:gd name="connsiteY26" fmla="*/ 477369 h 1015578"/>
                <a:gd name="connsiteX27" fmla="*/ 750867 w 1015695"/>
                <a:gd name="connsiteY27" fmla="*/ 491729 h 1015578"/>
                <a:gd name="connsiteX28" fmla="*/ 882947 w 1015695"/>
                <a:gd name="connsiteY28" fmla="*/ 359649 h 1015578"/>
                <a:gd name="connsiteX29" fmla="*/ 1014790 w 1015695"/>
                <a:gd name="connsiteY29" fmla="*/ 10415 h 1015578"/>
                <a:gd name="connsiteX30" fmla="*/ 1005274 w 1015695"/>
                <a:gd name="connsiteY30" fmla="*/ 899 h 1015578"/>
                <a:gd name="connsiteX31" fmla="*/ 644356 w 1015695"/>
                <a:gd name="connsiteY31" fmla="*/ 598104 h 1015578"/>
                <a:gd name="connsiteX32" fmla="*/ 636296 w 1015695"/>
                <a:gd name="connsiteY32" fmla="*/ 694725 h 1015578"/>
                <a:gd name="connsiteX33" fmla="*/ 543874 w 1015695"/>
                <a:gd name="connsiteY33" fmla="*/ 893929 h 1015578"/>
                <a:gd name="connsiteX34" fmla="*/ 453653 w 1015695"/>
                <a:gd name="connsiteY34" fmla="*/ 984048 h 1015578"/>
                <a:gd name="connsiteX35" fmla="*/ 428693 w 1015695"/>
                <a:gd name="connsiteY35" fmla="*/ 813631 h 1015578"/>
                <a:gd name="connsiteX36" fmla="*/ 121760 w 1015695"/>
                <a:gd name="connsiteY36" fmla="*/ 471815 h 1015578"/>
                <a:gd name="connsiteX37" fmla="*/ 320997 w 1015695"/>
                <a:gd name="connsiteY37" fmla="*/ 379393 h 1015578"/>
                <a:gd name="connsiteX38" fmla="*/ 417619 w 1015695"/>
                <a:gd name="connsiteY38" fmla="*/ 371333 h 1015578"/>
                <a:gd name="connsiteX39" fmla="*/ 288621 w 1015695"/>
                <a:gd name="connsiteY39" fmla="*/ 500331 h 1015578"/>
                <a:gd name="connsiteX40" fmla="*/ 202058 w 1015695"/>
                <a:gd name="connsiteY40" fmla="*/ 586860 h 1015578"/>
                <a:gd name="connsiteX41" fmla="*/ 31641 w 1015695"/>
                <a:gd name="connsiteY41" fmla="*/ 562036 h 1015578"/>
                <a:gd name="connsiteX42" fmla="*/ 889416 w 1015695"/>
                <a:gd name="connsiteY42" fmla="*/ 322802 h 1015578"/>
                <a:gd name="connsiteX43" fmla="*/ 692989 w 1015695"/>
                <a:gd name="connsiteY43" fmla="*/ 126375 h 1015578"/>
                <a:gd name="connsiteX44" fmla="*/ 994978 w 1015695"/>
                <a:gd name="connsiteY44" fmla="*/ 20711 h 1015578"/>
                <a:gd name="connsiteX45" fmla="*/ 889382 w 1015695"/>
                <a:gd name="connsiteY45" fmla="*/ 322768 h 1015578"/>
                <a:gd name="connsiteX46" fmla="*/ 285437 w 1015695"/>
                <a:gd name="connsiteY46" fmla="*/ 744611 h 1015578"/>
                <a:gd name="connsiteX47" fmla="*/ 78004 w 1015695"/>
                <a:gd name="connsiteY47" fmla="*/ 952044 h 1015578"/>
                <a:gd name="connsiteX48" fmla="*/ 63611 w 1015695"/>
                <a:gd name="connsiteY48" fmla="*/ 937685 h 1015578"/>
                <a:gd name="connsiteX49" fmla="*/ 271078 w 1015695"/>
                <a:gd name="connsiteY49" fmla="*/ 730251 h 1015578"/>
                <a:gd name="connsiteX50" fmla="*/ 329938 w 1015695"/>
                <a:gd name="connsiteY50" fmla="*/ 788942 h 1015578"/>
                <a:gd name="connsiteX51" fmla="*/ 184515 w 1015695"/>
                <a:gd name="connsiteY51" fmla="*/ 934569 h 1015578"/>
                <a:gd name="connsiteX52" fmla="*/ 170155 w 1015695"/>
                <a:gd name="connsiteY52" fmla="*/ 920210 h 1015578"/>
                <a:gd name="connsiteX53" fmla="*/ 315579 w 1015695"/>
                <a:gd name="connsiteY53" fmla="*/ 774718 h 1015578"/>
                <a:gd name="connsiteX54" fmla="*/ 358115 w 1015695"/>
                <a:gd name="connsiteY54" fmla="*/ 817120 h 1015578"/>
                <a:gd name="connsiteX55" fmla="*/ 372373 w 1015695"/>
                <a:gd name="connsiteY55" fmla="*/ 831614 h 1015578"/>
                <a:gd name="connsiteX56" fmla="*/ 299763 w 1015695"/>
                <a:gd name="connsiteY56" fmla="*/ 904326 h 1015578"/>
                <a:gd name="connsiteX57" fmla="*/ 285404 w 1015695"/>
                <a:gd name="connsiteY57" fmla="*/ 889967 h 1015578"/>
                <a:gd name="connsiteX58" fmla="*/ 81120 w 1015695"/>
                <a:gd name="connsiteY58" fmla="*/ 831174 h 1015578"/>
                <a:gd name="connsiteX59" fmla="*/ 226747 w 1015695"/>
                <a:gd name="connsiteY59" fmla="*/ 685751 h 1015578"/>
                <a:gd name="connsiteX60" fmla="*/ 241106 w 1015695"/>
                <a:gd name="connsiteY60" fmla="*/ 700110 h 1015578"/>
                <a:gd name="connsiteX61" fmla="*/ 95547 w 1015695"/>
                <a:gd name="connsiteY61" fmla="*/ 845568 h 1015578"/>
                <a:gd name="connsiteX62" fmla="*/ 198366 w 1015695"/>
                <a:gd name="connsiteY62" fmla="*/ 657574 h 1015578"/>
                <a:gd name="connsiteX63" fmla="*/ 125722 w 1015695"/>
                <a:gd name="connsiteY63" fmla="*/ 730285 h 1015578"/>
                <a:gd name="connsiteX64" fmla="*/ 111363 w 1015695"/>
                <a:gd name="connsiteY64" fmla="*/ 715926 h 1015578"/>
                <a:gd name="connsiteX65" fmla="*/ 184075 w 1015695"/>
                <a:gd name="connsiteY65" fmla="*/ 643316 h 1015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015695" h="1015578">
                  <a:moveTo>
                    <a:pt x="1005274" y="899"/>
                  </a:moveTo>
                  <a:cubicBezTo>
                    <a:pt x="875378" y="-7287"/>
                    <a:pt x="748229" y="40733"/>
                    <a:pt x="656176" y="132742"/>
                  </a:cubicBezTo>
                  <a:lnTo>
                    <a:pt x="439836" y="349082"/>
                  </a:lnTo>
                  <a:lnTo>
                    <a:pt x="319270" y="359242"/>
                  </a:lnTo>
                  <a:cubicBezTo>
                    <a:pt x="239256" y="365934"/>
                    <a:pt x="164191" y="400725"/>
                    <a:pt x="107367" y="457455"/>
                  </a:cubicBezTo>
                  <a:lnTo>
                    <a:pt x="2956" y="561833"/>
                  </a:lnTo>
                  <a:cubicBezTo>
                    <a:pt x="253" y="564552"/>
                    <a:pt x="-690" y="568558"/>
                    <a:pt x="517" y="572196"/>
                  </a:cubicBezTo>
                  <a:cubicBezTo>
                    <a:pt x="1750" y="575806"/>
                    <a:pt x="4902" y="578424"/>
                    <a:pt x="8679" y="578969"/>
                  </a:cubicBezTo>
                  <a:lnTo>
                    <a:pt x="200839" y="607112"/>
                  </a:lnTo>
                  <a:lnTo>
                    <a:pt x="408475" y="814749"/>
                  </a:lnTo>
                  <a:lnTo>
                    <a:pt x="436584" y="1006908"/>
                  </a:lnTo>
                  <a:cubicBezTo>
                    <a:pt x="437130" y="1010684"/>
                    <a:pt x="439748" y="1013837"/>
                    <a:pt x="443358" y="1015070"/>
                  </a:cubicBezTo>
                  <a:cubicBezTo>
                    <a:pt x="444387" y="1015402"/>
                    <a:pt x="445461" y="1015575"/>
                    <a:pt x="446541" y="1015578"/>
                  </a:cubicBezTo>
                  <a:cubicBezTo>
                    <a:pt x="449230" y="1015585"/>
                    <a:pt x="451811" y="1014525"/>
                    <a:pt x="453721" y="1012632"/>
                  </a:cubicBezTo>
                  <a:lnTo>
                    <a:pt x="558132" y="908221"/>
                  </a:lnTo>
                  <a:cubicBezTo>
                    <a:pt x="614862" y="851396"/>
                    <a:pt x="649653" y="776330"/>
                    <a:pt x="656345" y="696317"/>
                  </a:cubicBezTo>
                  <a:lnTo>
                    <a:pt x="667013" y="572196"/>
                  </a:lnTo>
                  <a:cubicBezTo>
                    <a:pt x="667477" y="566604"/>
                    <a:pt x="663318" y="561694"/>
                    <a:pt x="657727" y="561233"/>
                  </a:cubicBezTo>
                  <a:cubicBezTo>
                    <a:pt x="654750" y="560986"/>
                    <a:pt x="651821" y="562059"/>
                    <a:pt x="649707" y="564169"/>
                  </a:cubicBezTo>
                  <a:lnTo>
                    <a:pt x="418025" y="795716"/>
                  </a:lnTo>
                  <a:lnTo>
                    <a:pt x="219973" y="597664"/>
                  </a:lnTo>
                  <a:lnTo>
                    <a:pt x="451554" y="366083"/>
                  </a:lnTo>
                  <a:lnTo>
                    <a:pt x="670400" y="147101"/>
                  </a:lnTo>
                  <a:cubicBezTo>
                    <a:pt x="672364" y="145137"/>
                    <a:pt x="674362" y="143241"/>
                    <a:pt x="676360" y="141310"/>
                  </a:cubicBezTo>
                  <a:cubicBezTo>
                    <a:pt x="768613" y="180697"/>
                    <a:pt x="834992" y="247076"/>
                    <a:pt x="874379" y="339193"/>
                  </a:cubicBezTo>
                  <a:lnTo>
                    <a:pt x="868588" y="345289"/>
                  </a:lnTo>
                  <a:lnTo>
                    <a:pt x="736508" y="477369"/>
                  </a:lnTo>
                  <a:lnTo>
                    <a:pt x="750867" y="491729"/>
                  </a:lnTo>
                  <a:lnTo>
                    <a:pt x="882947" y="359649"/>
                  </a:lnTo>
                  <a:cubicBezTo>
                    <a:pt x="974983" y="267558"/>
                    <a:pt x="1023006" y="140354"/>
                    <a:pt x="1014790" y="10415"/>
                  </a:cubicBezTo>
                  <a:cubicBezTo>
                    <a:pt x="1014475" y="5296"/>
                    <a:pt x="1010394" y="1214"/>
                    <a:pt x="1005274" y="899"/>
                  </a:cubicBezTo>
                  <a:close/>
                  <a:moveTo>
                    <a:pt x="644356" y="598104"/>
                  </a:moveTo>
                  <a:lnTo>
                    <a:pt x="636296" y="694725"/>
                  </a:lnTo>
                  <a:cubicBezTo>
                    <a:pt x="629963" y="769953"/>
                    <a:pt x="597224" y="840518"/>
                    <a:pt x="543874" y="893929"/>
                  </a:cubicBezTo>
                  <a:lnTo>
                    <a:pt x="453653" y="984048"/>
                  </a:lnTo>
                  <a:lnTo>
                    <a:pt x="428693" y="813631"/>
                  </a:lnTo>
                  <a:close/>
                  <a:moveTo>
                    <a:pt x="121760" y="471815"/>
                  </a:moveTo>
                  <a:cubicBezTo>
                    <a:pt x="175181" y="418455"/>
                    <a:pt x="245758" y="385716"/>
                    <a:pt x="320997" y="379393"/>
                  </a:cubicBezTo>
                  <a:lnTo>
                    <a:pt x="417619" y="371333"/>
                  </a:lnTo>
                  <a:lnTo>
                    <a:pt x="288621" y="500331"/>
                  </a:lnTo>
                  <a:lnTo>
                    <a:pt x="202058" y="586860"/>
                  </a:lnTo>
                  <a:lnTo>
                    <a:pt x="31641" y="562036"/>
                  </a:lnTo>
                  <a:close/>
                  <a:moveTo>
                    <a:pt x="889416" y="322802"/>
                  </a:moveTo>
                  <a:cubicBezTo>
                    <a:pt x="848776" y="232953"/>
                    <a:pt x="782803" y="167015"/>
                    <a:pt x="692989" y="126375"/>
                  </a:cubicBezTo>
                  <a:cubicBezTo>
                    <a:pt x="776484" y="53912"/>
                    <a:pt x="884522" y="16110"/>
                    <a:pt x="994978" y="20711"/>
                  </a:cubicBezTo>
                  <a:cubicBezTo>
                    <a:pt x="999642" y="131187"/>
                    <a:pt x="961860" y="239261"/>
                    <a:pt x="889382" y="322768"/>
                  </a:cubicBezTo>
                  <a:close/>
                  <a:moveTo>
                    <a:pt x="285437" y="744611"/>
                  </a:moveTo>
                  <a:lnTo>
                    <a:pt x="78004" y="952044"/>
                  </a:lnTo>
                  <a:lnTo>
                    <a:pt x="63611" y="937685"/>
                  </a:lnTo>
                  <a:lnTo>
                    <a:pt x="271078" y="730251"/>
                  </a:lnTo>
                  <a:close/>
                  <a:moveTo>
                    <a:pt x="329938" y="788942"/>
                  </a:moveTo>
                  <a:lnTo>
                    <a:pt x="184515" y="934569"/>
                  </a:lnTo>
                  <a:lnTo>
                    <a:pt x="170155" y="920210"/>
                  </a:lnTo>
                  <a:lnTo>
                    <a:pt x="315579" y="774718"/>
                  </a:lnTo>
                  <a:close/>
                  <a:moveTo>
                    <a:pt x="358115" y="817120"/>
                  </a:moveTo>
                  <a:lnTo>
                    <a:pt x="372373" y="831614"/>
                  </a:lnTo>
                  <a:lnTo>
                    <a:pt x="299763" y="904326"/>
                  </a:lnTo>
                  <a:lnTo>
                    <a:pt x="285404" y="889967"/>
                  </a:lnTo>
                  <a:close/>
                  <a:moveTo>
                    <a:pt x="81120" y="831174"/>
                  </a:moveTo>
                  <a:lnTo>
                    <a:pt x="226747" y="685751"/>
                  </a:lnTo>
                  <a:lnTo>
                    <a:pt x="241106" y="700110"/>
                  </a:lnTo>
                  <a:lnTo>
                    <a:pt x="95547" y="845568"/>
                  </a:lnTo>
                  <a:close/>
                  <a:moveTo>
                    <a:pt x="198366" y="657574"/>
                  </a:moveTo>
                  <a:lnTo>
                    <a:pt x="125722" y="730285"/>
                  </a:lnTo>
                  <a:lnTo>
                    <a:pt x="111363" y="715926"/>
                  </a:lnTo>
                  <a:lnTo>
                    <a:pt x="184075" y="643316"/>
                  </a:ln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7" name="Graphique 56">
            <a:extLst>
              <a:ext uri="{FF2B5EF4-FFF2-40B4-BE49-F238E27FC236}">
                <a16:creationId xmlns:a16="http://schemas.microsoft.com/office/drawing/2014/main" id="{68A1CF12-7EC2-0940-6001-997A053968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11550" y="5164788"/>
            <a:ext cx="527352" cy="527352"/>
          </a:xfrm>
          <a:prstGeom prst="rect">
            <a:avLst/>
          </a:prstGeom>
        </p:spPr>
      </p:pic>
      <p:pic>
        <p:nvPicPr>
          <p:cNvPr id="59" name="Graphique 58">
            <a:extLst>
              <a:ext uri="{FF2B5EF4-FFF2-40B4-BE49-F238E27FC236}">
                <a16:creationId xmlns:a16="http://schemas.microsoft.com/office/drawing/2014/main" id="{89173A3F-F39D-34A0-9708-604530F875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0895" y="4241244"/>
            <a:ext cx="527352" cy="527352"/>
          </a:xfrm>
          <a:prstGeom prst="rect">
            <a:avLst/>
          </a:prstGeom>
        </p:spPr>
      </p:pic>
      <p:sp>
        <p:nvSpPr>
          <p:cNvPr id="66" name="Freeform: Shape 9">
            <a:extLst>
              <a:ext uri="{FF2B5EF4-FFF2-40B4-BE49-F238E27FC236}">
                <a16:creationId xmlns:a16="http://schemas.microsoft.com/office/drawing/2014/main" id="{1D19AD24-72C5-F43E-24CB-E18F5212BA25}"/>
              </a:ext>
            </a:extLst>
          </p:cNvPr>
          <p:cNvSpPr/>
          <p:nvPr/>
        </p:nvSpPr>
        <p:spPr>
          <a:xfrm>
            <a:off x="8561524" y="4209467"/>
            <a:ext cx="5131986" cy="3489355"/>
          </a:xfrm>
          <a:custGeom>
            <a:avLst/>
            <a:gdLst>
              <a:gd name="csX0" fmla="*/ 5297101 w 5794962"/>
              <a:gd name="csY0" fmla="*/ 3707574 h 3940128"/>
              <a:gd name="csX1" fmla="*/ 5297220 w 5794962"/>
              <a:gd name="csY1" fmla="*/ 3707574 h 3940128"/>
              <a:gd name="csX2" fmla="*/ 5382319 w 5794962"/>
              <a:gd name="csY2" fmla="*/ 3738648 h 3940128"/>
              <a:gd name="csX3" fmla="*/ 5449175 w 5794962"/>
              <a:gd name="csY3" fmla="*/ 3834695 h 3940128"/>
              <a:gd name="csX4" fmla="*/ 5429992 w 5794962"/>
              <a:gd name="csY4" fmla="*/ 3923862 h 3940128"/>
              <a:gd name="csX5" fmla="*/ 5418693 w 5794962"/>
              <a:gd name="csY5" fmla="*/ 3940128 h 3940128"/>
              <a:gd name="csX6" fmla="*/ 5022106 w 5794962"/>
              <a:gd name="csY6" fmla="*/ 3940128 h 3940128"/>
              <a:gd name="csX7" fmla="*/ 5219064 w 5794962"/>
              <a:gd name="csY7" fmla="*/ 3740649 h 3940128"/>
              <a:gd name="csX8" fmla="*/ 5297101 w 5794962"/>
              <a:gd name="csY8" fmla="*/ 3707574 h 3940128"/>
              <a:gd name="csX9" fmla="*/ 5641387 w 5794962"/>
              <a:gd name="csY9" fmla="*/ 3335745 h 3940128"/>
              <a:gd name="csX10" fmla="*/ 5785575 w 5794962"/>
              <a:gd name="csY10" fmla="*/ 3440503 h 3940128"/>
              <a:gd name="csX11" fmla="*/ 5692117 w 5794962"/>
              <a:gd name="csY11" fmla="*/ 3636128 h 3940128"/>
              <a:gd name="csX12" fmla="*/ 5641975 w 5794962"/>
              <a:gd name="csY12" fmla="*/ 3646015 h 3940128"/>
              <a:gd name="csX13" fmla="*/ 5504261 w 5794962"/>
              <a:gd name="csY13" fmla="*/ 3554676 h 3940128"/>
              <a:gd name="csX14" fmla="*/ 5587125 w 5794962"/>
              <a:gd name="csY14" fmla="*/ 3347515 h 3940128"/>
              <a:gd name="csX15" fmla="*/ 5641504 w 5794962"/>
              <a:gd name="csY15" fmla="*/ 3335862 h 3940128"/>
              <a:gd name="csX16" fmla="*/ 4629718 w 5794962"/>
              <a:gd name="csY16" fmla="*/ 3013117 h 3940128"/>
              <a:gd name="csX17" fmla="*/ 4757662 w 5794962"/>
              <a:gd name="csY17" fmla="*/ 3132705 h 3940128"/>
              <a:gd name="csX18" fmla="*/ 4636248 w 5794962"/>
              <a:gd name="csY18" fmla="*/ 3819647 h 3940128"/>
              <a:gd name="csX19" fmla="*/ 4580200 w 5794962"/>
              <a:gd name="csY19" fmla="*/ 3940128 h 3940128"/>
              <a:gd name="csX20" fmla="*/ 4227260 w 5794962"/>
              <a:gd name="csY20" fmla="*/ 3940128 h 3940128"/>
              <a:gd name="csX21" fmla="*/ 4301400 w 5794962"/>
              <a:gd name="csY21" fmla="*/ 3805444 h 3940128"/>
              <a:gd name="csX22" fmla="*/ 4451514 w 5794962"/>
              <a:gd name="csY22" fmla="*/ 3308085 h 3940128"/>
              <a:gd name="csX23" fmla="*/ 4451631 w 5794962"/>
              <a:gd name="csY23" fmla="*/ 3307968 h 3940128"/>
              <a:gd name="csX24" fmla="*/ 3546485 w 5794962"/>
              <a:gd name="csY24" fmla="*/ 3687682 h 3940128"/>
              <a:gd name="csX25" fmla="*/ 3361217 w 5794962"/>
              <a:gd name="csY25" fmla="*/ 3854117 h 3940128"/>
              <a:gd name="csX26" fmla="*/ 3180777 w 5794962"/>
              <a:gd name="csY26" fmla="*/ 3886602 h 3940128"/>
              <a:gd name="csX27" fmla="*/ 3104740 w 5794962"/>
              <a:gd name="csY27" fmla="*/ 3722053 h 3940128"/>
              <a:gd name="csX28" fmla="*/ 3228683 w 5794962"/>
              <a:gd name="csY28" fmla="*/ 3561738 h 3940128"/>
              <a:gd name="csX29" fmla="*/ 4629718 w 5794962"/>
              <a:gd name="csY29" fmla="*/ 3013117 h 3940128"/>
              <a:gd name="csX30" fmla="*/ 740292 w 5794962"/>
              <a:gd name="csY30" fmla="*/ 3009351 h 3940128"/>
              <a:gd name="csX31" fmla="*/ 2163692 w 5794962"/>
              <a:gd name="csY31" fmla="*/ 3708633 h 3940128"/>
              <a:gd name="csX32" fmla="*/ 2152628 w 5794962"/>
              <a:gd name="csY32" fmla="*/ 3861295 h 3940128"/>
              <a:gd name="csX33" fmla="*/ 2016443 w 5794962"/>
              <a:gd name="csY33" fmla="*/ 3923443 h 3940128"/>
              <a:gd name="csX34" fmla="*/ 1900740 w 5794962"/>
              <a:gd name="csY34" fmla="*/ 3844817 h 3940128"/>
              <a:gd name="csX35" fmla="*/ 891189 w 5794962"/>
              <a:gd name="csY35" fmla="*/ 3313146 h 3940128"/>
              <a:gd name="csX36" fmla="*/ 1023971 w 5794962"/>
              <a:gd name="csY36" fmla="*/ 3819025 h 3940128"/>
              <a:gd name="csX37" fmla="*/ 1086806 w 5794962"/>
              <a:gd name="csY37" fmla="*/ 3940128 h 3940128"/>
              <a:gd name="csX38" fmla="*/ 748787 w 5794962"/>
              <a:gd name="csY38" fmla="*/ 3940128 h 3940128"/>
              <a:gd name="csX39" fmla="*/ 690603 w 5794962"/>
              <a:gd name="csY39" fmla="*/ 3794069 h 3940128"/>
              <a:gd name="csX40" fmla="*/ 583275 w 5794962"/>
              <a:gd name="csY40" fmla="*/ 3155069 h 3940128"/>
              <a:gd name="csX41" fmla="*/ 740292 w 5794962"/>
              <a:gd name="csY41" fmla="*/ 3009351 h 3940128"/>
              <a:gd name="csX42" fmla="*/ 0 w 5794962"/>
              <a:gd name="csY42" fmla="*/ 2923590 h 3940128"/>
              <a:gd name="csX43" fmla="*/ 7818 w 5794962"/>
              <a:gd name="csY43" fmla="*/ 2926723 h 3940128"/>
              <a:gd name="csX44" fmla="*/ 74910 w 5794962"/>
              <a:gd name="csY44" fmla="*/ 3118111 h 3940128"/>
              <a:gd name="csX45" fmla="*/ 27210 w 5794962"/>
              <a:gd name="csY45" fmla="*/ 3189425 h 3940128"/>
              <a:gd name="csX46" fmla="*/ 0 w 5794962"/>
              <a:gd name="csY46" fmla="*/ 3207127 h 3940128"/>
              <a:gd name="csX47" fmla="*/ 760302 w 5794962"/>
              <a:gd name="csY47" fmla="*/ 2068068 h 3940128"/>
              <a:gd name="csX48" fmla="*/ 845050 w 5794962"/>
              <a:gd name="csY48" fmla="*/ 2100789 h 3940128"/>
              <a:gd name="csX49" fmla="*/ 908493 w 5794962"/>
              <a:gd name="csY49" fmla="*/ 2188833 h 3940128"/>
              <a:gd name="csX50" fmla="*/ 870826 w 5794962"/>
              <a:gd name="csY50" fmla="*/ 2312070 h 3940128"/>
              <a:gd name="csX51" fmla="*/ 482167 w 5794962"/>
              <a:gd name="csY51" fmla="*/ 2706026 h 3940128"/>
              <a:gd name="csX52" fmla="*/ 387061 w 5794962"/>
              <a:gd name="csY52" fmla="*/ 2747811 h 3940128"/>
              <a:gd name="csX53" fmla="*/ 277125 w 5794962"/>
              <a:gd name="csY53" fmla="*/ 2693550 h 3940128"/>
              <a:gd name="csX54" fmla="*/ 295487 w 5794962"/>
              <a:gd name="csY54" fmla="*/ 2485095 h 3940128"/>
              <a:gd name="csX55" fmla="*/ 519713 w 5794962"/>
              <a:gd name="csY55" fmla="*/ 2256630 h 3940128"/>
              <a:gd name="csX56" fmla="*/ 669669 w 5794962"/>
              <a:gd name="csY56" fmla="*/ 2109382 h 3940128"/>
              <a:gd name="csX57" fmla="*/ 760302 w 5794962"/>
              <a:gd name="csY57" fmla="*/ 2068068 h 3940128"/>
              <a:gd name="csX58" fmla="*/ 980394 w 5794962"/>
              <a:gd name="csY58" fmla="*/ 791400 h 3940128"/>
              <a:gd name="csX59" fmla="*/ 1087048 w 5794962"/>
              <a:gd name="csY59" fmla="*/ 797446 h 3940128"/>
              <a:gd name="csX60" fmla="*/ 2723610 w 5794962"/>
              <a:gd name="csY60" fmla="*/ 2090784 h 3940128"/>
              <a:gd name="csX61" fmla="*/ 2819541 w 5794962"/>
              <a:gd name="csY61" fmla="*/ 2514640 h 3940128"/>
              <a:gd name="csX62" fmla="*/ 3619812 w 5794962"/>
              <a:gd name="csY62" fmla="*/ 2199779 h 3940128"/>
              <a:gd name="csX63" fmla="*/ 3755996 w 5794962"/>
              <a:gd name="csY63" fmla="*/ 2117857 h 3940128"/>
              <a:gd name="csX64" fmla="*/ 3933612 w 5794962"/>
              <a:gd name="csY64" fmla="*/ 2258395 h 3940128"/>
              <a:gd name="csX65" fmla="*/ 3853809 w 5794962"/>
              <a:gd name="csY65" fmla="*/ 2399289 h 3940128"/>
              <a:gd name="csX66" fmla="*/ 2817068 w 5794962"/>
              <a:gd name="csY66" fmla="*/ 2821259 h 3940128"/>
              <a:gd name="csX67" fmla="*/ 2816425 w 5794962"/>
              <a:gd name="csY67" fmla="*/ 3940128 h 3940128"/>
              <a:gd name="csX68" fmla="*/ 2525320 w 5794962"/>
              <a:gd name="csY68" fmla="*/ 3940128 h 3940128"/>
              <a:gd name="csX69" fmla="*/ 2525633 w 5794962"/>
              <a:gd name="csY69" fmla="*/ 3048428 h 3940128"/>
              <a:gd name="csX70" fmla="*/ 2525516 w 5794962"/>
              <a:gd name="csY70" fmla="*/ 3048547 h 3940128"/>
              <a:gd name="csX71" fmla="*/ 2522101 w 5794962"/>
              <a:gd name="csY71" fmla="*/ 2839031 h 3940128"/>
              <a:gd name="csX72" fmla="*/ 2453597 w 5794962"/>
              <a:gd name="csY72" fmla="*/ 2814784 h 3940128"/>
              <a:gd name="csX73" fmla="*/ 1471942 w 5794962"/>
              <a:gd name="csY73" fmla="*/ 2393756 h 3940128"/>
              <a:gd name="csX74" fmla="*/ 1434513 w 5794962"/>
              <a:gd name="csY74" fmla="*/ 2175296 h 3940128"/>
              <a:gd name="csX75" fmla="*/ 1651794 w 5794962"/>
              <a:gd name="csY75" fmla="*/ 2155875 h 3940128"/>
              <a:gd name="csX76" fmla="*/ 2516098 w 5794962"/>
              <a:gd name="csY76" fmla="*/ 2506046 h 3940128"/>
              <a:gd name="csX77" fmla="*/ 1430274 w 5794962"/>
              <a:gd name="csY77" fmla="*/ 1167981 h 3940128"/>
              <a:gd name="csX78" fmla="*/ 1115769 w 5794962"/>
              <a:gd name="csY78" fmla="*/ 1112188 h 3940128"/>
              <a:gd name="csX79" fmla="*/ 1402261 w 5794962"/>
              <a:gd name="csY79" fmla="*/ 1873031 h 3940128"/>
              <a:gd name="csX80" fmla="*/ 1385783 w 5794962"/>
              <a:gd name="csY80" fmla="*/ 2065949 h 3940128"/>
              <a:gd name="csX81" fmla="*/ 1276083 w 5794962"/>
              <a:gd name="csY81" fmla="*/ 2114207 h 3940128"/>
              <a:gd name="csX82" fmla="*/ 1170855 w 5794962"/>
              <a:gd name="csY82" fmla="*/ 2052766 h 3940128"/>
              <a:gd name="csX83" fmla="*/ 814092 w 5794962"/>
              <a:gd name="csY83" fmla="*/ 941871 h 3940128"/>
              <a:gd name="csX84" fmla="*/ 878948 w 5794962"/>
              <a:gd name="csY84" fmla="*/ 823931 h 3940128"/>
              <a:gd name="csX85" fmla="*/ 980394 w 5794962"/>
              <a:gd name="csY85" fmla="*/ 791400 h 3940128"/>
              <a:gd name="csX86" fmla="*/ 4378183 w 5794962"/>
              <a:gd name="csY86" fmla="*/ 789562 h 3940128"/>
              <a:gd name="csX87" fmla="*/ 4507188 w 5794962"/>
              <a:gd name="csY87" fmla="*/ 835937 h 3940128"/>
              <a:gd name="csX88" fmla="*/ 4551091 w 5794962"/>
              <a:gd name="csY88" fmla="*/ 967295 h 3940128"/>
              <a:gd name="csX89" fmla="*/ 4267540 w 5794962"/>
              <a:gd name="csY89" fmla="*/ 1888097 h 3940128"/>
              <a:gd name="csX90" fmla="*/ 4067678 w 5794962"/>
              <a:gd name="csY90" fmla="*/ 1934004 h 3940128"/>
              <a:gd name="csX91" fmla="*/ 4021773 w 5794962"/>
              <a:gd name="csY91" fmla="*/ 1731432 h 3940128"/>
              <a:gd name="csX92" fmla="*/ 4245295 w 5794962"/>
              <a:gd name="csY92" fmla="*/ 1089589 h 3940128"/>
              <a:gd name="csX93" fmla="*/ 4245060 w 5794962"/>
              <a:gd name="csY93" fmla="*/ 1089708 h 3940128"/>
              <a:gd name="csX94" fmla="*/ 3191723 w 5794962"/>
              <a:gd name="csY94" fmla="*/ 1622556 h 3940128"/>
              <a:gd name="csX95" fmla="*/ 3070017 w 5794962"/>
              <a:gd name="csY95" fmla="*/ 1719662 h 3940128"/>
              <a:gd name="csX96" fmla="*/ 2913116 w 5794962"/>
              <a:gd name="csY96" fmla="*/ 1654571 h 3940128"/>
              <a:gd name="csX97" fmla="*/ 2923945 w 5794962"/>
              <a:gd name="csY97" fmla="*/ 1480251 h 3940128"/>
              <a:gd name="csX98" fmla="*/ 4378183 w 5794962"/>
              <a:gd name="csY98" fmla="*/ 789562 h 3940128"/>
              <a:gd name="csX99" fmla="*/ 3160767 w 5794962"/>
              <a:gd name="csY99" fmla="*/ 0 h 3940128"/>
              <a:gd name="csX100" fmla="*/ 3160884 w 5794962"/>
              <a:gd name="csY100" fmla="*/ 117 h 3940128"/>
              <a:gd name="csX101" fmla="*/ 3167122 w 5794962"/>
              <a:gd name="csY101" fmla="*/ 354 h 3940128"/>
              <a:gd name="csX102" fmla="*/ 3260345 w 5794962"/>
              <a:gd name="csY102" fmla="*/ 59206 h 3940128"/>
              <a:gd name="csX103" fmla="*/ 3252223 w 5794962"/>
              <a:gd name="csY103" fmla="*/ 254007 h 3940128"/>
              <a:gd name="csX104" fmla="*/ 2475610 w 5794962"/>
              <a:gd name="csY104" fmla="*/ 1040626 h 3940128"/>
              <a:gd name="csX105" fmla="*/ 2371559 w 5794962"/>
              <a:gd name="csY105" fmla="*/ 1086061 h 3940128"/>
              <a:gd name="csX106" fmla="*/ 2359082 w 5794962"/>
              <a:gd name="csY106" fmla="*/ 1085237 h 3940128"/>
              <a:gd name="csX107" fmla="*/ 2259975 w 5794962"/>
              <a:gd name="csY107" fmla="*/ 1015908 h 3940128"/>
              <a:gd name="csX108" fmla="*/ 2270921 w 5794962"/>
              <a:gd name="csY108" fmla="*/ 847590 h 3940128"/>
              <a:gd name="csX109" fmla="*/ 2774696 w 5794962"/>
              <a:gd name="csY109" fmla="*/ 329337 h 3940128"/>
              <a:gd name="csX110" fmla="*/ 3057540 w 5794962"/>
              <a:gd name="csY110" fmla="*/ 40137 h 3940128"/>
              <a:gd name="csX111" fmla="*/ 3160767 w 5794962"/>
              <a:gd name="csY111" fmla="*/ 0 h 39401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</a:cxnLst>
            <a:rect l="l" t="t" r="r" b="b"/>
            <a:pathLst>
              <a:path w="5794962" h="3940128">
                <a:moveTo>
                  <a:pt x="5297101" y="3707574"/>
                </a:moveTo>
                <a:lnTo>
                  <a:pt x="5297220" y="3707574"/>
                </a:lnTo>
                <a:cubicBezTo>
                  <a:pt x="5326999" y="3707574"/>
                  <a:pt x="5357131" y="3719110"/>
                  <a:pt x="5382319" y="3738648"/>
                </a:cubicBezTo>
                <a:cubicBezTo>
                  <a:pt x="5412334" y="3762071"/>
                  <a:pt x="5442232" y="3800913"/>
                  <a:pt x="5449175" y="3834695"/>
                </a:cubicBezTo>
                <a:cubicBezTo>
                  <a:pt x="5453589" y="3856058"/>
                  <a:pt x="5444894" y="3895232"/>
                  <a:pt x="5429992" y="3923862"/>
                </a:cubicBezTo>
                <a:lnTo>
                  <a:pt x="5418693" y="3940128"/>
                </a:lnTo>
                <a:lnTo>
                  <a:pt x="5022106" y="3940128"/>
                </a:lnTo>
                <a:lnTo>
                  <a:pt x="5219064" y="3740649"/>
                </a:lnTo>
                <a:cubicBezTo>
                  <a:pt x="5241663" y="3717697"/>
                  <a:pt x="5269206" y="3707574"/>
                  <a:pt x="5297101" y="3707574"/>
                </a:cubicBezTo>
                <a:close/>
                <a:moveTo>
                  <a:pt x="5641387" y="3335745"/>
                </a:moveTo>
                <a:cubicBezTo>
                  <a:pt x="5704594" y="3335745"/>
                  <a:pt x="5762386" y="3381061"/>
                  <a:pt x="5785575" y="3440503"/>
                </a:cubicBezTo>
                <a:cubicBezTo>
                  <a:pt x="5815237" y="3516187"/>
                  <a:pt x="5772038" y="3603641"/>
                  <a:pt x="5692117" y="3636128"/>
                </a:cubicBezTo>
                <a:cubicBezTo>
                  <a:pt x="5675639" y="3642837"/>
                  <a:pt x="5658808" y="3646015"/>
                  <a:pt x="5641975" y="3646015"/>
                </a:cubicBezTo>
                <a:cubicBezTo>
                  <a:pt x="5585594" y="3646015"/>
                  <a:pt x="5530980" y="3610350"/>
                  <a:pt x="5504261" y="3554676"/>
                </a:cubicBezTo>
                <a:cubicBezTo>
                  <a:pt x="5466950" y="3476873"/>
                  <a:pt x="5498494" y="3386594"/>
                  <a:pt x="5587125" y="3347515"/>
                </a:cubicBezTo>
                <a:cubicBezTo>
                  <a:pt x="5605251" y="3339512"/>
                  <a:pt x="5623613" y="3335862"/>
                  <a:pt x="5641504" y="3335862"/>
                </a:cubicBezTo>
                <a:close/>
                <a:moveTo>
                  <a:pt x="4629718" y="3013117"/>
                </a:moveTo>
                <a:cubicBezTo>
                  <a:pt x="4698929" y="3014884"/>
                  <a:pt x="4756132" y="3055609"/>
                  <a:pt x="4757662" y="3132705"/>
                </a:cubicBezTo>
                <a:cubicBezTo>
                  <a:pt x="4762474" y="3371543"/>
                  <a:pt x="4719880" y="3604554"/>
                  <a:pt x="4636248" y="3819647"/>
                </a:cubicBezTo>
                <a:lnTo>
                  <a:pt x="4580200" y="3940128"/>
                </a:lnTo>
                <a:lnTo>
                  <a:pt x="4227260" y="3940128"/>
                </a:lnTo>
                <a:lnTo>
                  <a:pt x="4301400" y="3805444"/>
                </a:lnTo>
                <a:cubicBezTo>
                  <a:pt x="4374739" y="3653855"/>
                  <a:pt x="4425781" y="3487334"/>
                  <a:pt x="4451514" y="3308085"/>
                </a:cubicBezTo>
                <a:lnTo>
                  <a:pt x="4451631" y="3307968"/>
                </a:lnTo>
                <a:cubicBezTo>
                  <a:pt x="4116409" y="3340218"/>
                  <a:pt x="3797313" y="3462514"/>
                  <a:pt x="3546485" y="3687682"/>
                </a:cubicBezTo>
                <a:lnTo>
                  <a:pt x="3361217" y="3854117"/>
                </a:lnTo>
                <a:cubicBezTo>
                  <a:pt x="3309075" y="3900963"/>
                  <a:pt x="3246926" y="3922856"/>
                  <a:pt x="3180777" y="3886602"/>
                </a:cubicBezTo>
                <a:cubicBezTo>
                  <a:pt x="3136049" y="3862121"/>
                  <a:pt x="3076609" y="3789260"/>
                  <a:pt x="3104740" y="3722053"/>
                </a:cubicBezTo>
                <a:cubicBezTo>
                  <a:pt x="3130281" y="3661199"/>
                  <a:pt x="3179365" y="3609762"/>
                  <a:pt x="3228683" y="3561738"/>
                </a:cubicBezTo>
                <a:cubicBezTo>
                  <a:pt x="3603807" y="3196265"/>
                  <a:pt x="4107111" y="3000170"/>
                  <a:pt x="4629718" y="3013117"/>
                </a:cubicBezTo>
                <a:close/>
                <a:moveTo>
                  <a:pt x="740292" y="3009351"/>
                </a:moveTo>
                <a:cubicBezTo>
                  <a:pt x="1297975" y="3005113"/>
                  <a:pt x="1823527" y="3263474"/>
                  <a:pt x="2163692" y="3708633"/>
                </a:cubicBezTo>
                <a:cubicBezTo>
                  <a:pt x="2197592" y="3753007"/>
                  <a:pt x="2177699" y="3824337"/>
                  <a:pt x="2152628" y="3861295"/>
                </a:cubicBezTo>
                <a:cubicBezTo>
                  <a:pt x="2126616" y="3899786"/>
                  <a:pt x="2071176" y="3938156"/>
                  <a:pt x="2016443" y="3923443"/>
                </a:cubicBezTo>
                <a:cubicBezTo>
                  <a:pt x="1975365" y="3912380"/>
                  <a:pt x="1930872" y="3877657"/>
                  <a:pt x="1900740" y="3844817"/>
                </a:cubicBezTo>
                <a:cubicBezTo>
                  <a:pt x="1633551" y="3552792"/>
                  <a:pt x="1287970" y="3366584"/>
                  <a:pt x="891189" y="3313146"/>
                </a:cubicBezTo>
                <a:cubicBezTo>
                  <a:pt x="907211" y="3491160"/>
                  <a:pt x="952862" y="3661476"/>
                  <a:pt x="1023971" y="3819025"/>
                </a:cubicBezTo>
                <a:lnTo>
                  <a:pt x="1086806" y="3940128"/>
                </a:lnTo>
                <a:lnTo>
                  <a:pt x="748787" y="3940128"/>
                </a:lnTo>
                <a:lnTo>
                  <a:pt x="690603" y="3794069"/>
                </a:lnTo>
                <a:cubicBezTo>
                  <a:pt x="620316" y="3593519"/>
                  <a:pt x="582746" y="3378149"/>
                  <a:pt x="583275" y="3155069"/>
                </a:cubicBezTo>
                <a:cubicBezTo>
                  <a:pt x="583510" y="3068438"/>
                  <a:pt x="657782" y="3008997"/>
                  <a:pt x="740292" y="3009351"/>
                </a:cubicBezTo>
                <a:close/>
                <a:moveTo>
                  <a:pt x="0" y="2923590"/>
                </a:moveTo>
                <a:lnTo>
                  <a:pt x="7818" y="2926723"/>
                </a:lnTo>
                <a:cubicBezTo>
                  <a:pt x="74910" y="2964742"/>
                  <a:pt x="102334" y="3036895"/>
                  <a:pt x="74910" y="3118111"/>
                </a:cubicBezTo>
                <a:cubicBezTo>
                  <a:pt x="65022" y="3147361"/>
                  <a:pt x="47896" y="3171637"/>
                  <a:pt x="27210" y="3189425"/>
                </a:cubicBezTo>
                <a:lnTo>
                  <a:pt x="0" y="3207127"/>
                </a:lnTo>
                <a:close/>
                <a:moveTo>
                  <a:pt x="760302" y="2068068"/>
                </a:moveTo>
                <a:cubicBezTo>
                  <a:pt x="788198" y="2068068"/>
                  <a:pt x="816917" y="2078661"/>
                  <a:pt x="845050" y="2100789"/>
                </a:cubicBezTo>
                <a:cubicBezTo>
                  <a:pt x="871062" y="2121153"/>
                  <a:pt x="902842" y="2160819"/>
                  <a:pt x="908493" y="2188833"/>
                </a:cubicBezTo>
                <a:cubicBezTo>
                  <a:pt x="915319" y="2222968"/>
                  <a:pt x="898134" y="2284409"/>
                  <a:pt x="870826" y="2312070"/>
                </a:cubicBezTo>
                <a:lnTo>
                  <a:pt x="482167" y="2706026"/>
                </a:lnTo>
                <a:cubicBezTo>
                  <a:pt x="453329" y="2735336"/>
                  <a:pt x="419782" y="2747811"/>
                  <a:pt x="387061" y="2747811"/>
                </a:cubicBezTo>
                <a:cubicBezTo>
                  <a:pt x="344688" y="2747811"/>
                  <a:pt x="303844" y="2726625"/>
                  <a:pt x="277125" y="2693550"/>
                </a:cubicBezTo>
                <a:cubicBezTo>
                  <a:pt x="221568" y="2624810"/>
                  <a:pt x="233104" y="2548656"/>
                  <a:pt x="295487" y="2485095"/>
                </a:cubicBezTo>
                <a:lnTo>
                  <a:pt x="519713" y="2256630"/>
                </a:lnTo>
                <a:lnTo>
                  <a:pt x="669669" y="2109382"/>
                </a:lnTo>
                <a:cubicBezTo>
                  <a:pt x="697329" y="2082193"/>
                  <a:pt x="728286" y="2068068"/>
                  <a:pt x="760302" y="2068068"/>
                </a:cubicBezTo>
                <a:close/>
                <a:moveTo>
                  <a:pt x="980394" y="791400"/>
                </a:moveTo>
                <a:cubicBezTo>
                  <a:pt x="1014073" y="789737"/>
                  <a:pt x="1048618" y="794504"/>
                  <a:pt x="1087048" y="797446"/>
                </a:cubicBezTo>
                <a:cubicBezTo>
                  <a:pt x="1846007" y="854887"/>
                  <a:pt x="2487967" y="1357838"/>
                  <a:pt x="2723610" y="2090784"/>
                </a:cubicBezTo>
                <a:cubicBezTo>
                  <a:pt x="2768338" y="2229911"/>
                  <a:pt x="2794823" y="2368331"/>
                  <a:pt x="2819541" y="2514640"/>
                </a:cubicBezTo>
                <a:cubicBezTo>
                  <a:pt x="3111683" y="2492865"/>
                  <a:pt x="3386288" y="2382103"/>
                  <a:pt x="3619812" y="2199779"/>
                </a:cubicBezTo>
                <a:cubicBezTo>
                  <a:pt x="3658538" y="2169530"/>
                  <a:pt x="3710798" y="2126920"/>
                  <a:pt x="3755996" y="2117857"/>
                </a:cubicBezTo>
                <a:cubicBezTo>
                  <a:pt x="3844745" y="2100082"/>
                  <a:pt x="3908659" y="2182948"/>
                  <a:pt x="3933612" y="2258395"/>
                </a:cubicBezTo>
                <a:cubicBezTo>
                  <a:pt x="3924431" y="2315836"/>
                  <a:pt x="3899950" y="2361034"/>
                  <a:pt x="3853809" y="2399289"/>
                </a:cubicBezTo>
                <a:cubicBezTo>
                  <a:pt x="3560959" y="2642701"/>
                  <a:pt x="3202080" y="2789832"/>
                  <a:pt x="2817068" y="2821259"/>
                </a:cubicBezTo>
                <a:lnTo>
                  <a:pt x="2816425" y="3940128"/>
                </a:lnTo>
                <a:lnTo>
                  <a:pt x="2525320" y="3940128"/>
                </a:lnTo>
                <a:lnTo>
                  <a:pt x="2525633" y="3048428"/>
                </a:lnTo>
                <a:lnTo>
                  <a:pt x="2525516" y="3048547"/>
                </a:lnTo>
                <a:lnTo>
                  <a:pt x="2522101" y="2839031"/>
                </a:lnTo>
                <a:cubicBezTo>
                  <a:pt x="2510684" y="2831617"/>
                  <a:pt x="2473606" y="2817256"/>
                  <a:pt x="2453597" y="2814784"/>
                </a:cubicBezTo>
                <a:cubicBezTo>
                  <a:pt x="2091538" y="2769469"/>
                  <a:pt x="1747841" y="2630107"/>
                  <a:pt x="1471942" y="2393756"/>
                </a:cubicBezTo>
                <a:cubicBezTo>
                  <a:pt x="1402497" y="2334198"/>
                  <a:pt x="1382133" y="2240975"/>
                  <a:pt x="1434513" y="2175296"/>
                </a:cubicBezTo>
                <a:cubicBezTo>
                  <a:pt x="1487949" y="2108441"/>
                  <a:pt x="1581171" y="2097376"/>
                  <a:pt x="1651794" y="2155875"/>
                </a:cubicBezTo>
                <a:cubicBezTo>
                  <a:pt x="1883908" y="2347853"/>
                  <a:pt x="2216540" y="2508870"/>
                  <a:pt x="2516098" y="2506046"/>
                </a:cubicBezTo>
                <a:cubicBezTo>
                  <a:pt x="2443121" y="1875503"/>
                  <a:pt x="2019974" y="1362547"/>
                  <a:pt x="1430274" y="1167981"/>
                </a:cubicBezTo>
                <a:cubicBezTo>
                  <a:pt x="1325518" y="1133375"/>
                  <a:pt x="1225587" y="1114543"/>
                  <a:pt x="1115769" y="1112188"/>
                </a:cubicBezTo>
                <a:cubicBezTo>
                  <a:pt x="1152493" y="1391973"/>
                  <a:pt x="1244537" y="1644802"/>
                  <a:pt x="1402261" y="1873031"/>
                </a:cubicBezTo>
                <a:cubicBezTo>
                  <a:pt x="1446164" y="1936474"/>
                  <a:pt x="1439104" y="2011098"/>
                  <a:pt x="1385783" y="2065949"/>
                </a:cubicBezTo>
                <a:cubicBezTo>
                  <a:pt x="1359888" y="2092549"/>
                  <a:pt x="1311630" y="2117503"/>
                  <a:pt x="1276083" y="2114207"/>
                </a:cubicBezTo>
                <a:cubicBezTo>
                  <a:pt x="1245597" y="2111382"/>
                  <a:pt x="1194866" y="2085135"/>
                  <a:pt x="1170855" y="2052766"/>
                </a:cubicBezTo>
                <a:cubicBezTo>
                  <a:pt x="933798" y="1733551"/>
                  <a:pt x="810796" y="1343479"/>
                  <a:pt x="814092" y="941871"/>
                </a:cubicBezTo>
                <a:cubicBezTo>
                  <a:pt x="814445" y="891611"/>
                  <a:pt x="844224" y="846530"/>
                  <a:pt x="878948" y="823931"/>
                </a:cubicBezTo>
                <a:cubicBezTo>
                  <a:pt x="913907" y="801156"/>
                  <a:pt x="946717" y="793064"/>
                  <a:pt x="980394" y="791400"/>
                </a:cubicBezTo>
                <a:close/>
                <a:moveTo>
                  <a:pt x="4378183" y="789562"/>
                </a:moveTo>
                <a:cubicBezTo>
                  <a:pt x="4425500" y="788738"/>
                  <a:pt x="4481998" y="809099"/>
                  <a:pt x="4507188" y="835937"/>
                </a:cubicBezTo>
                <a:cubicBezTo>
                  <a:pt x="4538261" y="868893"/>
                  <a:pt x="4553798" y="917624"/>
                  <a:pt x="4551091" y="967295"/>
                </a:cubicBezTo>
                <a:cubicBezTo>
                  <a:pt x="4532729" y="1299575"/>
                  <a:pt x="4449159" y="1614434"/>
                  <a:pt x="4267540" y="1888097"/>
                </a:cubicBezTo>
                <a:cubicBezTo>
                  <a:pt x="4218929" y="1961309"/>
                  <a:pt x="4132769" y="1976141"/>
                  <a:pt x="4067678" y="1934004"/>
                </a:cubicBezTo>
                <a:cubicBezTo>
                  <a:pt x="4001295" y="1891041"/>
                  <a:pt x="3979518" y="1806411"/>
                  <a:pt x="4021773" y="1731432"/>
                </a:cubicBezTo>
                <a:cubicBezTo>
                  <a:pt x="4131358" y="1538986"/>
                  <a:pt x="4213985" y="1339241"/>
                  <a:pt x="4245295" y="1089589"/>
                </a:cubicBezTo>
                <a:lnTo>
                  <a:pt x="4245060" y="1089708"/>
                </a:lnTo>
                <a:cubicBezTo>
                  <a:pt x="3840746" y="1128668"/>
                  <a:pt x="3473154" y="1325470"/>
                  <a:pt x="3191723" y="1622556"/>
                </a:cubicBezTo>
                <a:cubicBezTo>
                  <a:pt x="3156293" y="1659985"/>
                  <a:pt x="3114508" y="1702007"/>
                  <a:pt x="3070017" y="1719662"/>
                </a:cubicBezTo>
                <a:cubicBezTo>
                  <a:pt x="3005043" y="1745440"/>
                  <a:pt x="2942307" y="1700593"/>
                  <a:pt x="2913116" y="1654571"/>
                </a:cubicBezTo>
                <a:cubicBezTo>
                  <a:pt x="2880395" y="1603017"/>
                  <a:pt x="2879453" y="1533689"/>
                  <a:pt x="2923945" y="1480251"/>
                </a:cubicBezTo>
                <a:cubicBezTo>
                  <a:pt x="3289065" y="1042391"/>
                  <a:pt x="3812143" y="799567"/>
                  <a:pt x="4378183" y="789562"/>
                </a:cubicBezTo>
                <a:close/>
                <a:moveTo>
                  <a:pt x="3160767" y="0"/>
                </a:moveTo>
                <a:lnTo>
                  <a:pt x="3160884" y="117"/>
                </a:lnTo>
                <a:cubicBezTo>
                  <a:pt x="3163003" y="117"/>
                  <a:pt x="3165121" y="117"/>
                  <a:pt x="3167122" y="354"/>
                </a:cubicBezTo>
                <a:cubicBezTo>
                  <a:pt x="3195960" y="2943"/>
                  <a:pt x="3235980" y="33311"/>
                  <a:pt x="3260345" y="59206"/>
                </a:cubicBezTo>
                <a:cubicBezTo>
                  <a:pt x="3315194" y="117706"/>
                  <a:pt x="3312252" y="193270"/>
                  <a:pt x="3252223" y="254007"/>
                </a:cubicBezTo>
                <a:lnTo>
                  <a:pt x="2475610" y="1040626"/>
                </a:lnTo>
                <a:cubicBezTo>
                  <a:pt x="2448654" y="1067933"/>
                  <a:pt x="2406164" y="1086061"/>
                  <a:pt x="2371559" y="1086061"/>
                </a:cubicBezTo>
                <a:cubicBezTo>
                  <a:pt x="2367204" y="1086061"/>
                  <a:pt x="2363085" y="1085824"/>
                  <a:pt x="2359082" y="1085237"/>
                </a:cubicBezTo>
                <a:cubicBezTo>
                  <a:pt x="2326243" y="1080410"/>
                  <a:pt x="2280926" y="1050160"/>
                  <a:pt x="2259975" y="1015908"/>
                </a:cubicBezTo>
                <a:cubicBezTo>
                  <a:pt x="2222780" y="954937"/>
                  <a:pt x="2227134" y="892671"/>
                  <a:pt x="2270921" y="847590"/>
                </a:cubicBezTo>
                <a:lnTo>
                  <a:pt x="2774696" y="329337"/>
                </a:lnTo>
                <a:lnTo>
                  <a:pt x="3057540" y="40137"/>
                </a:lnTo>
                <a:cubicBezTo>
                  <a:pt x="3079432" y="17774"/>
                  <a:pt x="3129340" y="0"/>
                  <a:pt x="3160767" y="0"/>
                </a:cubicBezTo>
                <a:close/>
              </a:path>
            </a:pathLst>
          </a:custGeom>
          <a:solidFill>
            <a:schemeClr val="bg1">
              <a:alpha val="24000"/>
            </a:schemeClr>
          </a:solidFill>
          <a:ln w="6627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T2S GROUP EN BREF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LES FONDAMENTAUX DE NOTRE SUCCÈS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6</a:t>
            </a:fld>
            <a:endParaRPr lang="fr-FR"/>
          </a:p>
        </p:txBody>
      </p:sp>
      <p:sp>
        <p:nvSpPr>
          <p:cNvPr id="7" name="Facteur clé"/>
          <p:cNvSpPr/>
          <p:nvPr/>
        </p:nvSpPr>
        <p:spPr>
          <a:xfrm>
            <a:off x="494625" y="1885823"/>
            <a:ext cx="3639312" cy="1853438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Pictogramme fond"/>
          <p:cNvSpPr/>
          <p:nvPr/>
        </p:nvSpPr>
        <p:spPr>
          <a:xfrm>
            <a:off x="723225" y="2114423"/>
            <a:ext cx="640080" cy="614476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e"/>
          <p:cNvSpPr txBox="1"/>
          <p:nvPr/>
        </p:nvSpPr>
        <p:spPr>
          <a:xfrm>
            <a:off x="3448137" y="2114423"/>
            <a:ext cx="4572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>
                <a:solidFill>
                  <a:srgbClr val="24B2E0"/>
                </a:solidFill>
                <a:latin typeface="+mj-lt"/>
              </a:rPr>
              <a:t>01</a:t>
            </a:r>
          </a:p>
        </p:txBody>
      </p:sp>
      <p:sp>
        <p:nvSpPr>
          <p:cNvPr id="11" name="Texte"/>
          <p:cNvSpPr txBox="1"/>
          <p:nvPr/>
        </p:nvSpPr>
        <p:spPr>
          <a:xfrm>
            <a:off x="723225" y="2891663"/>
            <a:ext cx="3182112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dirty="0">
                <a:solidFill>
                  <a:srgbClr val="1A1A1A"/>
                </a:solidFill>
              </a:rPr>
              <a:t>Des </a:t>
            </a:r>
            <a:r>
              <a:rPr sz="1400" b="1" dirty="0" err="1">
                <a:solidFill>
                  <a:srgbClr val="0F529C"/>
                </a:solidFill>
              </a:rPr>
              <a:t>cartes</a:t>
            </a:r>
            <a:r>
              <a:rPr sz="1400" b="1" dirty="0">
                <a:solidFill>
                  <a:srgbClr val="0F529C"/>
                </a:solidFill>
              </a:rPr>
              <a:t> Tier 1</a:t>
            </a:r>
            <a:r>
              <a:rPr sz="1400" b="0" dirty="0">
                <a:solidFill>
                  <a:srgbClr val="1A1A1A"/>
                </a:solidFill>
              </a:rPr>
              <a:t>, </a:t>
            </a:r>
            <a:r>
              <a:rPr sz="1400" b="0" dirty="0" err="1">
                <a:solidFill>
                  <a:srgbClr val="1A1A1A"/>
                </a:solidFill>
              </a:rPr>
              <a:t>couvrant</a:t>
            </a:r>
            <a:r>
              <a:rPr sz="1400" b="0" dirty="0">
                <a:solidFill>
                  <a:srgbClr val="1A1A1A"/>
                </a:solidFill>
              </a:rPr>
              <a:t> de </a:t>
            </a:r>
            <a:r>
              <a:rPr sz="1400" b="0" dirty="0" err="1">
                <a:solidFill>
                  <a:srgbClr val="1A1A1A"/>
                </a:solidFill>
              </a:rPr>
              <a:t>nombreuses</a:t>
            </a:r>
            <a:r>
              <a:rPr sz="1400" b="0" dirty="0">
                <a:solidFill>
                  <a:srgbClr val="1A1A1A"/>
                </a:solidFill>
              </a:rPr>
              <a:t> </a:t>
            </a:r>
            <a:r>
              <a:rPr sz="1400" b="0" dirty="0" err="1">
                <a:solidFill>
                  <a:srgbClr val="1A1A1A"/>
                </a:solidFill>
              </a:rPr>
              <a:t>spécialités</a:t>
            </a:r>
            <a:r>
              <a:rPr sz="1400" b="0" dirty="0">
                <a:solidFill>
                  <a:srgbClr val="1A1A1A"/>
                </a:solidFill>
              </a:rPr>
              <a:t> </a:t>
            </a:r>
            <a:r>
              <a:rPr sz="1400" b="0" dirty="0" err="1">
                <a:solidFill>
                  <a:srgbClr val="1A1A1A"/>
                </a:solidFill>
              </a:rPr>
              <a:t>médicales</a:t>
            </a:r>
            <a:r>
              <a:rPr sz="1400" b="0" dirty="0">
                <a:solidFill>
                  <a:srgbClr val="1A1A1A"/>
                </a:solidFill>
              </a:rPr>
              <a:t>, </a:t>
            </a:r>
            <a:br>
              <a:rPr lang="fr-MA" sz="1400" b="0" dirty="0">
                <a:solidFill>
                  <a:srgbClr val="1A1A1A"/>
                </a:solidFill>
              </a:rPr>
            </a:br>
            <a:r>
              <a:rPr sz="1400" b="1" dirty="0">
                <a:solidFill>
                  <a:srgbClr val="0F529C"/>
                </a:solidFill>
              </a:rPr>
              <a:t>à forte </a:t>
            </a:r>
            <a:r>
              <a:rPr sz="1400" b="1" dirty="0" err="1">
                <a:solidFill>
                  <a:srgbClr val="0F529C"/>
                </a:solidFill>
              </a:rPr>
              <a:t>composante</a:t>
            </a:r>
            <a:r>
              <a:rPr sz="1400" b="1" dirty="0">
                <a:solidFill>
                  <a:srgbClr val="0F529C"/>
                </a:solidFill>
              </a:rPr>
              <a:t> </a:t>
            </a:r>
            <a:r>
              <a:rPr sz="1400" b="1" dirty="0" err="1">
                <a:solidFill>
                  <a:srgbClr val="0F529C"/>
                </a:solidFill>
              </a:rPr>
              <a:t>technologique</a:t>
            </a:r>
            <a:endParaRPr sz="1400" b="1" dirty="0">
              <a:solidFill>
                <a:srgbClr val="0F529C"/>
              </a:solidFill>
            </a:endParaRPr>
          </a:p>
        </p:txBody>
      </p:sp>
      <p:sp>
        <p:nvSpPr>
          <p:cNvPr id="22" name="Facteur clé"/>
          <p:cNvSpPr/>
          <p:nvPr/>
        </p:nvSpPr>
        <p:spPr>
          <a:xfrm>
            <a:off x="494625" y="4001262"/>
            <a:ext cx="3639312" cy="1853438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Pictogramme fond"/>
          <p:cNvSpPr/>
          <p:nvPr/>
        </p:nvSpPr>
        <p:spPr>
          <a:xfrm>
            <a:off x="723225" y="4229862"/>
            <a:ext cx="640080" cy="614476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Texte"/>
          <p:cNvSpPr txBox="1"/>
          <p:nvPr/>
        </p:nvSpPr>
        <p:spPr>
          <a:xfrm>
            <a:off x="3448137" y="4229862"/>
            <a:ext cx="4572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>
                <a:solidFill>
                  <a:srgbClr val="24B2E0"/>
                </a:solidFill>
                <a:latin typeface="+mj-lt"/>
              </a:rPr>
              <a:t>04</a:t>
            </a:r>
          </a:p>
        </p:txBody>
      </p:sp>
      <p:sp>
        <p:nvSpPr>
          <p:cNvPr id="26" name="Texte"/>
          <p:cNvSpPr txBox="1"/>
          <p:nvPr/>
        </p:nvSpPr>
        <p:spPr>
          <a:xfrm>
            <a:off x="723225" y="5007102"/>
            <a:ext cx="3182112" cy="6463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0F529C"/>
                </a:solidFill>
              </a:rPr>
              <a:t>Une </a:t>
            </a:r>
            <a:r>
              <a:rPr sz="1400" b="1" dirty="0" err="1">
                <a:solidFill>
                  <a:srgbClr val="0F529C"/>
                </a:solidFill>
              </a:rPr>
              <a:t>présence</a:t>
            </a:r>
            <a:r>
              <a:rPr sz="1400" b="1" dirty="0">
                <a:solidFill>
                  <a:srgbClr val="0F529C"/>
                </a:solidFill>
              </a:rPr>
              <a:t> </a:t>
            </a:r>
            <a:r>
              <a:rPr sz="1400" b="1" dirty="0" err="1">
                <a:solidFill>
                  <a:srgbClr val="0F529C"/>
                </a:solidFill>
              </a:rPr>
              <a:t>régionale</a:t>
            </a:r>
            <a:r>
              <a:rPr sz="1400" b="0" dirty="0">
                <a:solidFill>
                  <a:srgbClr val="1A1A1A"/>
                </a:solidFill>
              </a:rPr>
              <a:t> </a:t>
            </a:r>
            <a:r>
              <a:rPr sz="1400" b="0" dirty="0" err="1">
                <a:solidFill>
                  <a:srgbClr val="1A1A1A"/>
                </a:solidFill>
              </a:rPr>
              <a:t>notamment</a:t>
            </a:r>
            <a:r>
              <a:rPr sz="1400" b="0" dirty="0">
                <a:solidFill>
                  <a:srgbClr val="1A1A1A"/>
                </a:solidFill>
              </a:rPr>
              <a:t> </a:t>
            </a:r>
            <a:br>
              <a:rPr lang="fr-MA" sz="1400" b="0" dirty="0">
                <a:solidFill>
                  <a:srgbClr val="1A1A1A"/>
                </a:solidFill>
              </a:rPr>
            </a:br>
            <a:r>
              <a:rPr sz="1400" b="0" dirty="0">
                <a:solidFill>
                  <a:srgbClr val="1A1A1A"/>
                </a:solidFill>
              </a:rPr>
              <a:t>à travers des </a:t>
            </a:r>
            <a:r>
              <a:rPr sz="1400" b="0" dirty="0" err="1">
                <a:solidFill>
                  <a:srgbClr val="1A1A1A"/>
                </a:solidFill>
              </a:rPr>
              <a:t>partenariats</a:t>
            </a:r>
            <a:r>
              <a:rPr sz="1400" b="0" dirty="0">
                <a:solidFill>
                  <a:srgbClr val="1A1A1A"/>
                </a:solidFill>
              </a:rPr>
              <a:t> </a:t>
            </a:r>
            <a:r>
              <a:rPr sz="1400" b="0" dirty="0" err="1">
                <a:solidFill>
                  <a:srgbClr val="1A1A1A"/>
                </a:solidFill>
              </a:rPr>
              <a:t>locaux</a:t>
            </a:r>
            <a:endParaRPr sz="1400" b="0" dirty="0">
              <a:solidFill>
                <a:srgbClr val="1A1A1A"/>
              </a:solidFill>
            </a:endParaRPr>
          </a:p>
        </p:txBody>
      </p:sp>
      <p:sp>
        <p:nvSpPr>
          <p:cNvPr id="12" name="Facteur clé"/>
          <p:cNvSpPr/>
          <p:nvPr/>
        </p:nvSpPr>
        <p:spPr>
          <a:xfrm>
            <a:off x="4298529" y="1885823"/>
            <a:ext cx="3639312" cy="1853438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Pictogramme fond"/>
          <p:cNvSpPr/>
          <p:nvPr/>
        </p:nvSpPr>
        <p:spPr>
          <a:xfrm>
            <a:off x="4527129" y="2114423"/>
            <a:ext cx="640080" cy="614476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e"/>
          <p:cNvSpPr txBox="1"/>
          <p:nvPr/>
        </p:nvSpPr>
        <p:spPr>
          <a:xfrm>
            <a:off x="7252041" y="2114423"/>
            <a:ext cx="4572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>
                <a:solidFill>
                  <a:srgbClr val="24B2E0"/>
                </a:solidFill>
                <a:latin typeface="+mj-lt"/>
              </a:rPr>
              <a:t>02</a:t>
            </a:r>
          </a:p>
        </p:txBody>
      </p:sp>
      <p:sp>
        <p:nvSpPr>
          <p:cNvPr id="16" name="Texte"/>
          <p:cNvSpPr txBox="1"/>
          <p:nvPr/>
        </p:nvSpPr>
        <p:spPr>
          <a:xfrm>
            <a:off x="4527129" y="2891663"/>
            <a:ext cx="3182112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dirty="0">
                <a:solidFill>
                  <a:srgbClr val="1A1A1A"/>
                </a:solidFill>
              </a:rPr>
              <a:t>Des </a:t>
            </a:r>
            <a:r>
              <a:rPr sz="1400" b="0" dirty="0" err="1">
                <a:solidFill>
                  <a:srgbClr val="1A1A1A"/>
                </a:solidFill>
              </a:rPr>
              <a:t>partenariats</a:t>
            </a:r>
            <a:r>
              <a:rPr sz="1400" b="0" dirty="0">
                <a:solidFill>
                  <a:srgbClr val="1A1A1A"/>
                </a:solidFill>
              </a:rPr>
              <a:t> </a:t>
            </a:r>
            <a:r>
              <a:rPr sz="1400" b="1" dirty="0" err="1">
                <a:solidFill>
                  <a:srgbClr val="0F529C"/>
                </a:solidFill>
              </a:rPr>
              <a:t>solides</a:t>
            </a:r>
            <a:r>
              <a:rPr sz="1400" b="0" dirty="0">
                <a:solidFill>
                  <a:srgbClr val="1A1A1A"/>
                </a:solidFill>
              </a:rPr>
              <a:t> et </a:t>
            </a:r>
            <a:r>
              <a:rPr sz="1400" b="1" dirty="0" err="1">
                <a:solidFill>
                  <a:srgbClr val="0F529C"/>
                </a:solidFill>
              </a:rPr>
              <a:t>historiques</a:t>
            </a:r>
            <a:r>
              <a:rPr sz="1400" b="0" dirty="0">
                <a:solidFill>
                  <a:srgbClr val="1A1A1A"/>
                </a:solidFill>
              </a:rPr>
              <a:t> avec des </a:t>
            </a:r>
            <a:r>
              <a:rPr sz="1400" b="0" dirty="0" err="1">
                <a:solidFill>
                  <a:srgbClr val="1A1A1A"/>
                </a:solidFill>
              </a:rPr>
              <a:t>fournisseurs</a:t>
            </a:r>
            <a:r>
              <a:rPr sz="1400" b="0" dirty="0">
                <a:solidFill>
                  <a:srgbClr val="1A1A1A"/>
                </a:solidFill>
              </a:rPr>
              <a:t> </a:t>
            </a:r>
            <a:r>
              <a:rPr sz="1400" b="1" dirty="0" err="1">
                <a:solidFill>
                  <a:srgbClr val="0F529C"/>
                </a:solidFill>
              </a:rPr>
              <a:t>internationaux</a:t>
            </a:r>
            <a:r>
              <a:rPr sz="1400" b="1" dirty="0">
                <a:solidFill>
                  <a:srgbClr val="0F529C"/>
                </a:solidFill>
              </a:rPr>
              <a:t> de premier rang</a:t>
            </a:r>
          </a:p>
        </p:txBody>
      </p:sp>
      <p:sp>
        <p:nvSpPr>
          <p:cNvPr id="27" name="Facteur clé"/>
          <p:cNvSpPr/>
          <p:nvPr/>
        </p:nvSpPr>
        <p:spPr>
          <a:xfrm>
            <a:off x="4298529" y="4001262"/>
            <a:ext cx="3639312" cy="1853438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Pictogramme fond"/>
          <p:cNvSpPr/>
          <p:nvPr/>
        </p:nvSpPr>
        <p:spPr>
          <a:xfrm>
            <a:off x="4527129" y="4229862"/>
            <a:ext cx="640080" cy="614476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Texte"/>
          <p:cNvSpPr txBox="1"/>
          <p:nvPr/>
        </p:nvSpPr>
        <p:spPr>
          <a:xfrm>
            <a:off x="7252041" y="4229862"/>
            <a:ext cx="4572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>
                <a:solidFill>
                  <a:srgbClr val="24B2E0"/>
                </a:solidFill>
                <a:latin typeface="+mj-lt"/>
              </a:rPr>
              <a:t>05</a:t>
            </a:r>
          </a:p>
        </p:txBody>
      </p:sp>
      <p:sp>
        <p:nvSpPr>
          <p:cNvPr id="31" name="Texte"/>
          <p:cNvSpPr txBox="1"/>
          <p:nvPr/>
        </p:nvSpPr>
        <p:spPr>
          <a:xfrm>
            <a:off x="4527129" y="5007102"/>
            <a:ext cx="3182112" cy="6463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400" dirty="0"/>
              <a:t>Un</a:t>
            </a:r>
            <a:r>
              <a:rPr sz="1400" b="1" dirty="0">
                <a:solidFill>
                  <a:srgbClr val="0F529C"/>
                </a:solidFill>
              </a:rPr>
              <a:t> management </a:t>
            </a:r>
            <a:r>
              <a:rPr lang="fr-FR" sz="1400" b="1" dirty="0">
                <a:solidFill>
                  <a:srgbClr val="0F529C"/>
                </a:solidFill>
              </a:rPr>
              <a:t>expert et </a:t>
            </a:r>
            <a:r>
              <a:rPr sz="1400" b="1" dirty="0" err="1">
                <a:solidFill>
                  <a:srgbClr val="0F529C"/>
                </a:solidFill>
              </a:rPr>
              <a:t>expérimenté</a:t>
            </a:r>
            <a:r>
              <a:rPr sz="1400" b="0" dirty="0">
                <a:solidFill>
                  <a:srgbClr val="1A1A1A"/>
                </a:solidFill>
              </a:rPr>
              <a:t> et </a:t>
            </a:r>
            <a:r>
              <a:rPr sz="1400" b="0" dirty="0" err="1">
                <a:solidFill>
                  <a:srgbClr val="1A1A1A"/>
                </a:solidFill>
              </a:rPr>
              <a:t>une</a:t>
            </a:r>
            <a:r>
              <a:rPr sz="1400" b="0" dirty="0">
                <a:solidFill>
                  <a:srgbClr val="1A1A1A"/>
                </a:solidFill>
              </a:rPr>
              <a:t> </a:t>
            </a:r>
            <a:r>
              <a:rPr sz="1400" b="1" dirty="0" err="1">
                <a:solidFill>
                  <a:srgbClr val="0F529C"/>
                </a:solidFill>
              </a:rPr>
              <a:t>gouvernance</a:t>
            </a:r>
            <a:r>
              <a:rPr sz="1400" b="1" dirty="0">
                <a:solidFill>
                  <a:srgbClr val="0F529C"/>
                </a:solidFill>
              </a:rPr>
              <a:t> aux </a:t>
            </a:r>
            <a:r>
              <a:rPr sz="1400" b="1" dirty="0" err="1">
                <a:solidFill>
                  <a:srgbClr val="0F529C"/>
                </a:solidFill>
              </a:rPr>
              <a:t>meilleurs</a:t>
            </a:r>
            <a:r>
              <a:rPr sz="1400" b="1" dirty="0">
                <a:solidFill>
                  <a:srgbClr val="0F529C"/>
                </a:solidFill>
              </a:rPr>
              <a:t> standards</a:t>
            </a:r>
          </a:p>
        </p:txBody>
      </p:sp>
      <p:sp>
        <p:nvSpPr>
          <p:cNvPr id="17" name="Facteur clé"/>
          <p:cNvSpPr/>
          <p:nvPr/>
        </p:nvSpPr>
        <p:spPr>
          <a:xfrm>
            <a:off x="8102433" y="1885823"/>
            <a:ext cx="3639312" cy="1853438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Pictogramme fond"/>
          <p:cNvSpPr/>
          <p:nvPr/>
        </p:nvSpPr>
        <p:spPr>
          <a:xfrm>
            <a:off x="8331033" y="2114423"/>
            <a:ext cx="640080" cy="614476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Texte"/>
          <p:cNvSpPr txBox="1"/>
          <p:nvPr/>
        </p:nvSpPr>
        <p:spPr>
          <a:xfrm>
            <a:off x="11055945" y="2114423"/>
            <a:ext cx="4572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>
                <a:solidFill>
                  <a:srgbClr val="24B2E0"/>
                </a:solidFill>
                <a:latin typeface="+mj-lt"/>
              </a:rPr>
              <a:t>03</a:t>
            </a:r>
          </a:p>
        </p:txBody>
      </p:sp>
      <p:sp>
        <p:nvSpPr>
          <p:cNvPr id="21" name="Texte"/>
          <p:cNvSpPr txBox="1"/>
          <p:nvPr/>
        </p:nvSpPr>
        <p:spPr>
          <a:xfrm>
            <a:off x="8331033" y="2891663"/>
            <a:ext cx="3182112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dirty="0">
                <a:solidFill>
                  <a:srgbClr val="1A1A1A"/>
                </a:solidFill>
              </a:rPr>
              <a:t>Des </a:t>
            </a:r>
            <a:r>
              <a:rPr sz="1400" b="0" dirty="0" err="1">
                <a:solidFill>
                  <a:srgbClr val="1A1A1A"/>
                </a:solidFill>
              </a:rPr>
              <a:t>techniciens</a:t>
            </a:r>
            <a:r>
              <a:rPr sz="1400" b="0" dirty="0">
                <a:solidFill>
                  <a:srgbClr val="1A1A1A"/>
                </a:solidFill>
              </a:rPr>
              <a:t> et </a:t>
            </a:r>
            <a:r>
              <a:rPr sz="1400" b="0" dirty="0" err="1">
                <a:solidFill>
                  <a:srgbClr val="1A1A1A"/>
                </a:solidFill>
              </a:rPr>
              <a:t>ingénieurs</a:t>
            </a:r>
            <a:r>
              <a:rPr sz="1400" b="0" dirty="0">
                <a:solidFill>
                  <a:srgbClr val="1A1A1A"/>
                </a:solidFill>
              </a:rPr>
              <a:t> </a:t>
            </a:r>
            <a:r>
              <a:rPr sz="1400" b="0" dirty="0" err="1">
                <a:solidFill>
                  <a:srgbClr val="1A1A1A"/>
                </a:solidFill>
              </a:rPr>
              <a:t>biomédicaux</a:t>
            </a:r>
            <a:r>
              <a:rPr sz="1400" b="0" dirty="0">
                <a:solidFill>
                  <a:srgbClr val="1A1A1A"/>
                </a:solidFill>
              </a:rPr>
              <a:t> </a:t>
            </a:r>
            <a:r>
              <a:rPr sz="1400" b="1" dirty="0" err="1">
                <a:solidFill>
                  <a:srgbClr val="0F529C"/>
                </a:solidFill>
              </a:rPr>
              <a:t>hautement</a:t>
            </a:r>
            <a:r>
              <a:rPr sz="1400" b="1" dirty="0">
                <a:solidFill>
                  <a:srgbClr val="0F529C"/>
                </a:solidFill>
              </a:rPr>
              <a:t> </a:t>
            </a:r>
            <a:r>
              <a:rPr sz="1400" b="1" dirty="0" err="1">
                <a:solidFill>
                  <a:srgbClr val="0F529C"/>
                </a:solidFill>
              </a:rPr>
              <a:t>qualifiés</a:t>
            </a:r>
            <a:r>
              <a:rPr sz="1400" b="1" dirty="0">
                <a:solidFill>
                  <a:srgbClr val="0F529C"/>
                </a:solidFill>
              </a:rPr>
              <a:t> </a:t>
            </a:r>
            <a:br>
              <a:rPr lang="fr-MA" sz="1400" b="1" dirty="0">
                <a:solidFill>
                  <a:srgbClr val="0F529C"/>
                </a:solidFill>
              </a:rPr>
            </a:br>
            <a:r>
              <a:rPr sz="1400" b="1" dirty="0">
                <a:solidFill>
                  <a:srgbClr val="0F529C"/>
                </a:solidFill>
              </a:rPr>
              <a:t>et </a:t>
            </a:r>
            <a:r>
              <a:rPr sz="1400" b="1" dirty="0" err="1">
                <a:solidFill>
                  <a:srgbClr val="0F529C"/>
                </a:solidFill>
              </a:rPr>
              <a:t>certifiés</a:t>
            </a:r>
            <a:endParaRPr sz="1400" b="1" dirty="0">
              <a:solidFill>
                <a:srgbClr val="0F529C"/>
              </a:solidFill>
            </a:endParaRPr>
          </a:p>
        </p:txBody>
      </p:sp>
      <p:sp>
        <p:nvSpPr>
          <p:cNvPr id="32" name="Facteur clé"/>
          <p:cNvSpPr/>
          <p:nvPr/>
        </p:nvSpPr>
        <p:spPr>
          <a:xfrm>
            <a:off x="8102433" y="4001262"/>
            <a:ext cx="3639312" cy="1853438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3" name="Pictogramme fond"/>
          <p:cNvSpPr/>
          <p:nvPr/>
        </p:nvSpPr>
        <p:spPr>
          <a:xfrm>
            <a:off x="8331033" y="4229862"/>
            <a:ext cx="640080" cy="614476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4" name="Pictogramme" descr="f_bo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247" y="4332274"/>
            <a:ext cx="409651" cy="409651"/>
          </a:xfrm>
          <a:prstGeom prst="rect">
            <a:avLst/>
          </a:prstGeom>
        </p:spPr>
      </p:pic>
      <p:sp>
        <p:nvSpPr>
          <p:cNvPr id="35" name="Texte"/>
          <p:cNvSpPr txBox="1"/>
          <p:nvPr/>
        </p:nvSpPr>
        <p:spPr>
          <a:xfrm>
            <a:off x="11055945" y="4229862"/>
            <a:ext cx="4572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>
                <a:solidFill>
                  <a:srgbClr val="24B2E0"/>
                </a:solidFill>
                <a:latin typeface="+mj-lt"/>
              </a:rPr>
              <a:t>06</a:t>
            </a:r>
          </a:p>
        </p:txBody>
      </p:sp>
      <p:sp>
        <p:nvSpPr>
          <p:cNvPr id="36" name="Texte"/>
          <p:cNvSpPr txBox="1"/>
          <p:nvPr/>
        </p:nvSpPr>
        <p:spPr>
          <a:xfrm>
            <a:off x="8331033" y="5007102"/>
            <a:ext cx="3182112" cy="6463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A1A1A"/>
                </a:solidFill>
              </a:rPr>
              <a:t>Une </a:t>
            </a:r>
            <a:r>
              <a:rPr sz="1400" b="1">
                <a:solidFill>
                  <a:srgbClr val="0F529C"/>
                </a:solidFill>
              </a:rPr>
              <a:t>infrastructure logistique</a:t>
            </a:r>
            <a:r>
              <a:rPr sz="1400" b="0">
                <a:solidFill>
                  <a:srgbClr val="1A1A1A"/>
                </a:solidFill>
              </a:rPr>
              <a:t> et de stockage </a:t>
            </a:r>
            <a:r>
              <a:rPr sz="1400" b="1">
                <a:solidFill>
                  <a:srgbClr val="0F529C"/>
                </a:solidFill>
              </a:rPr>
              <a:t>centralisée et digitalisée</a:t>
            </a:r>
          </a:p>
        </p:txBody>
      </p:sp>
      <p:pic>
        <p:nvPicPr>
          <p:cNvPr id="40" name="Graphic 37">
            <a:extLst>
              <a:ext uri="{FF2B5EF4-FFF2-40B4-BE49-F238E27FC236}">
                <a16:creationId xmlns:a16="http://schemas.microsoft.com/office/drawing/2014/main" id="{8C7C6950-E817-6631-0A39-4DD1806663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2344" y="4332274"/>
            <a:ext cx="409651" cy="409651"/>
          </a:xfrm>
          <a:prstGeom prst="rect">
            <a:avLst/>
          </a:prstGeom>
        </p:spPr>
      </p:pic>
      <p:pic>
        <p:nvPicPr>
          <p:cNvPr id="43" name="Graphique 42">
            <a:extLst>
              <a:ext uri="{FF2B5EF4-FFF2-40B4-BE49-F238E27FC236}">
                <a16:creationId xmlns:a16="http://schemas.microsoft.com/office/drawing/2014/main" id="{834D32D4-5B16-066E-B0E6-9C285CD0AE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2039" y="2210435"/>
            <a:ext cx="422452" cy="422452"/>
          </a:xfrm>
          <a:prstGeom prst="rect">
            <a:avLst/>
          </a:prstGeom>
        </p:spPr>
      </p:pic>
      <p:grpSp>
        <p:nvGrpSpPr>
          <p:cNvPr id="44" name="ee4p_icon_group">
            <a:extLst>
              <a:ext uri="{FF2B5EF4-FFF2-40B4-BE49-F238E27FC236}">
                <a16:creationId xmlns:a16="http://schemas.microsoft.com/office/drawing/2014/main" id="{CCBB29F3-4816-9069-A391-722AAEEEEF5B}"/>
              </a:ext>
            </a:extLst>
          </p:cNvPr>
          <p:cNvGrpSpPr/>
          <p:nvPr/>
        </p:nvGrpSpPr>
        <p:grpSpPr>
          <a:xfrm>
            <a:off x="4635944" y="2210435"/>
            <a:ext cx="422452" cy="422452"/>
            <a:chOff x="4031998" y="2888962"/>
            <a:chExt cx="1080000" cy="1080000"/>
          </a:xfrm>
        </p:grpSpPr>
        <p:sp>
          <p:nvSpPr>
            <p:cNvPr id="45" name="ee4p_icon_frame" hidden="1">
              <a:extLst>
                <a:ext uri="{FF2B5EF4-FFF2-40B4-BE49-F238E27FC236}">
                  <a16:creationId xmlns:a16="http://schemas.microsoft.com/office/drawing/2014/main" id="{02C7FD6E-66B2-2656-EFD6-35FB353F63AF}"/>
                </a:ext>
              </a:extLst>
            </p:cNvPr>
            <p:cNvSpPr/>
            <p:nvPr/>
          </p:nvSpPr>
          <p:spPr>
            <a:xfrm>
              <a:off x="4031998" y="2888962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ee4p_icon">
              <a:extLst>
                <a:ext uri="{FF2B5EF4-FFF2-40B4-BE49-F238E27FC236}">
                  <a16:creationId xmlns:a16="http://schemas.microsoft.com/office/drawing/2014/main" id="{2E19A0BF-7573-B068-29D6-F44E3746D0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202" y="3040746"/>
              <a:ext cx="1015593" cy="776433"/>
            </a:xfrm>
            <a:custGeom>
              <a:avLst/>
              <a:gdLst>
                <a:gd name="connsiteX0" fmla="*/ 1010446 w 1015593"/>
                <a:gd name="connsiteY0" fmla="*/ 56530 h 776433"/>
                <a:gd name="connsiteX1" fmla="*/ 1000286 w 1015593"/>
                <a:gd name="connsiteY1" fmla="*/ 56530 h 776433"/>
                <a:gd name="connsiteX2" fmla="*/ 848293 w 1015593"/>
                <a:gd name="connsiteY2" fmla="*/ 147597 h 776433"/>
                <a:gd name="connsiteX3" fmla="*/ 575530 w 1015593"/>
                <a:gd name="connsiteY3" fmla="*/ 33399 h 776433"/>
                <a:gd name="connsiteX4" fmla="*/ 332334 w 1015593"/>
                <a:gd name="connsiteY4" fmla="*/ 77425 h 776433"/>
                <a:gd name="connsiteX5" fmla="*/ 303717 w 1015593"/>
                <a:gd name="connsiteY5" fmla="*/ 104282 h 776433"/>
                <a:gd name="connsiteX6" fmla="*/ 16730 w 1015593"/>
                <a:gd name="connsiteY6" fmla="*/ 2411 h 776433"/>
                <a:gd name="connsiteX7" fmla="*/ 2410 w 1015593"/>
                <a:gd name="connsiteY7" fmla="*/ 3590 h 776433"/>
                <a:gd name="connsiteX8" fmla="*/ 0 w 1015593"/>
                <a:gd name="connsiteY8" fmla="*/ 10234 h 776433"/>
                <a:gd name="connsiteX9" fmla="*/ 0 w 1015593"/>
                <a:gd name="connsiteY9" fmla="*/ 394384 h 776433"/>
                <a:gd name="connsiteX10" fmla="*/ 4911 w 1015593"/>
                <a:gd name="connsiteY10" fmla="*/ 403087 h 776433"/>
                <a:gd name="connsiteX11" fmla="*/ 134112 w 1015593"/>
                <a:gd name="connsiteY11" fmla="*/ 481455 h 776433"/>
                <a:gd name="connsiteX12" fmla="*/ 133435 w 1015593"/>
                <a:gd name="connsiteY12" fmla="*/ 482606 h 776433"/>
                <a:gd name="connsiteX13" fmla="*/ 156675 w 1015593"/>
                <a:gd name="connsiteY13" fmla="*/ 569647 h 776433"/>
                <a:gd name="connsiteX14" fmla="*/ 217424 w 1015593"/>
                <a:gd name="connsiteY14" fmla="*/ 571303 h 776433"/>
                <a:gd name="connsiteX15" fmla="*/ 284445 w 1015593"/>
                <a:gd name="connsiteY15" fmla="*/ 631504 h 776433"/>
                <a:gd name="connsiteX16" fmla="*/ 309643 w 1015593"/>
                <a:gd name="connsiteY16" fmla="*/ 624812 h 776433"/>
                <a:gd name="connsiteX17" fmla="*/ 376936 w 1015593"/>
                <a:gd name="connsiteY17" fmla="*/ 684638 h 776433"/>
                <a:gd name="connsiteX18" fmla="*/ 401964 w 1015593"/>
                <a:gd name="connsiteY18" fmla="*/ 677881 h 776433"/>
                <a:gd name="connsiteX19" fmla="*/ 467929 w 1015593"/>
                <a:gd name="connsiteY19" fmla="*/ 739170 h 776433"/>
                <a:gd name="connsiteX20" fmla="*/ 520768 w 1015593"/>
                <a:gd name="connsiteY20" fmla="*/ 707312 h 776433"/>
                <a:gd name="connsiteX21" fmla="*/ 548437 w 1015593"/>
                <a:gd name="connsiteY21" fmla="*/ 659187 h 776433"/>
                <a:gd name="connsiteX22" fmla="*/ 525218 w 1015593"/>
                <a:gd name="connsiteY22" fmla="*/ 572190 h 776433"/>
                <a:gd name="connsiteX23" fmla="*/ 475454 w 1015593"/>
                <a:gd name="connsiteY23" fmla="*/ 566189 h 776433"/>
                <a:gd name="connsiteX24" fmla="*/ 428671 w 1015593"/>
                <a:gd name="connsiteY24" fmla="*/ 489142 h 776433"/>
                <a:gd name="connsiteX25" fmla="*/ 384963 w 1015593"/>
                <a:gd name="connsiteY25" fmla="*/ 494087 h 776433"/>
                <a:gd name="connsiteX26" fmla="*/ 317645 w 1015593"/>
                <a:gd name="connsiteY26" fmla="*/ 434289 h 776433"/>
                <a:gd name="connsiteX27" fmla="*/ 304936 w 1015593"/>
                <a:gd name="connsiteY27" fmla="*/ 436344 h 776433"/>
                <a:gd name="connsiteX28" fmla="*/ 277504 w 1015593"/>
                <a:gd name="connsiteY28" fmla="*/ 451754 h 776433"/>
                <a:gd name="connsiteX29" fmla="*/ 277504 w 1015593"/>
                <a:gd name="connsiteY29" fmla="*/ 451042 h 776433"/>
                <a:gd name="connsiteX30" fmla="*/ 199529 w 1015593"/>
                <a:gd name="connsiteY30" fmla="*/ 405729 h 776433"/>
                <a:gd name="connsiteX31" fmla="*/ 160528 w 1015593"/>
                <a:gd name="connsiteY31" fmla="*/ 435667 h 776433"/>
                <a:gd name="connsiteX32" fmla="*/ 144272 w 1015593"/>
                <a:gd name="connsiteY32" fmla="*/ 463844 h 776433"/>
                <a:gd name="connsiteX33" fmla="*/ 20320 w 1015593"/>
                <a:gd name="connsiteY33" fmla="*/ 388660 h 776433"/>
                <a:gd name="connsiteX34" fmla="*/ 20320 w 1015593"/>
                <a:gd name="connsiteY34" fmla="*/ 30825 h 776433"/>
                <a:gd name="connsiteX35" fmla="*/ 280349 w 1015593"/>
                <a:gd name="connsiteY35" fmla="*/ 126058 h 776433"/>
                <a:gd name="connsiteX36" fmla="*/ 252883 w 1015593"/>
                <a:gd name="connsiteY36" fmla="*/ 151830 h 776433"/>
                <a:gd name="connsiteX37" fmla="*/ 249123 w 1015593"/>
                <a:gd name="connsiteY37" fmla="*/ 247944 h 776433"/>
                <a:gd name="connsiteX38" fmla="*/ 345237 w 1015593"/>
                <a:gd name="connsiteY38" fmla="*/ 251703 h 776433"/>
                <a:gd name="connsiteX39" fmla="*/ 429328 w 1015593"/>
                <a:gd name="connsiteY39" fmla="*/ 173641 h 776433"/>
                <a:gd name="connsiteX40" fmla="*/ 482600 w 1015593"/>
                <a:gd name="connsiteY40" fmla="*/ 210555 h 776433"/>
                <a:gd name="connsiteX41" fmla="*/ 485411 w 1015593"/>
                <a:gd name="connsiteY41" fmla="*/ 212486 h 776433"/>
                <a:gd name="connsiteX42" fmla="*/ 500854 w 1015593"/>
                <a:gd name="connsiteY42" fmla="*/ 223221 h 776433"/>
                <a:gd name="connsiteX43" fmla="*/ 501362 w 1015593"/>
                <a:gd name="connsiteY43" fmla="*/ 223526 h 776433"/>
                <a:gd name="connsiteX44" fmla="*/ 750316 w 1015593"/>
                <a:gd name="connsiteY44" fmla="*/ 375621 h 776433"/>
                <a:gd name="connsiteX45" fmla="*/ 750316 w 1015593"/>
                <a:gd name="connsiteY45" fmla="*/ 375621 h 776433"/>
                <a:gd name="connsiteX46" fmla="*/ 756108 w 1015593"/>
                <a:gd name="connsiteY46" fmla="*/ 379008 h 776433"/>
                <a:gd name="connsiteX47" fmla="*/ 852831 w 1015593"/>
                <a:gd name="connsiteY47" fmla="*/ 438072 h 776433"/>
                <a:gd name="connsiteX48" fmla="*/ 852831 w 1015593"/>
                <a:gd name="connsiteY48" fmla="*/ 437834 h 776433"/>
                <a:gd name="connsiteX49" fmla="*/ 898551 w 1015593"/>
                <a:gd name="connsiteY49" fmla="*/ 465605 h 776433"/>
                <a:gd name="connsiteX50" fmla="*/ 912622 w 1015593"/>
                <a:gd name="connsiteY50" fmla="*/ 523195 h 776433"/>
                <a:gd name="connsiteX51" fmla="*/ 855032 w 1015593"/>
                <a:gd name="connsiteY51" fmla="*/ 537267 h 776433"/>
                <a:gd name="connsiteX52" fmla="*/ 835931 w 1015593"/>
                <a:gd name="connsiteY52" fmla="*/ 525651 h 776433"/>
                <a:gd name="connsiteX53" fmla="*/ 833865 w 1015593"/>
                <a:gd name="connsiteY53" fmla="*/ 524736 h 776433"/>
                <a:gd name="connsiteX54" fmla="*/ 723155 w 1015593"/>
                <a:gd name="connsiteY54" fmla="*/ 457443 h 776433"/>
                <a:gd name="connsiteX55" fmla="*/ 712589 w 1015593"/>
                <a:gd name="connsiteY55" fmla="*/ 474817 h 776433"/>
                <a:gd name="connsiteX56" fmla="*/ 822757 w 1015593"/>
                <a:gd name="connsiteY56" fmla="*/ 541771 h 776433"/>
                <a:gd name="connsiteX57" fmla="*/ 824213 w 1015593"/>
                <a:gd name="connsiteY57" fmla="*/ 543092 h 776433"/>
                <a:gd name="connsiteX58" fmla="*/ 832257 w 1015593"/>
                <a:gd name="connsiteY58" fmla="*/ 601790 h 776433"/>
                <a:gd name="connsiteX59" fmla="*/ 777105 w 1015593"/>
                <a:gd name="connsiteY59" fmla="*/ 612248 h 776433"/>
                <a:gd name="connsiteX60" fmla="*/ 748725 w 1015593"/>
                <a:gd name="connsiteY60" fmla="*/ 595044 h 776433"/>
                <a:gd name="connsiteX61" fmla="*/ 747065 w 1015593"/>
                <a:gd name="connsiteY61" fmla="*/ 594231 h 776433"/>
                <a:gd name="connsiteX62" fmla="*/ 653424 w 1015593"/>
                <a:gd name="connsiteY62" fmla="*/ 537436 h 776433"/>
                <a:gd name="connsiteX63" fmla="*/ 642857 w 1015593"/>
                <a:gd name="connsiteY63" fmla="*/ 554810 h 776433"/>
                <a:gd name="connsiteX64" fmla="*/ 738971 w 1015593"/>
                <a:gd name="connsiteY64" fmla="*/ 613196 h 776433"/>
                <a:gd name="connsiteX65" fmla="*/ 747048 w 1015593"/>
                <a:gd name="connsiteY65" fmla="*/ 671792 h 776433"/>
                <a:gd name="connsiteX66" fmla="*/ 694741 w 1015593"/>
                <a:gd name="connsiteY66" fmla="*/ 683808 h 776433"/>
                <a:gd name="connsiteX67" fmla="*/ 694741 w 1015593"/>
                <a:gd name="connsiteY67" fmla="*/ 683808 h 776433"/>
                <a:gd name="connsiteX68" fmla="*/ 682346 w 1015593"/>
                <a:gd name="connsiteY68" fmla="*/ 676594 h 776433"/>
                <a:gd name="connsiteX69" fmla="*/ 659655 w 1015593"/>
                <a:gd name="connsiteY69" fmla="*/ 662574 h 776433"/>
                <a:gd name="connsiteX70" fmla="*/ 656573 w 1015593"/>
                <a:gd name="connsiteY70" fmla="*/ 661354 h 776433"/>
                <a:gd name="connsiteX71" fmla="*/ 585453 w 1015593"/>
                <a:gd name="connsiteY71" fmla="*/ 620071 h 776433"/>
                <a:gd name="connsiteX72" fmla="*/ 575293 w 1015593"/>
                <a:gd name="connsiteY72" fmla="*/ 637614 h 776433"/>
                <a:gd name="connsiteX73" fmla="*/ 652103 w 1015593"/>
                <a:gd name="connsiteY73" fmla="*/ 682250 h 776433"/>
                <a:gd name="connsiteX74" fmla="*/ 657362 w 1015593"/>
                <a:gd name="connsiteY74" fmla="*/ 741215 h 776433"/>
                <a:gd name="connsiteX75" fmla="*/ 603267 w 1015593"/>
                <a:gd name="connsiteY75" fmla="*/ 749984 h 776433"/>
                <a:gd name="connsiteX76" fmla="*/ 602759 w 1015593"/>
                <a:gd name="connsiteY76" fmla="*/ 749713 h 776433"/>
                <a:gd name="connsiteX77" fmla="*/ 546371 w 1015593"/>
                <a:gd name="connsiteY77" fmla="*/ 719707 h 776433"/>
                <a:gd name="connsiteX78" fmla="*/ 536855 w 1015593"/>
                <a:gd name="connsiteY78" fmla="*/ 737656 h 776433"/>
                <a:gd name="connsiteX79" fmla="*/ 593006 w 1015593"/>
                <a:gd name="connsiteY79" fmla="*/ 767560 h 776433"/>
                <a:gd name="connsiteX80" fmla="*/ 624908 w 1015593"/>
                <a:gd name="connsiteY80" fmla="*/ 776433 h 776433"/>
                <a:gd name="connsiteX81" fmla="*/ 687047 w 1015593"/>
                <a:gd name="connsiteY81" fmla="*/ 714214 h 776433"/>
                <a:gd name="connsiteX82" fmla="*/ 685868 w 1015593"/>
                <a:gd name="connsiteY82" fmla="*/ 702198 h 776433"/>
                <a:gd name="connsiteX83" fmla="*/ 769248 w 1015593"/>
                <a:gd name="connsiteY83" fmla="*/ 674420 h 776433"/>
                <a:gd name="connsiteX84" fmla="*/ 774497 w 1015593"/>
                <a:gd name="connsiteY84" fmla="*/ 633889 h 776433"/>
                <a:gd name="connsiteX85" fmla="*/ 856014 w 1015593"/>
                <a:gd name="connsiteY85" fmla="*/ 600405 h 776433"/>
                <a:gd name="connsiteX86" fmla="*/ 858961 w 1015593"/>
                <a:gd name="connsiteY86" fmla="*/ 561245 h 776433"/>
                <a:gd name="connsiteX87" fmla="*/ 936261 w 1015593"/>
                <a:gd name="connsiteY87" fmla="*/ 519226 h 776433"/>
                <a:gd name="connsiteX88" fmla="*/ 908880 w 1015593"/>
                <a:gd name="connsiteY88" fmla="*/ 448401 h 776433"/>
                <a:gd name="connsiteX89" fmla="*/ 766640 w 1015593"/>
                <a:gd name="connsiteY89" fmla="*/ 362041 h 776433"/>
                <a:gd name="connsiteX90" fmla="*/ 583184 w 1015593"/>
                <a:gd name="connsiteY90" fmla="*/ 249976 h 776433"/>
                <a:gd name="connsiteX91" fmla="*/ 612648 w 1015593"/>
                <a:gd name="connsiteY91" fmla="*/ 252110 h 776433"/>
                <a:gd name="connsiteX92" fmla="*/ 713266 w 1015593"/>
                <a:gd name="connsiteY92" fmla="*/ 223628 h 776433"/>
                <a:gd name="connsiteX93" fmla="*/ 702734 w 1015593"/>
                <a:gd name="connsiteY93" fmla="*/ 206254 h 776433"/>
                <a:gd name="connsiteX94" fmla="*/ 499161 w 1015593"/>
                <a:gd name="connsiteY94" fmla="*/ 197584 h 776433"/>
                <a:gd name="connsiteX95" fmla="*/ 433798 w 1015593"/>
                <a:gd name="connsiteY95" fmla="*/ 152305 h 776433"/>
                <a:gd name="connsiteX96" fmla="*/ 421098 w 1015593"/>
                <a:gd name="connsiteY96" fmla="*/ 153219 h 776433"/>
                <a:gd name="connsiteX97" fmla="*/ 331284 w 1015593"/>
                <a:gd name="connsiteY97" fmla="*/ 236802 h 776433"/>
                <a:gd name="connsiteX98" fmla="*/ 263928 w 1015593"/>
                <a:gd name="connsiteY98" fmla="*/ 234726 h 776433"/>
                <a:gd name="connsiteX99" fmla="*/ 266004 w 1015593"/>
                <a:gd name="connsiteY99" fmla="*/ 167371 h 776433"/>
                <a:gd name="connsiteX100" fmla="*/ 266734 w 1015593"/>
                <a:gd name="connsiteY100" fmla="*/ 166698 h 776433"/>
                <a:gd name="connsiteX101" fmla="*/ 346151 w 1015593"/>
                <a:gd name="connsiteY101" fmla="*/ 92191 h 776433"/>
                <a:gd name="connsiteX102" fmla="*/ 567606 w 1015593"/>
                <a:gd name="connsiteY102" fmla="*/ 52195 h 776433"/>
                <a:gd name="connsiteX103" fmla="*/ 845312 w 1015593"/>
                <a:gd name="connsiteY103" fmla="*/ 168357 h 776433"/>
                <a:gd name="connsiteX104" fmla="*/ 854456 w 1015593"/>
                <a:gd name="connsiteY104" fmla="*/ 167714 h 776433"/>
                <a:gd name="connsiteX105" fmla="*/ 995274 w 1015593"/>
                <a:gd name="connsiteY105" fmla="*/ 83454 h 776433"/>
                <a:gd name="connsiteX106" fmla="*/ 995274 w 1015593"/>
                <a:gd name="connsiteY106" fmla="*/ 356317 h 776433"/>
                <a:gd name="connsiteX107" fmla="*/ 912470 w 1015593"/>
                <a:gd name="connsiteY107" fmla="*/ 393842 h 776433"/>
                <a:gd name="connsiteX108" fmla="*/ 920869 w 1015593"/>
                <a:gd name="connsiteY108" fmla="*/ 412333 h 776433"/>
                <a:gd name="connsiteX109" fmla="*/ 1009633 w 1015593"/>
                <a:gd name="connsiteY109" fmla="*/ 372133 h 776433"/>
                <a:gd name="connsiteX110" fmla="*/ 1015594 w 1015593"/>
                <a:gd name="connsiteY110" fmla="*/ 362854 h 776433"/>
                <a:gd name="connsiteX111" fmla="*/ 1015594 w 1015593"/>
                <a:gd name="connsiteY111" fmla="*/ 65369 h 776433"/>
                <a:gd name="connsiteX112" fmla="*/ 1010446 w 1015593"/>
                <a:gd name="connsiteY112" fmla="*/ 56530 h 776433"/>
                <a:gd name="connsiteX113" fmla="*/ 515011 w 1015593"/>
                <a:gd name="connsiteY113" fmla="*/ 589760 h 776433"/>
                <a:gd name="connsiteX114" fmla="*/ 530928 w 1015593"/>
                <a:gd name="connsiteY114" fmla="*/ 649095 h 776433"/>
                <a:gd name="connsiteX115" fmla="*/ 503157 w 1015593"/>
                <a:gd name="connsiteY115" fmla="*/ 697152 h 776433"/>
                <a:gd name="connsiteX116" fmla="*/ 443857 w 1015593"/>
                <a:gd name="connsiteY116" fmla="*/ 713035 h 776433"/>
                <a:gd name="connsiteX117" fmla="*/ 427973 w 1015593"/>
                <a:gd name="connsiteY117" fmla="*/ 653734 h 776433"/>
                <a:gd name="connsiteX118" fmla="*/ 440843 w 1015593"/>
                <a:gd name="connsiteY118" fmla="*/ 631382 h 776433"/>
                <a:gd name="connsiteX119" fmla="*/ 455710 w 1015593"/>
                <a:gd name="connsiteY119" fmla="*/ 605644 h 776433"/>
                <a:gd name="connsiteX120" fmla="*/ 515011 w 1015593"/>
                <a:gd name="connsiteY120" fmla="*/ 589760 h 776433"/>
                <a:gd name="connsiteX121" fmla="*/ 435322 w 1015593"/>
                <a:gd name="connsiteY121" fmla="*/ 513560 h 776433"/>
                <a:gd name="connsiteX122" fmla="*/ 451206 w 1015593"/>
                <a:gd name="connsiteY122" fmla="*/ 572895 h 776433"/>
                <a:gd name="connsiteX123" fmla="*/ 438099 w 1015593"/>
                <a:gd name="connsiteY123" fmla="*/ 595552 h 776433"/>
                <a:gd name="connsiteX124" fmla="*/ 438099 w 1015593"/>
                <a:gd name="connsiteY124" fmla="*/ 595552 h 776433"/>
                <a:gd name="connsiteX125" fmla="*/ 423130 w 1015593"/>
                <a:gd name="connsiteY125" fmla="*/ 621222 h 776433"/>
                <a:gd name="connsiteX126" fmla="*/ 410701 w 1015593"/>
                <a:gd name="connsiteY126" fmla="*/ 642762 h 776433"/>
                <a:gd name="connsiteX127" fmla="*/ 351519 w 1015593"/>
                <a:gd name="connsiteY127" fmla="*/ 659112 h 776433"/>
                <a:gd name="connsiteX128" fmla="*/ 332808 w 1015593"/>
                <a:gd name="connsiteY128" fmla="*/ 604763 h 776433"/>
                <a:gd name="connsiteX129" fmla="*/ 336195 w 1015593"/>
                <a:gd name="connsiteY129" fmla="*/ 599717 h 776433"/>
                <a:gd name="connsiteX130" fmla="*/ 376564 w 1015593"/>
                <a:gd name="connsiteY130" fmla="*/ 529782 h 776433"/>
                <a:gd name="connsiteX131" fmla="*/ 379375 w 1015593"/>
                <a:gd name="connsiteY131" fmla="*/ 524296 h 776433"/>
                <a:gd name="connsiteX132" fmla="*/ 435322 w 1015593"/>
                <a:gd name="connsiteY132" fmla="*/ 513560 h 776433"/>
                <a:gd name="connsiteX133" fmla="*/ 310219 w 1015593"/>
                <a:gd name="connsiteY133" fmla="*/ 455987 h 776433"/>
                <a:gd name="connsiteX134" fmla="*/ 321497 w 1015593"/>
                <a:gd name="connsiteY134" fmla="*/ 454497 h 776433"/>
                <a:gd name="connsiteX135" fmla="*/ 364829 w 1015593"/>
                <a:gd name="connsiteY135" fmla="*/ 497931 h 776433"/>
                <a:gd name="connsiteX136" fmla="*/ 361629 w 1015593"/>
                <a:gd name="connsiteY136" fmla="*/ 514238 h 776433"/>
                <a:gd name="connsiteX137" fmla="*/ 358242 w 1015593"/>
                <a:gd name="connsiteY137" fmla="*/ 519284 h 776433"/>
                <a:gd name="connsiteX138" fmla="*/ 318144 w 1015593"/>
                <a:gd name="connsiteY138" fmla="*/ 589151 h 776433"/>
                <a:gd name="connsiteX139" fmla="*/ 315434 w 1015593"/>
                <a:gd name="connsiteY139" fmla="*/ 594502 h 776433"/>
                <a:gd name="connsiteX140" fmla="*/ 259487 w 1015593"/>
                <a:gd name="connsiteY140" fmla="*/ 605441 h 776433"/>
                <a:gd name="connsiteX141" fmla="*/ 254407 w 1015593"/>
                <a:gd name="connsiteY141" fmla="*/ 614246 h 776433"/>
                <a:gd name="connsiteX142" fmla="*/ 259487 w 1015593"/>
                <a:gd name="connsiteY142" fmla="*/ 605441 h 776433"/>
                <a:gd name="connsiteX143" fmla="*/ 241470 w 1015593"/>
                <a:gd name="connsiteY143" fmla="*/ 550340 h 776433"/>
                <a:gd name="connsiteX144" fmla="*/ 243976 w 1015593"/>
                <a:gd name="connsiteY144" fmla="*/ 546343 h 776433"/>
                <a:gd name="connsiteX145" fmla="*/ 271069 w 1015593"/>
                <a:gd name="connsiteY145" fmla="*/ 499404 h 776433"/>
                <a:gd name="connsiteX146" fmla="*/ 274456 w 1015593"/>
                <a:gd name="connsiteY146" fmla="*/ 492834 h 776433"/>
                <a:gd name="connsiteX147" fmla="*/ 283837 w 1015593"/>
                <a:gd name="connsiteY147" fmla="*/ 476307 h 776433"/>
                <a:gd name="connsiteX148" fmla="*/ 310219 w 1015593"/>
                <a:gd name="connsiteY148" fmla="*/ 455987 h 776433"/>
                <a:gd name="connsiteX149" fmla="*/ 178139 w 1015593"/>
                <a:gd name="connsiteY149" fmla="*/ 445827 h 776433"/>
                <a:gd name="connsiteX150" fmla="*/ 237282 w 1015593"/>
                <a:gd name="connsiteY150" fmla="*/ 429327 h 776433"/>
                <a:gd name="connsiteX151" fmla="*/ 256032 w 1015593"/>
                <a:gd name="connsiteY151" fmla="*/ 483859 h 776433"/>
                <a:gd name="connsiteX152" fmla="*/ 225925 w 1015593"/>
                <a:gd name="connsiteY152" fmla="*/ 535946 h 776433"/>
                <a:gd name="connsiteX153" fmla="*/ 223859 w 1015593"/>
                <a:gd name="connsiteY153" fmla="*/ 539976 h 776433"/>
                <a:gd name="connsiteX154" fmla="*/ 163232 w 1015593"/>
                <a:gd name="connsiteY154" fmla="*/ 549693 h 776433"/>
                <a:gd name="connsiteX155" fmla="*/ 151113 w 1015593"/>
                <a:gd name="connsiteY155" fmla="*/ 492766 h 77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1015593" h="776433">
                  <a:moveTo>
                    <a:pt x="1010446" y="56530"/>
                  </a:moveTo>
                  <a:cubicBezTo>
                    <a:pt x="1007303" y="54715"/>
                    <a:pt x="1003429" y="54715"/>
                    <a:pt x="1000286" y="56530"/>
                  </a:cubicBezTo>
                  <a:lnTo>
                    <a:pt x="848293" y="147597"/>
                  </a:lnTo>
                  <a:lnTo>
                    <a:pt x="575530" y="33399"/>
                  </a:lnTo>
                  <a:cubicBezTo>
                    <a:pt x="492865" y="-1065"/>
                    <a:pt x="397669" y="16168"/>
                    <a:pt x="332334" y="77425"/>
                  </a:cubicBezTo>
                  <a:lnTo>
                    <a:pt x="303717" y="104282"/>
                  </a:lnTo>
                  <a:cubicBezTo>
                    <a:pt x="161917" y="120707"/>
                    <a:pt x="18085" y="3596"/>
                    <a:pt x="16730" y="2411"/>
                  </a:cubicBezTo>
                  <a:cubicBezTo>
                    <a:pt x="12450" y="-1218"/>
                    <a:pt x="6039" y="-690"/>
                    <a:pt x="2410" y="3590"/>
                  </a:cubicBezTo>
                  <a:cubicBezTo>
                    <a:pt x="838" y="5445"/>
                    <a:pt x="-17" y="7802"/>
                    <a:pt x="0" y="10234"/>
                  </a:cubicBezTo>
                  <a:lnTo>
                    <a:pt x="0" y="394384"/>
                  </a:lnTo>
                  <a:cubicBezTo>
                    <a:pt x="-1" y="397946"/>
                    <a:pt x="1862" y="401248"/>
                    <a:pt x="4911" y="403087"/>
                  </a:cubicBezTo>
                  <a:lnTo>
                    <a:pt x="134112" y="481455"/>
                  </a:lnTo>
                  <a:lnTo>
                    <a:pt x="133435" y="482606"/>
                  </a:lnTo>
                  <a:cubicBezTo>
                    <a:pt x="115817" y="513059"/>
                    <a:pt x="126222" y="552029"/>
                    <a:pt x="156675" y="569647"/>
                  </a:cubicBezTo>
                  <a:cubicBezTo>
                    <a:pt x="175340" y="580444"/>
                    <a:pt x="198199" y="581067"/>
                    <a:pt x="217424" y="571303"/>
                  </a:cubicBezTo>
                  <a:cubicBezTo>
                    <a:pt x="219307" y="606436"/>
                    <a:pt x="249314" y="633387"/>
                    <a:pt x="284445" y="631504"/>
                  </a:cubicBezTo>
                  <a:cubicBezTo>
                    <a:pt x="293216" y="631037"/>
                    <a:pt x="301795" y="628758"/>
                    <a:pt x="309643" y="624812"/>
                  </a:cubicBezTo>
                  <a:cubicBezTo>
                    <a:pt x="311705" y="659915"/>
                    <a:pt x="341833" y="686700"/>
                    <a:pt x="376936" y="684638"/>
                  </a:cubicBezTo>
                  <a:cubicBezTo>
                    <a:pt x="385654" y="684126"/>
                    <a:pt x="394174" y="681827"/>
                    <a:pt x="401964" y="677881"/>
                  </a:cubicBezTo>
                  <a:cubicBezTo>
                    <a:pt x="403254" y="713021"/>
                    <a:pt x="432789" y="740460"/>
                    <a:pt x="467929" y="739170"/>
                  </a:cubicBezTo>
                  <a:cubicBezTo>
                    <a:pt x="489855" y="738364"/>
                    <a:pt x="509819" y="726328"/>
                    <a:pt x="520768" y="707312"/>
                  </a:cubicBezTo>
                  <a:lnTo>
                    <a:pt x="548437" y="659187"/>
                  </a:lnTo>
                  <a:cubicBezTo>
                    <a:pt x="566048" y="628751"/>
                    <a:pt x="555654" y="589801"/>
                    <a:pt x="525218" y="572190"/>
                  </a:cubicBezTo>
                  <a:cubicBezTo>
                    <a:pt x="510147" y="563470"/>
                    <a:pt x="492164" y="561302"/>
                    <a:pt x="475454" y="566189"/>
                  </a:cubicBezTo>
                  <a:cubicBezTo>
                    <a:pt x="483809" y="531994"/>
                    <a:pt x="462863" y="497501"/>
                    <a:pt x="428671" y="489142"/>
                  </a:cubicBezTo>
                  <a:cubicBezTo>
                    <a:pt x="413976" y="485553"/>
                    <a:pt x="398482" y="487303"/>
                    <a:pt x="384963" y="494087"/>
                  </a:cubicBezTo>
                  <a:cubicBezTo>
                    <a:pt x="382887" y="458984"/>
                    <a:pt x="352745" y="432213"/>
                    <a:pt x="317645" y="434289"/>
                  </a:cubicBezTo>
                  <a:cubicBezTo>
                    <a:pt x="313350" y="434543"/>
                    <a:pt x="309092" y="435230"/>
                    <a:pt x="304936" y="436344"/>
                  </a:cubicBezTo>
                  <a:cubicBezTo>
                    <a:pt x="294632" y="439071"/>
                    <a:pt x="285192" y="444371"/>
                    <a:pt x="277504" y="451754"/>
                  </a:cubicBezTo>
                  <a:cubicBezTo>
                    <a:pt x="277488" y="451517"/>
                    <a:pt x="277488" y="451280"/>
                    <a:pt x="277504" y="451042"/>
                  </a:cubicBezTo>
                  <a:cubicBezTo>
                    <a:pt x="268485" y="416996"/>
                    <a:pt x="233575" y="396710"/>
                    <a:pt x="199529" y="405729"/>
                  </a:cubicBezTo>
                  <a:cubicBezTo>
                    <a:pt x="183050" y="410094"/>
                    <a:pt x="169004" y="420874"/>
                    <a:pt x="160528" y="435667"/>
                  </a:cubicBezTo>
                  <a:lnTo>
                    <a:pt x="144272" y="463844"/>
                  </a:lnTo>
                  <a:lnTo>
                    <a:pt x="20320" y="388660"/>
                  </a:lnTo>
                  <a:lnTo>
                    <a:pt x="20320" y="30825"/>
                  </a:lnTo>
                  <a:cubicBezTo>
                    <a:pt x="60452" y="59984"/>
                    <a:pt x="166827" y="128293"/>
                    <a:pt x="280349" y="126058"/>
                  </a:cubicBezTo>
                  <a:lnTo>
                    <a:pt x="252883" y="151830"/>
                  </a:lnTo>
                  <a:cubicBezTo>
                    <a:pt x="225304" y="177333"/>
                    <a:pt x="223621" y="220366"/>
                    <a:pt x="249123" y="247944"/>
                  </a:cubicBezTo>
                  <a:cubicBezTo>
                    <a:pt x="274626" y="275522"/>
                    <a:pt x="317658" y="277205"/>
                    <a:pt x="345237" y="251703"/>
                  </a:cubicBezTo>
                  <a:lnTo>
                    <a:pt x="429328" y="173641"/>
                  </a:lnTo>
                  <a:lnTo>
                    <a:pt x="482600" y="210555"/>
                  </a:lnTo>
                  <a:cubicBezTo>
                    <a:pt x="482905" y="210758"/>
                    <a:pt x="483819" y="211436"/>
                    <a:pt x="485411" y="212486"/>
                  </a:cubicBezTo>
                  <a:lnTo>
                    <a:pt x="500854" y="223221"/>
                  </a:lnTo>
                  <a:lnTo>
                    <a:pt x="501362" y="223526"/>
                  </a:lnTo>
                  <a:lnTo>
                    <a:pt x="750316" y="375621"/>
                  </a:lnTo>
                  <a:lnTo>
                    <a:pt x="750316" y="375621"/>
                  </a:lnTo>
                  <a:lnTo>
                    <a:pt x="756108" y="379008"/>
                  </a:lnTo>
                  <a:lnTo>
                    <a:pt x="852831" y="438072"/>
                  </a:lnTo>
                  <a:lnTo>
                    <a:pt x="852831" y="437834"/>
                  </a:lnTo>
                  <a:lnTo>
                    <a:pt x="898551" y="465605"/>
                  </a:lnTo>
                  <a:cubicBezTo>
                    <a:pt x="918339" y="477621"/>
                    <a:pt x="924638" y="503407"/>
                    <a:pt x="912622" y="523195"/>
                  </a:cubicBezTo>
                  <a:cubicBezTo>
                    <a:pt x="900606" y="542984"/>
                    <a:pt x="874820" y="549283"/>
                    <a:pt x="855032" y="537267"/>
                  </a:cubicBezTo>
                  <a:lnTo>
                    <a:pt x="835931" y="525651"/>
                  </a:lnTo>
                  <a:cubicBezTo>
                    <a:pt x="835271" y="525285"/>
                    <a:pt x="834580" y="524977"/>
                    <a:pt x="833865" y="524736"/>
                  </a:cubicBezTo>
                  <a:lnTo>
                    <a:pt x="723155" y="457443"/>
                  </a:lnTo>
                  <a:lnTo>
                    <a:pt x="712589" y="474817"/>
                  </a:lnTo>
                  <a:lnTo>
                    <a:pt x="822757" y="541771"/>
                  </a:lnTo>
                  <a:cubicBezTo>
                    <a:pt x="823194" y="542262"/>
                    <a:pt x="823682" y="542706"/>
                    <a:pt x="824213" y="543092"/>
                  </a:cubicBezTo>
                  <a:cubicBezTo>
                    <a:pt x="842644" y="557079"/>
                    <a:pt x="846244" y="583360"/>
                    <a:pt x="832257" y="601790"/>
                  </a:cubicBezTo>
                  <a:cubicBezTo>
                    <a:pt x="819272" y="618899"/>
                    <a:pt x="795450" y="623417"/>
                    <a:pt x="777105" y="612248"/>
                  </a:cubicBezTo>
                  <a:lnTo>
                    <a:pt x="748725" y="595044"/>
                  </a:lnTo>
                  <a:cubicBezTo>
                    <a:pt x="748196" y="594725"/>
                    <a:pt x="747641" y="594454"/>
                    <a:pt x="747065" y="594231"/>
                  </a:cubicBezTo>
                  <a:lnTo>
                    <a:pt x="653424" y="537436"/>
                  </a:lnTo>
                  <a:lnTo>
                    <a:pt x="642857" y="554810"/>
                  </a:lnTo>
                  <a:lnTo>
                    <a:pt x="738971" y="613196"/>
                  </a:lnTo>
                  <a:cubicBezTo>
                    <a:pt x="757381" y="627146"/>
                    <a:pt x="760998" y="653382"/>
                    <a:pt x="747048" y="671792"/>
                  </a:cubicBezTo>
                  <a:cubicBezTo>
                    <a:pt x="734819" y="687930"/>
                    <a:pt x="712785" y="692993"/>
                    <a:pt x="694741" y="683808"/>
                  </a:cubicBezTo>
                  <a:lnTo>
                    <a:pt x="694741" y="683808"/>
                  </a:lnTo>
                  <a:lnTo>
                    <a:pt x="682346" y="676594"/>
                  </a:lnTo>
                  <a:lnTo>
                    <a:pt x="659655" y="662574"/>
                  </a:lnTo>
                  <a:cubicBezTo>
                    <a:pt x="658707" y="661991"/>
                    <a:pt x="657664" y="661578"/>
                    <a:pt x="656573" y="661354"/>
                  </a:cubicBezTo>
                  <a:lnTo>
                    <a:pt x="585453" y="620071"/>
                  </a:lnTo>
                  <a:lnTo>
                    <a:pt x="575293" y="637614"/>
                  </a:lnTo>
                  <a:lnTo>
                    <a:pt x="652103" y="682250"/>
                  </a:lnTo>
                  <a:cubicBezTo>
                    <a:pt x="669839" y="697080"/>
                    <a:pt x="672193" y="723479"/>
                    <a:pt x="657362" y="741215"/>
                  </a:cubicBezTo>
                  <a:cubicBezTo>
                    <a:pt x="644016" y="757173"/>
                    <a:pt x="620973" y="760909"/>
                    <a:pt x="603267" y="749984"/>
                  </a:cubicBezTo>
                  <a:lnTo>
                    <a:pt x="602759" y="749713"/>
                  </a:lnTo>
                  <a:lnTo>
                    <a:pt x="546371" y="719707"/>
                  </a:lnTo>
                  <a:lnTo>
                    <a:pt x="536855" y="737656"/>
                  </a:lnTo>
                  <a:lnTo>
                    <a:pt x="593006" y="767560"/>
                  </a:lnTo>
                  <a:cubicBezTo>
                    <a:pt x="602627" y="773379"/>
                    <a:pt x="613664" y="776447"/>
                    <a:pt x="624908" y="776433"/>
                  </a:cubicBezTo>
                  <a:cubicBezTo>
                    <a:pt x="659249" y="776413"/>
                    <a:pt x="687070" y="748554"/>
                    <a:pt x="687047" y="714214"/>
                  </a:cubicBezTo>
                  <a:cubicBezTo>
                    <a:pt x="687047" y="710180"/>
                    <a:pt x="686650" y="706157"/>
                    <a:pt x="685868" y="702198"/>
                  </a:cubicBezTo>
                  <a:cubicBezTo>
                    <a:pt x="716565" y="717553"/>
                    <a:pt x="753896" y="705114"/>
                    <a:pt x="769248" y="674420"/>
                  </a:cubicBezTo>
                  <a:cubicBezTo>
                    <a:pt x="775516" y="661886"/>
                    <a:pt x="777366" y="647605"/>
                    <a:pt x="774497" y="633889"/>
                  </a:cubicBezTo>
                  <a:cubicBezTo>
                    <a:pt x="806254" y="647154"/>
                    <a:pt x="842752" y="632161"/>
                    <a:pt x="856014" y="600405"/>
                  </a:cubicBezTo>
                  <a:cubicBezTo>
                    <a:pt x="861192" y="588009"/>
                    <a:pt x="862225" y="574273"/>
                    <a:pt x="858961" y="561245"/>
                  </a:cubicBezTo>
                  <a:cubicBezTo>
                    <a:pt x="891909" y="570988"/>
                    <a:pt x="926518" y="552175"/>
                    <a:pt x="936261" y="519226"/>
                  </a:cubicBezTo>
                  <a:cubicBezTo>
                    <a:pt x="944271" y="492140"/>
                    <a:pt x="933027" y="463055"/>
                    <a:pt x="908880" y="448401"/>
                  </a:cubicBezTo>
                  <a:lnTo>
                    <a:pt x="766640" y="362041"/>
                  </a:lnTo>
                  <a:lnTo>
                    <a:pt x="583184" y="249976"/>
                  </a:lnTo>
                  <a:cubicBezTo>
                    <a:pt x="592941" y="251388"/>
                    <a:pt x="602790" y="252103"/>
                    <a:pt x="612648" y="252110"/>
                  </a:cubicBezTo>
                  <a:cubicBezTo>
                    <a:pt x="648181" y="252137"/>
                    <a:pt x="683020" y="242275"/>
                    <a:pt x="713266" y="223628"/>
                  </a:cubicBezTo>
                  <a:lnTo>
                    <a:pt x="702734" y="206254"/>
                  </a:lnTo>
                  <a:cubicBezTo>
                    <a:pt x="609736" y="262608"/>
                    <a:pt x="520870" y="211876"/>
                    <a:pt x="499161" y="197584"/>
                  </a:cubicBezTo>
                  <a:lnTo>
                    <a:pt x="433798" y="152305"/>
                  </a:lnTo>
                  <a:cubicBezTo>
                    <a:pt x="429877" y="149590"/>
                    <a:pt x="424593" y="149970"/>
                    <a:pt x="421098" y="153219"/>
                  </a:cubicBezTo>
                  <a:lnTo>
                    <a:pt x="331284" y="236802"/>
                  </a:lnTo>
                  <a:cubicBezTo>
                    <a:pt x="312111" y="254829"/>
                    <a:pt x="281955" y="253898"/>
                    <a:pt x="263928" y="234726"/>
                  </a:cubicBezTo>
                  <a:cubicBezTo>
                    <a:pt x="245901" y="215554"/>
                    <a:pt x="246831" y="185397"/>
                    <a:pt x="266004" y="167371"/>
                  </a:cubicBezTo>
                  <a:cubicBezTo>
                    <a:pt x="266245" y="167144"/>
                    <a:pt x="266488" y="166920"/>
                    <a:pt x="266734" y="166698"/>
                  </a:cubicBezTo>
                  <a:lnTo>
                    <a:pt x="346151" y="92191"/>
                  </a:lnTo>
                  <a:cubicBezTo>
                    <a:pt x="405659" y="36425"/>
                    <a:pt x="492350" y="20767"/>
                    <a:pt x="567606" y="52195"/>
                  </a:cubicBezTo>
                  <a:lnTo>
                    <a:pt x="845312" y="168357"/>
                  </a:lnTo>
                  <a:cubicBezTo>
                    <a:pt x="848289" y="169608"/>
                    <a:pt x="851683" y="169369"/>
                    <a:pt x="854456" y="167714"/>
                  </a:cubicBezTo>
                  <a:lnTo>
                    <a:pt x="995274" y="83454"/>
                  </a:lnTo>
                  <a:lnTo>
                    <a:pt x="995274" y="356317"/>
                  </a:lnTo>
                  <a:lnTo>
                    <a:pt x="912470" y="393842"/>
                  </a:lnTo>
                  <a:lnTo>
                    <a:pt x="920869" y="412333"/>
                  </a:lnTo>
                  <a:lnTo>
                    <a:pt x="1009633" y="372133"/>
                  </a:lnTo>
                  <a:cubicBezTo>
                    <a:pt x="1013271" y="370480"/>
                    <a:pt x="1015604" y="366850"/>
                    <a:pt x="1015594" y="362854"/>
                  </a:cubicBezTo>
                  <a:lnTo>
                    <a:pt x="1015594" y="65369"/>
                  </a:lnTo>
                  <a:cubicBezTo>
                    <a:pt x="1015594" y="61711"/>
                    <a:pt x="1013630" y="58334"/>
                    <a:pt x="1010446" y="56530"/>
                  </a:cubicBezTo>
                  <a:close/>
                  <a:moveTo>
                    <a:pt x="515011" y="589760"/>
                  </a:moveTo>
                  <a:cubicBezTo>
                    <a:pt x="535771" y="601766"/>
                    <a:pt x="542890" y="628311"/>
                    <a:pt x="530928" y="649095"/>
                  </a:cubicBezTo>
                  <a:lnTo>
                    <a:pt x="503157" y="697152"/>
                  </a:lnTo>
                  <a:cubicBezTo>
                    <a:pt x="491165" y="717908"/>
                    <a:pt x="464620" y="725020"/>
                    <a:pt x="443857" y="713035"/>
                  </a:cubicBezTo>
                  <a:cubicBezTo>
                    <a:pt x="423113" y="701029"/>
                    <a:pt x="416008" y="674498"/>
                    <a:pt x="427973" y="653734"/>
                  </a:cubicBezTo>
                  <a:lnTo>
                    <a:pt x="440843" y="631382"/>
                  </a:lnTo>
                  <a:lnTo>
                    <a:pt x="455710" y="605644"/>
                  </a:lnTo>
                  <a:cubicBezTo>
                    <a:pt x="467726" y="584917"/>
                    <a:pt x="494244" y="577816"/>
                    <a:pt x="515011" y="589760"/>
                  </a:cubicBezTo>
                  <a:close/>
                  <a:moveTo>
                    <a:pt x="435322" y="513560"/>
                  </a:moveTo>
                  <a:cubicBezTo>
                    <a:pt x="456086" y="525566"/>
                    <a:pt x="463195" y="552121"/>
                    <a:pt x="451206" y="572895"/>
                  </a:cubicBezTo>
                  <a:lnTo>
                    <a:pt x="438099" y="595552"/>
                  </a:lnTo>
                  <a:lnTo>
                    <a:pt x="438099" y="595552"/>
                  </a:lnTo>
                  <a:lnTo>
                    <a:pt x="423130" y="621222"/>
                  </a:lnTo>
                  <a:lnTo>
                    <a:pt x="410701" y="642762"/>
                  </a:lnTo>
                  <a:cubicBezTo>
                    <a:pt x="398875" y="663620"/>
                    <a:pt x="372378" y="670942"/>
                    <a:pt x="351519" y="659112"/>
                  </a:cubicBezTo>
                  <a:cubicBezTo>
                    <a:pt x="332465" y="648309"/>
                    <a:pt x="324442" y="625005"/>
                    <a:pt x="332808" y="604763"/>
                  </a:cubicBezTo>
                  <a:cubicBezTo>
                    <a:pt x="333959" y="603138"/>
                    <a:pt x="335043" y="601377"/>
                    <a:pt x="336195" y="599717"/>
                  </a:cubicBezTo>
                  <a:lnTo>
                    <a:pt x="376564" y="529782"/>
                  </a:lnTo>
                  <a:cubicBezTo>
                    <a:pt x="377593" y="528004"/>
                    <a:pt x="378531" y="526172"/>
                    <a:pt x="379375" y="524296"/>
                  </a:cubicBezTo>
                  <a:cubicBezTo>
                    <a:pt x="392766" y="507312"/>
                    <a:pt x="416598" y="502740"/>
                    <a:pt x="435322" y="513560"/>
                  </a:cubicBezTo>
                  <a:close/>
                  <a:moveTo>
                    <a:pt x="310219" y="455987"/>
                  </a:moveTo>
                  <a:cubicBezTo>
                    <a:pt x="313899" y="455008"/>
                    <a:pt x="317689" y="454507"/>
                    <a:pt x="321497" y="454497"/>
                  </a:cubicBezTo>
                  <a:cubicBezTo>
                    <a:pt x="345457" y="454524"/>
                    <a:pt x="364856" y="473970"/>
                    <a:pt x="364829" y="497931"/>
                  </a:cubicBezTo>
                  <a:cubicBezTo>
                    <a:pt x="364826" y="503522"/>
                    <a:pt x="363738" y="509059"/>
                    <a:pt x="361629" y="514238"/>
                  </a:cubicBezTo>
                  <a:cubicBezTo>
                    <a:pt x="360477" y="515863"/>
                    <a:pt x="359393" y="517624"/>
                    <a:pt x="358242" y="519284"/>
                  </a:cubicBezTo>
                  <a:lnTo>
                    <a:pt x="318144" y="589151"/>
                  </a:lnTo>
                  <a:cubicBezTo>
                    <a:pt x="317128" y="590912"/>
                    <a:pt x="316247" y="592707"/>
                    <a:pt x="315434" y="594502"/>
                  </a:cubicBezTo>
                  <a:cubicBezTo>
                    <a:pt x="302134" y="611608"/>
                    <a:pt x="278251" y="616278"/>
                    <a:pt x="259487" y="605441"/>
                  </a:cubicBezTo>
                  <a:lnTo>
                    <a:pt x="254407" y="614246"/>
                  </a:lnTo>
                  <a:lnTo>
                    <a:pt x="259487" y="605441"/>
                  </a:lnTo>
                  <a:cubicBezTo>
                    <a:pt x="240341" y="594329"/>
                    <a:pt x="232587" y="570616"/>
                    <a:pt x="241470" y="550340"/>
                  </a:cubicBezTo>
                  <a:cubicBezTo>
                    <a:pt x="242350" y="549053"/>
                    <a:pt x="243197" y="547732"/>
                    <a:pt x="243976" y="546343"/>
                  </a:cubicBezTo>
                  <a:lnTo>
                    <a:pt x="271069" y="499404"/>
                  </a:lnTo>
                  <a:cubicBezTo>
                    <a:pt x="272314" y="497277"/>
                    <a:pt x="273444" y="495083"/>
                    <a:pt x="274456" y="492834"/>
                  </a:cubicBezTo>
                  <a:lnTo>
                    <a:pt x="283837" y="476307"/>
                  </a:lnTo>
                  <a:cubicBezTo>
                    <a:pt x="289557" y="466276"/>
                    <a:pt x="299060" y="458957"/>
                    <a:pt x="310219" y="455987"/>
                  </a:cubicBezTo>
                  <a:close/>
                  <a:moveTo>
                    <a:pt x="178139" y="445827"/>
                  </a:moveTo>
                  <a:cubicBezTo>
                    <a:pt x="189915" y="424938"/>
                    <a:pt x="216394" y="417552"/>
                    <a:pt x="237282" y="429327"/>
                  </a:cubicBezTo>
                  <a:cubicBezTo>
                    <a:pt x="256443" y="440131"/>
                    <a:pt x="264498" y="463556"/>
                    <a:pt x="256032" y="483859"/>
                  </a:cubicBezTo>
                  <a:lnTo>
                    <a:pt x="225925" y="535946"/>
                  </a:lnTo>
                  <a:cubicBezTo>
                    <a:pt x="225180" y="537267"/>
                    <a:pt x="224536" y="538622"/>
                    <a:pt x="223859" y="539976"/>
                  </a:cubicBezTo>
                  <a:cubicBezTo>
                    <a:pt x="209801" y="559402"/>
                    <a:pt x="182657" y="563751"/>
                    <a:pt x="163232" y="549693"/>
                  </a:cubicBezTo>
                  <a:cubicBezTo>
                    <a:pt x="145188" y="536637"/>
                    <a:pt x="139953" y="512043"/>
                    <a:pt x="151113" y="492766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7" name="ee4p_icon_group">
            <a:extLst>
              <a:ext uri="{FF2B5EF4-FFF2-40B4-BE49-F238E27FC236}">
                <a16:creationId xmlns:a16="http://schemas.microsoft.com/office/drawing/2014/main" id="{4ADFEF48-37D6-D704-AB4C-D3EA47DAA8B2}"/>
              </a:ext>
            </a:extLst>
          </p:cNvPr>
          <p:cNvGrpSpPr/>
          <p:nvPr/>
        </p:nvGrpSpPr>
        <p:grpSpPr>
          <a:xfrm>
            <a:off x="832039" y="4325874"/>
            <a:ext cx="422452" cy="422452"/>
            <a:chOff x="4032033" y="2889016"/>
            <a:chExt cx="1080000" cy="1080000"/>
          </a:xfrm>
        </p:grpSpPr>
        <p:sp>
          <p:nvSpPr>
            <p:cNvPr id="48" name="ee4p_icon_frame" hidden="1">
              <a:extLst>
                <a:ext uri="{FF2B5EF4-FFF2-40B4-BE49-F238E27FC236}">
                  <a16:creationId xmlns:a16="http://schemas.microsoft.com/office/drawing/2014/main" id="{91A91E06-E45A-DFD1-95A2-108746B1214F}"/>
                </a:ext>
              </a:extLst>
            </p:cNvPr>
            <p:cNvSpPr/>
            <p:nvPr/>
          </p:nvSpPr>
          <p:spPr>
            <a:xfrm>
              <a:off x="4032033" y="2889016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ee4p_icon">
              <a:extLst>
                <a:ext uri="{FF2B5EF4-FFF2-40B4-BE49-F238E27FC236}">
                  <a16:creationId xmlns:a16="http://schemas.microsoft.com/office/drawing/2014/main" id="{7FE27862-260B-3B00-21DF-60ED17B035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256" y="3056161"/>
              <a:ext cx="1015553" cy="745710"/>
            </a:xfrm>
            <a:custGeom>
              <a:avLst/>
              <a:gdLst>
                <a:gd name="connsiteX0" fmla="*/ 354429 w 1015553"/>
                <a:gd name="connsiteY0" fmla="*/ 341071 h 745710"/>
                <a:gd name="connsiteX1" fmla="*/ 368162 w 1015553"/>
                <a:gd name="connsiteY1" fmla="*/ 336845 h 745710"/>
                <a:gd name="connsiteX2" fmla="*/ 369195 w 1015553"/>
                <a:gd name="connsiteY2" fmla="*/ 330369 h 745710"/>
                <a:gd name="connsiteX3" fmla="*/ 362184 w 1015553"/>
                <a:gd name="connsiteY3" fmla="*/ 289729 h 745710"/>
                <a:gd name="connsiteX4" fmla="*/ 391818 w 1015553"/>
                <a:gd name="connsiteY4" fmla="*/ 260841 h 745710"/>
                <a:gd name="connsiteX5" fmla="*/ 392021 w 1015553"/>
                <a:gd name="connsiteY5" fmla="*/ 246475 h 745710"/>
                <a:gd name="connsiteX6" fmla="*/ 386196 w 1015553"/>
                <a:gd name="connsiteY6" fmla="*/ 243501 h 745710"/>
                <a:gd name="connsiteX7" fmla="*/ 345183 w 1015553"/>
                <a:gd name="connsiteY7" fmla="*/ 237371 h 745710"/>
                <a:gd name="connsiteX8" fmla="*/ 326861 w 1015553"/>
                <a:gd name="connsiteY8" fmla="*/ 200118 h 745710"/>
                <a:gd name="connsiteX9" fmla="*/ 313253 w 1015553"/>
                <a:gd name="connsiteY9" fmla="*/ 195506 h 745710"/>
                <a:gd name="connsiteX10" fmla="*/ 308641 w 1015553"/>
                <a:gd name="connsiteY10" fmla="*/ 200118 h 745710"/>
                <a:gd name="connsiteX11" fmla="*/ 290353 w 1015553"/>
                <a:gd name="connsiteY11" fmla="*/ 237371 h 745710"/>
                <a:gd name="connsiteX12" fmla="*/ 249408 w 1015553"/>
                <a:gd name="connsiteY12" fmla="*/ 243298 h 745710"/>
                <a:gd name="connsiteX13" fmla="*/ 240814 w 1015553"/>
                <a:gd name="connsiteY13" fmla="*/ 254813 h 745710"/>
                <a:gd name="connsiteX14" fmla="*/ 243786 w 1015553"/>
                <a:gd name="connsiteY14" fmla="*/ 260638 h 745710"/>
                <a:gd name="connsiteX15" fmla="*/ 273386 w 1015553"/>
                <a:gd name="connsiteY15" fmla="*/ 289526 h 745710"/>
                <a:gd name="connsiteX16" fmla="*/ 266409 w 1015553"/>
                <a:gd name="connsiteY16" fmla="*/ 330166 h 745710"/>
                <a:gd name="connsiteX17" fmla="*/ 274723 w 1015553"/>
                <a:gd name="connsiteY17" fmla="*/ 341884 h 745710"/>
                <a:gd name="connsiteX18" fmla="*/ 281141 w 1015553"/>
                <a:gd name="connsiteY18" fmla="*/ 340868 h 745710"/>
                <a:gd name="connsiteX19" fmla="*/ 317751 w 1015553"/>
                <a:gd name="connsiteY19" fmla="*/ 321598 h 745710"/>
                <a:gd name="connsiteX20" fmla="*/ 290082 w 1015553"/>
                <a:gd name="connsiteY20" fmla="*/ 313504 h 745710"/>
                <a:gd name="connsiteX21" fmla="*/ 294485 w 1015553"/>
                <a:gd name="connsiteY21" fmla="*/ 287765 h 745710"/>
                <a:gd name="connsiteX22" fmla="*/ 291572 w 1015553"/>
                <a:gd name="connsiteY22" fmla="*/ 278757 h 745710"/>
                <a:gd name="connsiteX23" fmla="*/ 272878 w 1015553"/>
                <a:gd name="connsiteY23" fmla="*/ 260536 h 745710"/>
                <a:gd name="connsiteX24" fmla="*/ 298718 w 1015553"/>
                <a:gd name="connsiteY24" fmla="*/ 256777 h 745710"/>
                <a:gd name="connsiteX25" fmla="*/ 306372 w 1015553"/>
                <a:gd name="connsiteY25" fmla="*/ 251223 h 745710"/>
                <a:gd name="connsiteX26" fmla="*/ 317920 w 1015553"/>
                <a:gd name="connsiteY26" fmla="*/ 227787 h 745710"/>
                <a:gd name="connsiteX27" fmla="*/ 329503 w 1015553"/>
                <a:gd name="connsiteY27" fmla="*/ 251223 h 745710"/>
                <a:gd name="connsiteX28" fmla="*/ 337123 w 1015553"/>
                <a:gd name="connsiteY28" fmla="*/ 256777 h 745710"/>
                <a:gd name="connsiteX29" fmla="*/ 362997 w 1015553"/>
                <a:gd name="connsiteY29" fmla="*/ 260536 h 745710"/>
                <a:gd name="connsiteX30" fmla="*/ 344269 w 1015553"/>
                <a:gd name="connsiteY30" fmla="*/ 278757 h 745710"/>
                <a:gd name="connsiteX31" fmla="*/ 341356 w 1015553"/>
                <a:gd name="connsiteY31" fmla="*/ 287765 h 745710"/>
                <a:gd name="connsiteX32" fmla="*/ 345793 w 1015553"/>
                <a:gd name="connsiteY32" fmla="*/ 313504 h 745710"/>
                <a:gd name="connsiteX33" fmla="*/ 322662 w 1015553"/>
                <a:gd name="connsiteY33" fmla="*/ 301346 h 745710"/>
                <a:gd name="connsiteX34" fmla="*/ 317920 w 1015553"/>
                <a:gd name="connsiteY34" fmla="*/ 300160 h 745710"/>
                <a:gd name="connsiteX35" fmla="*/ 313213 w 1015553"/>
                <a:gd name="connsiteY35" fmla="*/ 301346 h 745710"/>
                <a:gd name="connsiteX36" fmla="*/ 765739 w 1015553"/>
                <a:gd name="connsiteY36" fmla="*/ 171907 h 745710"/>
                <a:gd name="connsiteX37" fmla="*/ 770481 w 1015553"/>
                <a:gd name="connsiteY37" fmla="*/ 173059 h 745710"/>
                <a:gd name="connsiteX38" fmla="*/ 780783 w 1015553"/>
                <a:gd name="connsiteY38" fmla="*/ 163042 h 745710"/>
                <a:gd name="connsiteX39" fmla="*/ 780641 w 1015553"/>
                <a:gd name="connsiteY39" fmla="*/ 161205 h 745710"/>
                <a:gd name="connsiteX40" fmla="*/ 775595 w 1015553"/>
                <a:gd name="connsiteY40" fmla="*/ 131877 h 745710"/>
                <a:gd name="connsiteX41" fmla="*/ 796897 w 1015553"/>
                <a:gd name="connsiteY41" fmla="*/ 111117 h 745710"/>
                <a:gd name="connsiteX42" fmla="*/ 797039 w 1015553"/>
                <a:gd name="connsiteY42" fmla="*/ 96749 h 745710"/>
                <a:gd name="connsiteX43" fmla="*/ 791275 w 1015553"/>
                <a:gd name="connsiteY43" fmla="*/ 93811 h 745710"/>
                <a:gd name="connsiteX44" fmla="*/ 761743 w 1015553"/>
                <a:gd name="connsiteY44" fmla="*/ 89510 h 745710"/>
                <a:gd name="connsiteX45" fmla="*/ 748569 w 1015553"/>
                <a:gd name="connsiteY45" fmla="*/ 62857 h 745710"/>
                <a:gd name="connsiteX46" fmla="*/ 734961 w 1015553"/>
                <a:gd name="connsiteY46" fmla="*/ 58244 h 745710"/>
                <a:gd name="connsiteX47" fmla="*/ 730349 w 1015553"/>
                <a:gd name="connsiteY47" fmla="*/ 62857 h 745710"/>
                <a:gd name="connsiteX48" fmla="*/ 717209 w 1015553"/>
                <a:gd name="connsiteY48" fmla="*/ 89510 h 745710"/>
                <a:gd name="connsiteX49" fmla="*/ 687778 w 1015553"/>
                <a:gd name="connsiteY49" fmla="*/ 93811 h 745710"/>
                <a:gd name="connsiteX50" fmla="*/ 679183 w 1015553"/>
                <a:gd name="connsiteY50" fmla="*/ 105326 h 745710"/>
                <a:gd name="connsiteX51" fmla="*/ 682123 w 1015553"/>
                <a:gd name="connsiteY51" fmla="*/ 111117 h 745710"/>
                <a:gd name="connsiteX52" fmla="*/ 703425 w 1015553"/>
                <a:gd name="connsiteY52" fmla="*/ 131877 h 745710"/>
                <a:gd name="connsiteX53" fmla="*/ 698413 w 1015553"/>
                <a:gd name="connsiteY53" fmla="*/ 161205 h 745710"/>
                <a:gd name="connsiteX54" fmla="*/ 706727 w 1015553"/>
                <a:gd name="connsiteY54" fmla="*/ 172924 h 745710"/>
                <a:gd name="connsiteX55" fmla="*/ 713144 w 1015553"/>
                <a:gd name="connsiteY55" fmla="*/ 171907 h 745710"/>
                <a:gd name="connsiteX56" fmla="*/ 739459 w 1015553"/>
                <a:gd name="connsiteY56" fmla="*/ 158056 h 745710"/>
                <a:gd name="connsiteX57" fmla="*/ 721713 w 1015553"/>
                <a:gd name="connsiteY57" fmla="*/ 144340 h 745710"/>
                <a:gd name="connsiteX58" fmla="*/ 724151 w 1015553"/>
                <a:gd name="connsiteY58" fmla="*/ 130048 h 745710"/>
                <a:gd name="connsiteX59" fmla="*/ 721239 w 1015553"/>
                <a:gd name="connsiteY59" fmla="*/ 121073 h 745710"/>
                <a:gd name="connsiteX60" fmla="*/ 710842 w 1015553"/>
                <a:gd name="connsiteY60" fmla="*/ 110913 h 745710"/>
                <a:gd name="connsiteX61" fmla="*/ 725201 w 1015553"/>
                <a:gd name="connsiteY61" fmla="*/ 108814 h 745710"/>
                <a:gd name="connsiteX62" fmla="*/ 732855 w 1015553"/>
                <a:gd name="connsiteY62" fmla="*/ 103259 h 745710"/>
                <a:gd name="connsiteX63" fmla="*/ 739256 w 1015553"/>
                <a:gd name="connsiteY63" fmla="*/ 90289 h 745710"/>
                <a:gd name="connsiteX64" fmla="*/ 745690 w 1015553"/>
                <a:gd name="connsiteY64" fmla="*/ 103259 h 745710"/>
                <a:gd name="connsiteX65" fmla="*/ 753310 w 1015553"/>
                <a:gd name="connsiteY65" fmla="*/ 108814 h 745710"/>
                <a:gd name="connsiteX66" fmla="*/ 767670 w 1015553"/>
                <a:gd name="connsiteY66" fmla="*/ 110913 h 745710"/>
                <a:gd name="connsiteX67" fmla="*/ 757273 w 1015553"/>
                <a:gd name="connsiteY67" fmla="*/ 121073 h 745710"/>
                <a:gd name="connsiteX68" fmla="*/ 754360 w 1015553"/>
                <a:gd name="connsiteY68" fmla="*/ 130048 h 745710"/>
                <a:gd name="connsiteX69" fmla="*/ 756833 w 1015553"/>
                <a:gd name="connsiteY69" fmla="*/ 144340 h 745710"/>
                <a:gd name="connsiteX70" fmla="*/ 743997 w 1015553"/>
                <a:gd name="connsiteY70" fmla="*/ 137566 h 745710"/>
                <a:gd name="connsiteX71" fmla="*/ 739256 w 1015553"/>
                <a:gd name="connsiteY71" fmla="*/ 136381 h 745710"/>
                <a:gd name="connsiteX72" fmla="*/ 734548 w 1015553"/>
                <a:gd name="connsiteY72" fmla="*/ 137566 h 745710"/>
                <a:gd name="connsiteX73" fmla="*/ 679447 w 1015553"/>
                <a:gd name="connsiteY73" fmla="*/ 439894 h 745710"/>
                <a:gd name="connsiteX74" fmla="*/ 576357 w 1015553"/>
                <a:gd name="connsiteY74" fmla="*/ 439894 h 745710"/>
                <a:gd name="connsiteX75" fmla="*/ 543879 w 1015553"/>
                <a:gd name="connsiteY75" fmla="*/ 407416 h 745710"/>
                <a:gd name="connsiteX76" fmla="*/ 576357 w 1015553"/>
                <a:gd name="connsiteY76" fmla="*/ 374938 h 745710"/>
                <a:gd name="connsiteX77" fmla="*/ 739425 w 1015553"/>
                <a:gd name="connsiteY77" fmla="*/ 374938 h 745710"/>
                <a:gd name="connsiteX78" fmla="*/ 747384 w 1015553"/>
                <a:gd name="connsiteY78" fmla="*/ 371077 h 745710"/>
                <a:gd name="connsiteX79" fmla="*/ 875569 w 1015553"/>
                <a:gd name="connsiteY79" fmla="*/ 136144 h 745710"/>
                <a:gd name="connsiteX80" fmla="*/ 739425 w 1015553"/>
                <a:gd name="connsiteY80" fmla="*/ 0 h 745710"/>
                <a:gd name="connsiteX81" fmla="*/ 603281 w 1015553"/>
                <a:gd name="connsiteY81" fmla="*/ 136144 h 745710"/>
                <a:gd name="connsiteX82" fmla="*/ 672640 w 1015553"/>
                <a:gd name="connsiteY82" fmla="*/ 289357 h 745710"/>
                <a:gd name="connsiteX83" fmla="*/ 522644 w 1015553"/>
                <a:gd name="connsiteY83" fmla="*/ 289357 h 745710"/>
                <a:gd name="connsiteX84" fmla="*/ 522644 w 1015553"/>
                <a:gd name="connsiteY84" fmla="*/ 309677 h 745710"/>
                <a:gd name="connsiteX85" fmla="*/ 686390 w 1015553"/>
                <a:gd name="connsiteY85" fmla="*/ 309677 h 745710"/>
                <a:gd name="connsiteX86" fmla="*/ 718800 w 1015553"/>
                <a:gd name="connsiteY86" fmla="*/ 354618 h 745710"/>
                <a:gd name="connsiteX87" fmla="*/ 576357 w 1015553"/>
                <a:gd name="connsiteY87" fmla="*/ 354618 h 745710"/>
                <a:gd name="connsiteX88" fmla="*/ 523559 w 1015553"/>
                <a:gd name="connsiteY88" fmla="*/ 407416 h 745710"/>
                <a:gd name="connsiteX89" fmla="*/ 576357 w 1015553"/>
                <a:gd name="connsiteY89" fmla="*/ 460214 h 745710"/>
                <a:gd name="connsiteX90" fmla="*/ 679447 w 1015553"/>
                <a:gd name="connsiteY90" fmla="*/ 460214 h 745710"/>
                <a:gd name="connsiteX91" fmla="*/ 743205 w 1015553"/>
                <a:gd name="connsiteY91" fmla="*/ 526945 h 745710"/>
                <a:gd name="connsiteX92" fmla="*/ 679447 w 1015553"/>
                <a:gd name="connsiteY92" fmla="*/ 590702 h 745710"/>
                <a:gd name="connsiteX93" fmla="*/ 338410 w 1015553"/>
                <a:gd name="connsiteY93" fmla="*/ 590702 h 745710"/>
                <a:gd name="connsiteX94" fmla="*/ 495653 w 1015553"/>
                <a:gd name="connsiteY94" fmla="*/ 296435 h 745710"/>
                <a:gd name="connsiteX95" fmla="*/ 316436 w 1015553"/>
                <a:gd name="connsiteY95" fmla="*/ 119858 h 745710"/>
                <a:gd name="connsiteX96" fmla="*/ 140053 w 1015553"/>
                <a:gd name="connsiteY96" fmla="*/ 289357 h 745710"/>
                <a:gd name="connsiteX97" fmla="*/ 108726 w 1015553"/>
                <a:gd name="connsiteY97" fmla="*/ 289357 h 745710"/>
                <a:gd name="connsiteX98" fmla="*/ 98803 w 1015553"/>
                <a:gd name="connsiteY98" fmla="*/ 297282 h 745710"/>
                <a:gd name="connsiteX99" fmla="*/ 251 w 1015553"/>
                <a:gd name="connsiteY99" fmla="*/ 733281 h 745710"/>
                <a:gd name="connsiteX100" fmla="*/ 7927 w 1015553"/>
                <a:gd name="connsiteY100" fmla="*/ 745426 h 745710"/>
                <a:gd name="connsiteX101" fmla="*/ 10174 w 1015553"/>
                <a:gd name="connsiteY101" fmla="*/ 745676 h 745710"/>
                <a:gd name="connsiteX102" fmla="*/ 631458 w 1015553"/>
                <a:gd name="connsiteY102" fmla="*/ 745676 h 745710"/>
                <a:gd name="connsiteX103" fmla="*/ 631458 w 1015553"/>
                <a:gd name="connsiteY103" fmla="*/ 725356 h 745710"/>
                <a:gd name="connsiteX104" fmla="*/ 22874 w 1015553"/>
                <a:gd name="connsiteY104" fmla="*/ 725356 h 745710"/>
                <a:gd name="connsiteX105" fmla="*/ 116820 w 1015553"/>
                <a:gd name="connsiteY105" fmla="*/ 309677 h 745710"/>
                <a:gd name="connsiteX106" fmla="*/ 140866 w 1015553"/>
                <a:gd name="connsiteY106" fmla="*/ 309677 h 745710"/>
                <a:gd name="connsiteX107" fmla="*/ 309860 w 1015553"/>
                <a:gd name="connsiteY107" fmla="*/ 607195 h 745710"/>
                <a:gd name="connsiteX108" fmla="*/ 317819 w 1015553"/>
                <a:gd name="connsiteY108" fmla="*/ 611022 h 745710"/>
                <a:gd name="connsiteX109" fmla="*/ 679447 w 1015553"/>
                <a:gd name="connsiteY109" fmla="*/ 611022 h 745710"/>
                <a:gd name="connsiteX110" fmla="*/ 763308 w 1015553"/>
                <a:gd name="connsiteY110" fmla="*/ 523755 h 745710"/>
                <a:gd name="connsiteX111" fmla="*/ 679447 w 1015553"/>
                <a:gd name="connsiteY111" fmla="*/ 439894 h 745710"/>
                <a:gd name="connsiteX112" fmla="*/ 739425 w 1015553"/>
                <a:gd name="connsiteY112" fmla="*/ 20320 h 745710"/>
                <a:gd name="connsiteX113" fmla="*/ 855249 w 1015553"/>
                <a:gd name="connsiteY113" fmla="*/ 136144 h 745710"/>
                <a:gd name="connsiteX114" fmla="*/ 739425 w 1015553"/>
                <a:gd name="connsiteY114" fmla="*/ 348217 h 745710"/>
                <a:gd name="connsiteX115" fmla="*/ 623601 w 1015553"/>
                <a:gd name="connsiteY115" fmla="*/ 136144 h 745710"/>
                <a:gd name="connsiteX116" fmla="*/ 739425 w 1015553"/>
                <a:gd name="connsiteY116" fmla="*/ 20320 h 745710"/>
                <a:gd name="connsiteX117" fmla="*/ 160305 w 1015553"/>
                <a:gd name="connsiteY117" fmla="*/ 296435 h 745710"/>
                <a:gd name="connsiteX118" fmla="*/ 320214 w 1015553"/>
                <a:gd name="connsiteY118" fmla="*/ 141147 h 745710"/>
                <a:gd name="connsiteX119" fmla="*/ 475502 w 1015553"/>
                <a:gd name="connsiteY119" fmla="*/ 296435 h 745710"/>
                <a:gd name="connsiteX120" fmla="*/ 317887 w 1015553"/>
                <a:gd name="connsiteY120" fmla="*/ 584302 h 745710"/>
                <a:gd name="connsiteX121" fmla="*/ 160237 w 1015553"/>
                <a:gd name="connsiteY121" fmla="*/ 296435 h 745710"/>
                <a:gd name="connsiteX122" fmla="*/ 1015303 w 1015553"/>
                <a:gd name="connsiteY122" fmla="*/ 733315 h 745710"/>
                <a:gd name="connsiteX123" fmla="*/ 1007625 w 1015553"/>
                <a:gd name="connsiteY123" fmla="*/ 745460 h 745710"/>
                <a:gd name="connsiteX124" fmla="*/ 1005380 w 1015553"/>
                <a:gd name="connsiteY124" fmla="*/ 745710 h 745710"/>
                <a:gd name="connsiteX125" fmla="*/ 757510 w 1015553"/>
                <a:gd name="connsiteY125" fmla="*/ 745710 h 745710"/>
                <a:gd name="connsiteX126" fmla="*/ 757510 w 1015553"/>
                <a:gd name="connsiteY126" fmla="*/ 725390 h 745710"/>
                <a:gd name="connsiteX127" fmla="*/ 992612 w 1015553"/>
                <a:gd name="connsiteY127" fmla="*/ 725390 h 745710"/>
                <a:gd name="connsiteX128" fmla="*/ 898666 w 1015553"/>
                <a:gd name="connsiteY128" fmla="*/ 309677 h 745710"/>
                <a:gd name="connsiteX129" fmla="*/ 847189 w 1015553"/>
                <a:gd name="connsiteY129" fmla="*/ 309677 h 745710"/>
                <a:gd name="connsiteX130" fmla="*/ 847189 w 1015553"/>
                <a:gd name="connsiteY130" fmla="*/ 289357 h 745710"/>
                <a:gd name="connsiteX131" fmla="*/ 906760 w 1015553"/>
                <a:gd name="connsiteY131" fmla="*/ 289357 h 745710"/>
                <a:gd name="connsiteX132" fmla="*/ 916683 w 1015553"/>
                <a:gd name="connsiteY132" fmla="*/ 297282 h 745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1015553" h="745710">
                  <a:moveTo>
                    <a:pt x="354429" y="341071"/>
                  </a:moveTo>
                  <a:cubicBezTo>
                    <a:pt x="359387" y="343696"/>
                    <a:pt x="365537" y="341803"/>
                    <a:pt x="368162" y="336845"/>
                  </a:cubicBezTo>
                  <a:cubicBezTo>
                    <a:pt x="369212" y="334860"/>
                    <a:pt x="369574" y="332581"/>
                    <a:pt x="369195" y="330369"/>
                  </a:cubicBezTo>
                  <a:lnTo>
                    <a:pt x="362184" y="289729"/>
                  </a:lnTo>
                  <a:lnTo>
                    <a:pt x="391818" y="260841"/>
                  </a:lnTo>
                  <a:cubicBezTo>
                    <a:pt x="395841" y="256929"/>
                    <a:pt x="395932" y="250498"/>
                    <a:pt x="392021" y="246475"/>
                  </a:cubicBezTo>
                  <a:cubicBezTo>
                    <a:pt x="390460" y="244870"/>
                    <a:pt x="388411" y="243823"/>
                    <a:pt x="386196" y="243501"/>
                  </a:cubicBezTo>
                  <a:lnTo>
                    <a:pt x="345183" y="237371"/>
                  </a:lnTo>
                  <a:lnTo>
                    <a:pt x="326861" y="200118"/>
                  </a:lnTo>
                  <a:cubicBezTo>
                    <a:pt x="324377" y="195087"/>
                    <a:pt x="318285" y="193022"/>
                    <a:pt x="313253" y="195506"/>
                  </a:cubicBezTo>
                  <a:cubicBezTo>
                    <a:pt x="311251" y="196495"/>
                    <a:pt x="309630" y="198116"/>
                    <a:pt x="308641" y="200118"/>
                  </a:cubicBezTo>
                  <a:lnTo>
                    <a:pt x="290353" y="237371"/>
                  </a:lnTo>
                  <a:lnTo>
                    <a:pt x="249408" y="243298"/>
                  </a:lnTo>
                  <a:cubicBezTo>
                    <a:pt x="243855" y="244104"/>
                    <a:pt x="240007" y="249259"/>
                    <a:pt x="240814" y="254813"/>
                  </a:cubicBezTo>
                  <a:cubicBezTo>
                    <a:pt x="241135" y="257028"/>
                    <a:pt x="242180" y="259077"/>
                    <a:pt x="243786" y="260638"/>
                  </a:cubicBezTo>
                  <a:lnTo>
                    <a:pt x="273386" y="289526"/>
                  </a:lnTo>
                  <a:lnTo>
                    <a:pt x="266409" y="330166"/>
                  </a:lnTo>
                  <a:cubicBezTo>
                    <a:pt x="265469" y="335697"/>
                    <a:pt x="269191" y="340946"/>
                    <a:pt x="274723" y="341884"/>
                  </a:cubicBezTo>
                  <a:cubicBezTo>
                    <a:pt x="276916" y="342257"/>
                    <a:pt x="279171" y="341901"/>
                    <a:pt x="281141" y="340868"/>
                  </a:cubicBezTo>
                  <a:lnTo>
                    <a:pt x="317751" y="321598"/>
                  </a:lnTo>
                  <a:close/>
                  <a:moveTo>
                    <a:pt x="290082" y="313504"/>
                  </a:moveTo>
                  <a:lnTo>
                    <a:pt x="294485" y="287765"/>
                  </a:lnTo>
                  <a:cubicBezTo>
                    <a:pt x="295058" y="284466"/>
                    <a:pt x="293968" y="281097"/>
                    <a:pt x="291572" y="278757"/>
                  </a:cubicBezTo>
                  <a:lnTo>
                    <a:pt x="272878" y="260536"/>
                  </a:lnTo>
                  <a:lnTo>
                    <a:pt x="298718" y="256777"/>
                  </a:lnTo>
                  <a:cubicBezTo>
                    <a:pt x="302028" y="256300"/>
                    <a:pt x="304890" y="254220"/>
                    <a:pt x="306372" y="251223"/>
                  </a:cubicBezTo>
                  <a:lnTo>
                    <a:pt x="317920" y="227787"/>
                  </a:lnTo>
                  <a:lnTo>
                    <a:pt x="329503" y="251223"/>
                  </a:lnTo>
                  <a:cubicBezTo>
                    <a:pt x="330978" y="254213"/>
                    <a:pt x="333826" y="256289"/>
                    <a:pt x="337123" y="256777"/>
                  </a:cubicBezTo>
                  <a:lnTo>
                    <a:pt x="362997" y="260536"/>
                  </a:lnTo>
                  <a:lnTo>
                    <a:pt x="344269" y="278757"/>
                  </a:lnTo>
                  <a:cubicBezTo>
                    <a:pt x="341871" y="281097"/>
                    <a:pt x="340784" y="284466"/>
                    <a:pt x="341356" y="287765"/>
                  </a:cubicBezTo>
                  <a:lnTo>
                    <a:pt x="345793" y="313504"/>
                  </a:lnTo>
                  <a:lnTo>
                    <a:pt x="322662" y="301346"/>
                  </a:lnTo>
                  <a:cubicBezTo>
                    <a:pt x="321201" y="300570"/>
                    <a:pt x="319574" y="300164"/>
                    <a:pt x="317920" y="300160"/>
                  </a:cubicBezTo>
                  <a:cubicBezTo>
                    <a:pt x="316279" y="300170"/>
                    <a:pt x="314663" y="300577"/>
                    <a:pt x="313213" y="301346"/>
                  </a:cubicBezTo>
                  <a:close/>
                  <a:moveTo>
                    <a:pt x="765739" y="171907"/>
                  </a:moveTo>
                  <a:cubicBezTo>
                    <a:pt x="767202" y="172671"/>
                    <a:pt x="768831" y="173066"/>
                    <a:pt x="770481" y="173059"/>
                  </a:cubicBezTo>
                  <a:cubicBezTo>
                    <a:pt x="776092" y="173137"/>
                    <a:pt x="780702" y="168653"/>
                    <a:pt x="780783" y="163042"/>
                  </a:cubicBezTo>
                  <a:cubicBezTo>
                    <a:pt x="780790" y="162427"/>
                    <a:pt x="780742" y="161812"/>
                    <a:pt x="780641" y="161205"/>
                  </a:cubicBezTo>
                  <a:lnTo>
                    <a:pt x="775595" y="131877"/>
                  </a:lnTo>
                  <a:lnTo>
                    <a:pt x="796897" y="111117"/>
                  </a:lnTo>
                  <a:cubicBezTo>
                    <a:pt x="800903" y="107189"/>
                    <a:pt x="800968" y="100756"/>
                    <a:pt x="797039" y="96749"/>
                  </a:cubicBezTo>
                  <a:cubicBezTo>
                    <a:pt x="795491" y="95167"/>
                    <a:pt x="793466" y="94135"/>
                    <a:pt x="791275" y="93811"/>
                  </a:cubicBezTo>
                  <a:lnTo>
                    <a:pt x="761743" y="89510"/>
                  </a:lnTo>
                  <a:lnTo>
                    <a:pt x="748569" y="62857"/>
                  </a:lnTo>
                  <a:cubicBezTo>
                    <a:pt x="746083" y="57825"/>
                    <a:pt x="739994" y="55760"/>
                    <a:pt x="734961" y="58244"/>
                  </a:cubicBezTo>
                  <a:cubicBezTo>
                    <a:pt x="732960" y="59233"/>
                    <a:pt x="731338" y="60854"/>
                    <a:pt x="730349" y="62857"/>
                  </a:cubicBezTo>
                  <a:lnTo>
                    <a:pt x="717209" y="89510"/>
                  </a:lnTo>
                  <a:lnTo>
                    <a:pt x="687778" y="93811"/>
                  </a:lnTo>
                  <a:cubicBezTo>
                    <a:pt x="682224" y="94617"/>
                    <a:pt x="678377" y="99773"/>
                    <a:pt x="679183" y="105326"/>
                  </a:cubicBezTo>
                  <a:cubicBezTo>
                    <a:pt x="679505" y="107525"/>
                    <a:pt x="680538" y="109560"/>
                    <a:pt x="682123" y="111117"/>
                  </a:cubicBezTo>
                  <a:lnTo>
                    <a:pt x="703425" y="131877"/>
                  </a:lnTo>
                  <a:lnTo>
                    <a:pt x="698413" y="161205"/>
                  </a:lnTo>
                  <a:cubicBezTo>
                    <a:pt x="697471" y="166737"/>
                    <a:pt x="701193" y="171984"/>
                    <a:pt x="706727" y="172924"/>
                  </a:cubicBezTo>
                  <a:cubicBezTo>
                    <a:pt x="708918" y="173297"/>
                    <a:pt x="711173" y="172940"/>
                    <a:pt x="713144" y="171907"/>
                  </a:cubicBezTo>
                  <a:lnTo>
                    <a:pt x="739459" y="158056"/>
                  </a:lnTo>
                  <a:close/>
                  <a:moveTo>
                    <a:pt x="721713" y="144340"/>
                  </a:moveTo>
                  <a:lnTo>
                    <a:pt x="724151" y="130048"/>
                  </a:lnTo>
                  <a:cubicBezTo>
                    <a:pt x="724713" y="126760"/>
                    <a:pt x="723623" y="123405"/>
                    <a:pt x="721239" y="121073"/>
                  </a:cubicBezTo>
                  <a:lnTo>
                    <a:pt x="710842" y="110913"/>
                  </a:lnTo>
                  <a:lnTo>
                    <a:pt x="725201" y="108814"/>
                  </a:lnTo>
                  <a:cubicBezTo>
                    <a:pt x="728510" y="108335"/>
                    <a:pt x="731375" y="106258"/>
                    <a:pt x="732855" y="103259"/>
                  </a:cubicBezTo>
                  <a:lnTo>
                    <a:pt x="739256" y="90289"/>
                  </a:lnTo>
                  <a:lnTo>
                    <a:pt x="745690" y="103259"/>
                  </a:lnTo>
                  <a:cubicBezTo>
                    <a:pt x="747167" y="106249"/>
                    <a:pt x="750012" y="108324"/>
                    <a:pt x="753310" y="108814"/>
                  </a:cubicBezTo>
                  <a:lnTo>
                    <a:pt x="767670" y="110913"/>
                  </a:lnTo>
                  <a:lnTo>
                    <a:pt x="757273" y="121073"/>
                  </a:lnTo>
                  <a:cubicBezTo>
                    <a:pt x="754889" y="123405"/>
                    <a:pt x="753798" y="126760"/>
                    <a:pt x="754360" y="130048"/>
                  </a:cubicBezTo>
                  <a:lnTo>
                    <a:pt x="756833" y="144340"/>
                  </a:lnTo>
                  <a:lnTo>
                    <a:pt x="743997" y="137566"/>
                  </a:lnTo>
                  <a:cubicBezTo>
                    <a:pt x="742537" y="136792"/>
                    <a:pt x="740908" y="136384"/>
                    <a:pt x="739256" y="136381"/>
                  </a:cubicBezTo>
                  <a:cubicBezTo>
                    <a:pt x="737613" y="136390"/>
                    <a:pt x="735998" y="136797"/>
                    <a:pt x="734548" y="137566"/>
                  </a:cubicBezTo>
                  <a:close/>
                  <a:moveTo>
                    <a:pt x="679447" y="439894"/>
                  </a:moveTo>
                  <a:lnTo>
                    <a:pt x="576357" y="439894"/>
                  </a:lnTo>
                  <a:cubicBezTo>
                    <a:pt x="558421" y="439894"/>
                    <a:pt x="543879" y="425352"/>
                    <a:pt x="543879" y="407416"/>
                  </a:cubicBezTo>
                  <a:cubicBezTo>
                    <a:pt x="543879" y="389480"/>
                    <a:pt x="558421" y="374938"/>
                    <a:pt x="576357" y="374938"/>
                  </a:cubicBezTo>
                  <a:lnTo>
                    <a:pt x="739425" y="374938"/>
                  </a:lnTo>
                  <a:cubicBezTo>
                    <a:pt x="742527" y="374935"/>
                    <a:pt x="745460" y="373512"/>
                    <a:pt x="747384" y="371077"/>
                  </a:cubicBezTo>
                  <a:cubicBezTo>
                    <a:pt x="752633" y="364473"/>
                    <a:pt x="875569" y="208517"/>
                    <a:pt x="875569" y="136144"/>
                  </a:cubicBezTo>
                  <a:cubicBezTo>
                    <a:pt x="875569" y="60954"/>
                    <a:pt x="814616" y="0"/>
                    <a:pt x="739425" y="0"/>
                  </a:cubicBezTo>
                  <a:cubicBezTo>
                    <a:pt x="664234" y="0"/>
                    <a:pt x="603281" y="60954"/>
                    <a:pt x="603281" y="136144"/>
                  </a:cubicBezTo>
                  <a:cubicBezTo>
                    <a:pt x="603281" y="175057"/>
                    <a:pt x="638943" y="238252"/>
                    <a:pt x="672640" y="289357"/>
                  </a:cubicBezTo>
                  <a:lnTo>
                    <a:pt x="522644" y="289357"/>
                  </a:lnTo>
                  <a:lnTo>
                    <a:pt x="522644" y="309677"/>
                  </a:lnTo>
                  <a:lnTo>
                    <a:pt x="686390" y="309677"/>
                  </a:lnTo>
                  <a:cubicBezTo>
                    <a:pt x="698988" y="327965"/>
                    <a:pt x="710537" y="343544"/>
                    <a:pt x="718800" y="354618"/>
                  </a:cubicBezTo>
                  <a:lnTo>
                    <a:pt x="576357" y="354618"/>
                  </a:lnTo>
                  <a:cubicBezTo>
                    <a:pt x="547198" y="354618"/>
                    <a:pt x="523559" y="378257"/>
                    <a:pt x="523559" y="407416"/>
                  </a:cubicBezTo>
                  <a:cubicBezTo>
                    <a:pt x="523559" y="436575"/>
                    <a:pt x="547198" y="460214"/>
                    <a:pt x="576357" y="460214"/>
                  </a:cubicBezTo>
                  <a:lnTo>
                    <a:pt x="679447" y="460214"/>
                  </a:lnTo>
                  <a:cubicBezTo>
                    <a:pt x="715481" y="461034"/>
                    <a:pt x="744024" y="490911"/>
                    <a:pt x="743205" y="526945"/>
                  </a:cubicBezTo>
                  <a:cubicBezTo>
                    <a:pt x="742409" y="561824"/>
                    <a:pt x="714326" y="589907"/>
                    <a:pt x="679447" y="590702"/>
                  </a:cubicBezTo>
                  <a:lnTo>
                    <a:pt x="338410" y="590702"/>
                  </a:lnTo>
                  <a:cubicBezTo>
                    <a:pt x="378135" y="538480"/>
                    <a:pt x="495653" y="377173"/>
                    <a:pt x="495653" y="296435"/>
                  </a:cubicBezTo>
                  <a:cubicBezTo>
                    <a:pt x="494925" y="198185"/>
                    <a:pt x="414688" y="119129"/>
                    <a:pt x="316436" y="119858"/>
                  </a:cubicBezTo>
                  <a:cubicBezTo>
                    <a:pt x="221962" y="120558"/>
                    <a:pt x="144512" y="194985"/>
                    <a:pt x="140053" y="289357"/>
                  </a:cubicBezTo>
                  <a:lnTo>
                    <a:pt x="108726" y="289357"/>
                  </a:lnTo>
                  <a:cubicBezTo>
                    <a:pt x="103972" y="289350"/>
                    <a:pt x="99849" y="292645"/>
                    <a:pt x="98803" y="297282"/>
                  </a:cubicBezTo>
                  <a:lnTo>
                    <a:pt x="251" y="733281"/>
                  </a:lnTo>
                  <a:cubicBezTo>
                    <a:pt x="-983" y="738754"/>
                    <a:pt x="2453" y="744193"/>
                    <a:pt x="7927" y="745426"/>
                  </a:cubicBezTo>
                  <a:cubicBezTo>
                    <a:pt x="8664" y="745595"/>
                    <a:pt x="9418" y="745676"/>
                    <a:pt x="10174" y="745676"/>
                  </a:cubicBezTo>
                  <a:lnTo>
                    <a:pt x="631458" y="745676"/>
                  </a:lnTo>
                  <a:lnTo>
                    <a:pt x="631458" y="725356"/>
                  </a:lnTo>
                  <a:lnTo>
                    <a:pt x="22874" y="725356"/>
                  </a:lnTo>
                  <a:lnTo>
                    <a:pt x="116820" y="309677"/>
                  </a:lnTo>
                  <a:lnTo>
                    <a:pt x="140866" y="309677"/>
                  </a:lnTo>
                  <a:cubicBezTo>
                    <a:pt x="154040" y="409414"/>
                    <a:pt x="303222" y="598797"/>
                    <a:pt x="309860" y="607195"/>
                  </a:cubicBezTo>
                  <a:cubicBezTo>
                    <a:pt x="311791" y="609617"/>
                    <a:pt x="314721" y="611026"/>
                    <a:pt x="317819" y="611022"/>
                  </a:cubicBezTo>
                  <a:lnTo>
                    <a:pt x="679447" y="611022"/>
                  </a:lnTo>
                  <a:cubicBezTo>
                    <a:pt x="726701" y="610081"/>
                    <a:pt x="764249" y="571012"/>
                    <a:pt x="763308" y="523755"/>
                  </a:cubicBezTo>
                  <a:cubicBezTo>
                    <a:pt x="762393" y="477825"/>
                    <a:pt x="725381" y="440809"/>
                    <a:pt x="679447" y="439894"/>
                  </a:cubicBezTo>
                  <a:close/>
                  <a:moveTo>
                    <a:pt x="739425" y="20320"/>
                  </a:moveTo>
                  <a:cubicBezTo>
                    <a:pt x="803362" y="20395"/>
                    <a:pt x="855175" y="72207"/>
                    <a:pt x="855249" y="136144"/>
                  </a:cubicBezTo>
                  <a:cubicBezTo>
                    <a:pt x="855249" y="186504"/>
                    <a:pt x="777931" y="297925"/>
                    <a:pt x="739425" y="348217"/>
                  </a:cubicBezTo>
                  <a:cubicBezTo>
                    <a:pt x="700783" y="297925"/>
                    <a:pt x="623601" y="186571"/>
                    <a:pt x="623601" y="136144"/>
                  </a:cubicBezTo>
                  <a:cubicBezTo>
                    <a:pt x="623676" y="72207"/>
                    <a:pt x="675488" y="20395"/>
                    <a:pt x="739425" y="20320"/>
                  </a:cubicBezTo>
                  <a:close/>
                  <a:moveTo>
                    <a:pt x="160305" y="296435"/>
                  </a:moveTo>
                  <a:cubicBezTo>
                    <a:pt x="161581" y="209394"/>
                    <a:pt x="233175" y="139871"/>
                    <a:pt x="320214" y="141147"/>
                  </a:cubicBezTo>
                  <a:cubicBezTo>
                    <a:pt x="405456" y="142396"/>
                    <a:pt x="474252" y="211196"/>
                    <a:pt x="475502" y="296435"/>
                  </a:cubicBezTo>
                  <a:cubicBezTo>
                    <a:pt x="475502" y="373211"/>
                    <a:pt x="350974" y="541054"/>
                    <a:pt x="317887" y="584302"/>
                  </a:cubicBezTo>
                  <a:cubicBezTo>
                    <a:pt x="284765" y="541054"/>
                    <a:pt x="160237" y="373211"/>
                    <a:pt x="160237" y="296435"/>
                  </a:cubicBezTo>
                  <a:close/>
                  <a:moveTo>
                    <a:pt x="1015303" y="733315"/>
                  </a:moveTo>
                  <a:cubicBezTo>
                    <a:pt x="1016536" y="738788"/>
                    <a:pt x="1013102" y="744227"/>
                    <a:pt x="1007625" y="745460"/>
                  </a:cubicBezTo>
                  <a:cubicBezTo>
                    <a:pt x="1006890" y="745629"/>
                    <a:pt x="1006135" y="745710"/>
                    <a:pt x="1005380" y="745710"/>
                  </a:cubicBezTo>
                  <a:lnTo>
                    <a:pt x="757510" y="745710"/>
                  </a:lnTo>
                  <a:lnTo>
                    <a:pt x="757510" y="725390"/>
                  </a:lnTo>
                  <a:lnTo>
                    <a:pt x="992612" y="725390"/>
                  </a:lnTo>
                  <a:lnTo>
                    <a:pt x="898666" y="309677"/>
                  </a:lnTo>
                  <a:lnTo>
                    <a:pt x="847189" y="309677"/>
                  </a:lnTo>
                  <a:lnTo>
                    <a:pt x="847189" y="289357"/>
                  </a:lnTo>
                  <a:lnTo>
                    <a:pt x="906760" y="289357"/>
                  </a:lnTo>
                  <a:cubicBezTo>
                    <a:pt x="911515" y="289350"/>
                    <a:pt x="915637" y="292645"/>
                    <a:pt x="916683" y="297282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0" name="ee4p_icon_group">
            <a:extLst>
              <a:ext uri="{FF2B5EF4-FFF2-40B4-BE49-F238E27FC236}">
                <a16:creationId xmlns:a16="http://schemas.microsoft.com/office/drawing/2014/main" id="{565C5ACD-F091-6657-15D2-F11443413C5E}"/>
              </a:ext>
            </a:extLst>
          </p:cNvPr>
          <p:cNvGrpSpPr/>
          <p:nvPr/>
        </p:nvGrpSpPr>
        <p:grpSpPr>
          <a:xfrm>
            <a:off x="8439848" y="2210435"/>
            <a:ext cx="422452" cy="422452"/>
            <a:chOff x="4032065" y="2889023"/>
            <a:chExt cx="1080000" cy="1080000"/>
          </a:xfrm>
        </p:grpSpPr>
        <p:sp>
          <p:nvSpPr>
            <p:cNvPr id="51" name="ee4p_icon_frame" hidden="1">
              <a:extLst>
                <a:ext uri="{FF2B5EF4-FFF2-40B4-BE49-F238E27FC236}">
                  <a16:creationId xmlns:a16="http://schemas.microsoft.com/office/drawing/2014/main" id="{1D706C72-D4E4-55A1-9889-220365299605}"/>
                </a:ext>
              </a:extLst>
            </p:cNvPr>
            <p:cNvSpPr/>
            <p:nvPr/>
          </p:nvSpPr>
          <p:spPr>
            <a:xfrm>
              <a:off x="4032065" y="2889023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ee4p_icon">
              <a:extLst>
                <a:ext uri="{FF2B5EF4-FFF2-40B4-BE49-F238E27FC236}">
                  <a16:creationId xmlns:a16="http://schemas.microsoft.com/office/drawing/2014/main" id="{691C4158-62DF-676D-B9DB-01F6291F16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3491" y="3054956"/>
              <a:ext cx="1017148" cy="748134"/>
            </a:xfrm>
            <a:custGeom>
              <a:avLst/>
              <a:gdLst>
                <a:gd name="connsiteX0" fmla="*/ 326272 w 1017148"/>
                <a:gd name="connsiteY0" fmla="*/ 255510 h 748134"/>
                <a:gd name="connsiteX1" fmla="*/ 159986 w 1017148"/>
                <a:gd name="connsiteY1" fmla="*/ 421795 h 748134"/>
                <a:gd name="connsiteX2" fmla="*/ 326272 w 1017148"/>
                <a:gd name="connsiteY2" fmla="*/ 588081 h 748134"/>
                <a:gd name="connsiteX3" fmla="*/ 492557 w 1017148"/>
                <a:gd name="connsiteY3" fmla="*/ 421795 h 748134"/>
                <a:gd name="connsiteX4" fmla="*/ 326272 w 1017148"/>
                <a:gd name="connsiteY4" fmla="*/ 255510 h 748134"/>
                <a:gd name="connsiteX5" fmla="*/ 326272 w 1017148"/>
                <a:gd name="connsiteY5" fmla="*/ 567761 h 748134"/>
                <a:gd name="connsiteX6" fmla="*/ 180306 w 1017148"/>
                <a:gd name="connsiteY6" fmla="*/ 421795 h 748134"/>
                <a:gd name="connsiteX7" fmla="*/ 326272 w 1017148"/>
                <a:gd name="connsiteY7" fmla="*/ 275830 h 748134"/>
                <a:gd name="connsiteX8" fmla="*/ 472237 w 1017148"/>
                <a:gd name="connsiteY8" fmla="*/ 421795 h 748134"/>
                <a:gd name="connsiteX9" fmla="*/ 326272 w 1017148"/>
                <a:gd name="connsiteY9" fmla="*/ 567828 h 748134"/>
                <a:gd name="connsiteX10" fmla="*/ 326272 w 1017148"/>
                <a:gd name="connsiteY10" fmla="*/ 320534 h 748134"/>
                <a:gd name="connsiteX11" fmla="*/ 224875 w 1017148"/>
                <a:gd name="connsiteY11" fmla="*/ 421863 h 748134"/>
                <a:gd name="connsiteX12" fmla="*/ 326204 w 1017148"/>
                <a:gd name="connsiteY12" fmla="*/ 523260 h 748134"/>
                <a:gd name="connsiteX13" fmla="*/ 427601 w 1017148"/>
                <a:gd name="connsiteY13" fmla="*/ 421931 h 748134"/>
                <a:gd name="connsiteX14" fmla="*/ 427601 w 1017148"/>
                <a:gd name="connsiteY14" fmla="*/ 421863 h 748134"/>
                <a:gd name="connsiteX15" fmla="*/ 326272 w 1017148"/>
                <a:gd name="connsiteY15" fmla="*/ 320534 h 748134"/>
                <a:gd name="connsiteX16" fmla="*/ 326272 w 1017148"/>
                <a:gd name="connsiteY16" fmla="*/ 502906 h 748134"/>
                <a:gd name="connsiteX17" fmla="*/ 245195 w 1017148"/>
                <a:gd name="connsiteY17" fmla="*/ 421897 h 748134"/>
                <a:gd name="connsiteX18" fmla="*/ 326204 w 1017148"/>
                <a:gd name="connsiteY18" fmla="*/ 340820 h 748134"/>
                <a:gd name="connsiteX19" fmla="*/ 407281 w 1017148"/>
                <a:gd name="connsiteY19" fmla="*/ 421829 h 748134"/>
                <a:gd name="connsiteX20" fmla="*/ 407281 w 1017148"/>
                <a:gd name="connsiteY20" fmla="*/ 421863 h 748134"/>
                <a:gd name="connsiteX21" fmla="*/ 326272 w 1017148"/>
                <a:gd name="connsiteY21" fmla="*/ 502906 h 748134"/>
                <a:gd name="connsiteX22" fmla="*/ 652509 w 1017148"/>
                <a:gd name="connsiteY22" fmla="*/ 374043 h 748134"/>
                <a:gd name="connsiteX23" fmla="*/ 652509 w 1017148"/>
                <a:gd name="connsiteY23" fmla="*/ 469818 h 748134"/>
                <a:gd name="connsiteX24" fmla="*/ 643399 w 1017148"/>
                <a:gd name="connsiteY24" fmla="*/ 479978 h 748134"/>
                <a:gd name="connsiteX25" fmla="*/ 581288 w 1017148"/>
                <a:gd name="connsiteY25" fmla="*/ 486311 h 748134"/>
                <a:gd name="connsiteX26" fmla="*/ 575361 w 1017148"/>
                <a:gd name="connsiteY26" fmla="*/ 506631 h 748134"/>
                <a:gd name="connsiteX27" fmla="*/ 556091 w 1017148"/>
                <a:gd name="connsiteY27" fmla="*/ 500095 h 748134"/>
                <a:gd name="connsiteX28" fmla="*/ 563169 w 1017148"/>
                <a:gd name="connsiteY28" fmla="*/ 474864 h 748134"/>
                <a:gd name="connsiteX29" fmla="*/ 572042 w 1017148"/>
                <a:gd name="connsiteY29" fmla="*/ 466974 h 748134"/>
                <a:gd name="connsiteX30" fmla="*/ 632189 w 1017148"/>
                <a:gd name="connsiteY30" fmla="*/ 460810 h 748134"/>
                <a:gd name="connsiteX31" fmla="*/ 632189 w 1017148"/>
                <a:gd name="connsiteY31" fmla="*/ 383154 h 748134"/>
                <a:gd name="connsiteX32" fmla="*/ 572042 w 1017148"/>
                <a:gd name="connsiteY32" fmla="*/ 376990 h 748134"/>
                <a:gd name="connsiteX33" fmla="*/ 563169 w 1017148"/>
                <a:gd name="connsiteY33" fmla="*/ 369099 h 748134"/>
                <a:gd name="connsiteX34" fmla="*/ 531063 w 1017148"/>
                <a:gd name="connsiteY34" fmla="*/ 291680 h 748134"/>
                <a:gd name="connsiteX35" fmla="*/ 531775 w 1017148"/>
                <a:gd name="connsiteY35" fmla="*/ 279826 h 748134"/>
                <a:gd name="connsiteX36" fmla="*/ 569976 w 1017148"/>
                <a:gd name="connsiteY36" fmla="*/ 232921 h 748134"/>
                <a:gd name="connsiteX37" fmla="*/ 515281 w 1017148"/>
                <a:gd name="connsiteY37" fmla="*/ 178159 h 748134"/>
                <a:gd name="connsiteX38" fmla="*/ 468376 w 1017148"/>
                <a:gd name="connsiteY38" fmla="*/ 216360 h 748134"/>
                <a:gd name="connsiteX39" fmla="*/ 456489 w 1017148"/>
                <a:gd name="connsiteY39" fmla="*/ 217071 h 748134"/>
                <a:gd name="connsiteX40" fmla="*/ 379104 w 1017148"/>
                <a:gd name="connsiteY40" fmla="*/ 184966 h 748134"/>
                <a:gd name="connsiteX41" fmla="*/ 371179 w 1017148"/>
                <a:gd name="connsiteY41" fmla="*/ 176093 h 748134"/>
                <a:gd name="connsiteX42" fmla="*/ 365049 w 1017148"/>
                <a:gd name="connsiteY42" fmla="*/ 115946 h 748134"/>
                <a:gd name="connsiteX43" fmla="*/ 287562 w 1017148"/>
                <a:gd name="connsiteY43" fmla="*/ 115946 h 748134"/>
                <a:gd name="connsiteX44" fmla="*/ 281398 w 1017148"/>
                <a:gd name="connsiteY44" fmla="*/ 176093 h 748134"/>
                <a:gd name="connsiteX45" fmla="*/ 273473 w 1017148"/>
                <a:gd name="connsiteY45" fmla="*/ 184966 h 748134"/>
                <a:gd name="connsiteX46" fmla="*/ 196088 w 1017148"/>
                <a:gd name="connsiteY46" fmla="*/ 217071 h 748134"/>
                <a:gd name="connsiteX47" fmla="*/ 184201 w 1017148"/>
                <a:gd name="connsiteY47" fmla="*/ 216360 h 748134"/>
                <a:gd name="connsiteX48" fmla="*/ 137296 w 1017148"/>
                <a:gd name="connsiteY48" fmla="*/ 178159 h 748134"/>
                <a:gd name="connsiteX49" fmla="*/ 82567 w 1017148"/>
                <a:gd name="connsiteY49" fmla="*/ 232921 h 748134"/>
                <a:gd name="connsiteX50" fmla="*/ 120769 w 1017148"/>
                <a:gd name="connsiteY50" fmla="*/ 279826 h 748134"/>
                <a:gd name="connsiteX51" fmla="*/ 121446 w 1017148"/>
                <a:gd name="connsiteY51" fmla="*/ 291680 h 748134"/>
                <a:gd name="connsiteX52" fmla="*/ 89374 w 1017148"/>
                <a:gd name="connsiteY52" fmla="*/ 369099 h 748134"/>
                <a:gd name="connsiteX53" fmla="*/ 80467 w 1017148"/>
                <a:gd name="connsiteY53" fmla="*/ 376990 h 748134"/>
                <a:gd name="connsiteX54" fmla="*/ 20320 w 1017148"/>
                <a:gd name="connsiteY54" fmla="*/ 383154 h 748134"/>
                <a:gd name="connsiteX55" fmla="*/ 20320 w 1017148"/>
                <a:gd name="connsiteY55" fmla="*/ 460573 h 748134"/>
                <a:gd name="connsiteX56" fmla="*/ 80467 w 1017148"/>
                <a:gd name="connsiteY56" fmla="*/ 466736 h 748134"/>
                <a:gd name="connsiteX57" fmla="*/ 89374 w 1017148"/>
                <a:gd name="connsiteY57" fmla="*/ 474627 h 748134"/>
                <a:gd name="connsiteX58" fmla="*/ 121446 w 1017148"/>
                <a:gd name="connsiteY58" fmla="*/ 552047 h 748134"/>
                <a:gd name="connsiteX59" fmla="*/ 120769 w 1017148"/>
                <a:gd name="connsiteY59" fmla="*/ 563934 h 748134"/>
                <a:gd name="connsiteX60" fmla="*/ 82567 w 1017148"/>
                <a:gd name="connsiteY60" fmla="*/ 610839 h 748134"/>
                <a:gd name="connsiteX61" fmla="*/ 137296 w 1017148"/>
                <a:gd name="connsiteY61" fmla="*/ 665568 h 748134"/>
                <a:gd name="connsiteX62" fmla="*/ 184201 w 1017148"/>
                <a:gd name="connsiteY62" fmla="*/ 627366 h 748134"/>
                <a:gd name="connsiteX63" fmla="*/ 196088 w 1017148"/>
                <a:gd name="connsiteY63" fmla="*/ 626689 h 748134"/>
                <a:gd name="connsiteX64" fmla="*/ 273473 w 1017148"/>
                <a:gd name="connsiteY64" fmla="*/ 658760 h 748134"/>
                <a:gd name="connsiteX65" fmla="*/ 281398 w 1017148"/>
                <a:gd name="connsiteY65" fmla="*/ 667667 h 748134"/>
                <a:gd name="connsiteX66" fmla="*/ 287562 w 1017148"/>
                <a:gd name="connsiteY66" fmla="*/ 727815 h 748134"/>
                <a:gd name="connsiteX67" fmla="*/ 364981 w 1017148"/>
                <a:gd name="connsiteY67" fmla="*/ 727815 h 748134"/>
                <a:gd name="connsiteX68" fmla="*/ 371111 w 1017148"/>
                <a:gd name="connsiteY68" fmla="*/ 667667 h 748134"/>
                <a:gd name="connsiteX69" fmla="*/ 379036 w 1017148"/>
                <a:gd name="connsiteY69" fmla="*/ 658760 h 748134"/>
                <a:gd name="connsiteX70" fmla="*/ 456421 w 1017148"/>
                <a:gd name="connsiteY70" fmla="*/ 626689 h 748134"/>
                <a:gd name="connsiteX71" fmla="*/ 468308 w 1017148"/>
                <a:gd name="connsiteY71" fmla="*/ 627366 h 748134"/>
                <a:gd name="connsiteX72" fmla="*/ 515281 w 1017148"/>
                <a:gd name="connsiteY72" fmla="*/ 665568 h 748134"/>
                <a:gd name="connsiteX73" fmla="*/ 570044 w 1017148"/>
                <a:gd name="connsiteY73" fmla="*/ 610839 h 748134"/>
                <a:gd name="connsiteX74" fmla="*/ 531842 w 1017148"/>
                <a:gd name="connsiteY74" fmla="*/ 563934 h 748134"/>
                <a:gd name="connsiteX75" fmla="*/ 531131 w 1017148"/>
                <a:gd name="connsiteY75" fmla="*/ 552047 h 748134"/>
                <a:gd name="connsiteX76" fmla="*/ 540444 w 1017148"/>
                <a:gd name="connsiteY76" fmla="*/ 536129 h 748134"/>
                <a:gd name="connsiteX77" fmla="*/ 558360 w 1017148"/>
                <a:gd name="connsiteY77" fmla="*/ 545714 h 748134"/>
                <a:gd name="connsiteX78" fmla="*/ 552162 w 1017148"/>
                <a:gd name="connsiteY78" fmla="*/ 556686 h 748134"/>
                <a:gd name="connsiteX79" fmla="*/ 591583 w 1017148"/>
                <a:gd name="connsiteY79" fmla="*/ 605116 h 748134"/>
                <a:gd name="connsiteX80" fmla="*/ 590872 w 1017148"/>
                <a:gd name="connsiteY80" fmla="*/ 618662 h 748134"/>
                <a:gd name="connsiteX81" fmla="*/ 523139 w 1017148"/>
                <a:gd name="connsiteY81" fmla="*/ 686396 h 748134"/>
                <a:gd name="connsiteX82" fmla="*/ 509592 w 1017148"/>
                <a:gd name="connsiteY82" fmla="*/ 687073 h 748134"/>
                <a:gd name="connsiteX83" fmla="*/ 461095 w 1017148"/>
                <a:gd name="connsiteY83" fmla="*/ 647686 h 748134"/>
                <a:gd name="connsiteX84" fmla="*/ 390618 w 1017148"/>
                <a:gd name="connsiteY84" fmla="*/ 676913 h 748134"/>
                <a:gd name="connsiteX85" fmla="*/ 384251 w 1017148"/>
                <a:gd name="connsiteY85" fmla="*/ 738991 h 748134"/>
                <a:gd name="connsiteX86" fmla="*/ 374091 w 1017148"/>
                <a:gd name="connsiteY86" fmla="*/ 748135 h 748134"/>
                <a:gd name="connsiteX87" fmla="*/ 278384 w 1017148"/>
                <a:gd name="connsiteY87" fmla="*/ 748135 h 748134"/>
                <a:gd name="connsiteX88" fmla="*/ 268224 w 1017148"/>
                <a:gd name="connsiteY88" fmla="*/ 738991 h 748134"/>
                <a:gd name="connsiteX89" fmla="*/ 261891 w 1017148"/>
                <a:gd name="connsiteY89" fmla="*/ 676913 h 748134"/>
                <a:gd name="connsiteX90" fmla="*/ 191415 w 1017148"/>
                <a:gd name="connsiteY90" fmla="*/ 647686 h 748134"/>
                <a:gd name="connsiteX91" fmla="*/ 142985 w 1017148"/>
                <a:gd name="connsiteY91" fmla="*/ 687107 h 748134"/>
                <a:gd name="connsiteX92" fmla="*/ 129439 w 1017148"/>
                <a:gd name="connsiteY92" fmla="*/ 686430 h 748134"/>
                <a:gd name="connsiteX93" fmla="*/ 61705 w 1017148"/>
                <a:gd name="connsiteY93" fmla="*/ 618696 h 748134"/>
                <a:gd name="connsiteX94" fmla="*/ 61028 w 1017148"/>
                <a:gd name="connsiteY94" fmla="*/ 605150 h 748134"/>
                <a:gd name="connsiteX95" fmla="*/ 100449 w 1017148"/>
                <a:gd name="connsiteY95" fmla="*/ 556720 h 748134"/>
                <a:gd name="connsiteX96" fmla="*/ 71222 w 1017148"/>
                <a:gd name="connsiteY96" fmla="*/ 486244 h 748134"/>
                <a:gd name="connsiteX97" fmla="*/ 9144 w 1017148"/>
                <a:gd name="connsiteY97" fmla="*/ 479877 h 748134"/>
                <a:gd name="connsiteX98" fmla="*/ 0 w 1017148"/>
                <a:gd name="connsiteY98" fmla="*/ 469717 h 748134"/>
                <a:gd name="connsiteX99" fmla="*/ 0 w 1017148"/>
                <a:gd name="connsiteY99" fmla="*/ 374043 h 748134"/>
                <a:gd name="connsiteX100" fmla="*/ 9144 w 1017148"/>
                <a:gd name="connsiteY100" fmla="*/ 363883 h 748134"/>
                <a:gd name="connsiteX101" fmla="*/ 71222 w 1017148"/>
                <a:gd name="connsiteY101" fmla="*/ 357516 h 748134"/>
                <a:gd name="connsiteX102" fmla="*/ 100449 w 1017148"/>
                <a:gd name="connsiteY102" fmla="*/ 287040 h 748134"/>
                <a:gd name="connsiteX103" fmla="*/ 61028 w 1017148"/>
                <a:gd name="connsiteY103" fmla="*/ 238577 h 748134"/>
                <a:gd name="connsiteX104" fmla="*/ 61705 w 1017148"/>
                <a:gd name="connsiteY104" fmla="*/ 225030 h 748134"/>
                <a:gd name="connsiteX105" fmla="*/ 129439 w 1017148"/>
                <a:gd name="connsiteY105" fmla="*/ 157297 h 748134"/>
                <a:gd name="connsiteX106" fmla="*/ 142985 w 1017148"/>
                <a:gd name="connsiteY106" fmla="*/ 156619 h 748134"/>
                <a:gd name="connsiteX107" fmla="*/ 191415 w 1017148"/>
                <a:gd name="connsiteY107" fmla="*/ 196040 h 748134"/>
                <a:gd name="connsiteX108" fmla="*/ 261891 w 1017148"/>
                <a:gd name="connsiteY108" fmla="*/ 166813 h 748134"/>
                <a:gd name="connsiteX109" fmla="*/ 268224 w 1017148"/>
                <a:gd name="connsiteY109" fmla="*/ 104736 h 748134"/>
                <a:gd name="connsiteX110" fmla="*/ 278384 w 1017148"/>
                <a:gd name="connsiteY110" fmla="*/ 95626 h 748134"/>
                <a:gd name="connsiteX111" fmla="*/ 374159 w 1017148"/>
                <a:gd name="connsiteY111" fmla="*/ 95626 h 748134"/>
                <a:gd name="connsiteX112" fmla="*/ 384319 w 1017148"/>
                <a:gd name="connsiteY112" fmla="*/ 104736 h 748134"/>
                <a:gd name="connsiteX113" fmla="*/ 390686 w 1017148"/>
                <a:gd name="connsiteY113" fmla="*/ 166813 h 748134"/>
                <a:gd name="connsiteX114" fmla="*/ 461095 w 1017148"/>
                <a:gd name="connsiteY114" fmla="*/ 196040 h 748134"/>
                <a:gd name="connsiteX115" fmla="*/ 509490 w 1017148"/>
                <a:gd name="connsiteY115" fmla="*/ 156619 h 748134"/>
                <a:gd name="connsiteX116" fmla="*/ 523037 w 1017148"/>
                <a:gd name="connsiteY116" fmla="*/ 157297 h 748134"/>
                <a:gd name="connsiteX117" fmla="*/ 590770 w 1017148"/>
                <a:gd name="connsiteY117" fmla="*/ 225030 h 748134"/>
                <a:gd name="connsiteX118" fmla="*/ 591481 w 1017148"/>
                <a:gd name="connsiteY118" fmla="*/ 238577 h 748134"/>
                <a:gd name="connsiteX119" fmla="*/ 552061 w 1017148"/>
                <a:gd name="connsiteY119" fmla="*/ 286972 h 748134"/>
                <a:gd name="connsiteX120" fmla="*/ 581254 w 1017148"/>
                <a:gd name="connsiteY120" fmla="*/ 357449 h 748134"/>
                <a:gd name="connsiteX121" fmla="*/ 643399 w 1017148"/>
                <a:gd name="connsiteY121" fmla="*/ 363883 h 748134"/>
                <a:gd name="connsiteX122" fmla="*/ 652509 w 1017148"/>
                <a:gd name="connsiteY122" fmla="*/ 374043 h 748134"/>
                <a:gd name="connsiteX123" fmla="*/ 1011496 w 1017148"/>
                <a:gd name="connsiteY123" fmla="*/ 246264 h 748134"/>
                <a:gd name="connsiteX124" fmla="*/ 987214 w 1017148"/>
                <a:gd name="connsiteY124" fmla="*/ 234072 h 748134"/>
                <a:gd name="connsiteX125" fmla="*/ 985249 w 1017148"/>
                <a:gd name="connsiteY125" fmla="*/ 187777 h 748134"/>
                <a:gd name="connsiteX126" fmla="*/ 1008516 w 1017148"/>
                <a:gd name="connsiteY126" fmla="*/ 173688 h 748134"/>
                <a:gd name="connsiteX127" fmla="*/ 1012444 w 1017148"/>
                <a:gd name="connsiteY127" fmla="*/ 160683 h 748134"/>
                <a:gd name="connsiteX128" fmla="*/ 981084 w 1017148"/>
                <a:gd name="connsiteY128" fmla="*/ 92950 h 748134"/>
                <a:gd name="connsiteX129" fmla="*/ 968655 w 1017148"/>
                <a:gd name="connsiteY129" fmla="*/ 87565 h 748134"/>
                <a:gd name="connsiteX130" fmla="*/ 942882 w 1017148"/>
                <a:gd name="connsiteY130" fmla="*/ 96134 h 748134"/>
                <a:gd name="connsiteX131" fmla="*/ 909015 w 1017148"/>
                <a:gd name="connsiteY131" fmla="*/ 64807 h 748134"/>
                <a:gd name="connsiteX132" fmla="*/ 915484 w 1017148"/>
                <a:gd name="connsiteY132" fmla="*/ 38425 h 748134"/>
                <a:gd name="connsiteX133" fmla="*/ 909117 w 1017148"/>
                <a:gd name="connsiteY133" fmla="*/ 26470 h 748134"/>
                <a:gd name="connsiteX134" fmla="*/ 838911 w 1017148"/>
                <a:gd name="connsiteY134" fmla="*/ 630 h 748134"/>
                <a:gd name="connsiteX135" fmla="*/ 826313 w 1017148"/>
                <a:gd name="connsiteY135" fmla="*/ 5608 h 748134"/>
                <a:gd name="connsiteX136" fmla="*/ 814121 w 1017148"/>
                <a:gd name="connsiteY136" fmla="*/ 29890 h 748134"/>
                <a:gd name="connsiteX137" fmla="*/ 767995 w 1017148"/>
                <a:gd name="connsiteY137" fmla="*/ 31753 h 748134"/>
                <a:gd name="connsiteX138" fmla="*/ 753906 w 1017148"/>
                <a:gd name="connsiteY138" fmla="*/ 8520 h 748134"/>
                <a:gd name="connsiteX139" fmla="*/ 740935 w 1017148"/>
                <a:gd name="connsiteY139" fmla="*/ 4558 h 748134"/>
                <a:gd name="connsiteX140" fmla="*/ 673032 w 1017148"/>
                <a:gd name="connsiteY140" fmla="*/ 35919 h 748134"/>
                <a:gd name="connsiteX141" fmla="*/ 667681 w 1017148"/>
                <a:gd name="connsiteY141" fmla="*/ 48314 h 748134"/>
                <a:gd name="connsiteX142" fmla="*/ 676250 w 1017148"/>
                <a:gd name="connsiteY142" fmla="*/ 74120 h 748134"/>
                <a:gd name="connsiteX143" fmla="*/ 644923 w 1017148"/>
                <a:gd name="connsiteY143" fmla="*/ 107987 h 748134"/>
                <a:gd name="connsiteX144" fmla="*/ 618541 w 1017148"/>
                <a:gd name="connsiteY144" fmla="*/ 101518 h 748134"/>
                <a:gd name="connsiteX145" fmla="*/ 606586 w 1017148"/>
                <a:gd name="connsiteY145" fmla="*/ 107851 h 748134"/>
                <a:gd name="connsiteX146" fmla="*/ 580644 w 1017148"/>
                <a:gd name="connsiteY146" fmla="*/ 178125 h 748134"/>
                <a:gd name="connsiteX147" fmla="*/ 585623 w 1017148"/>
                <a:gd name="connsiteY147" fmla="*/ 190723 h 748134"/>
                <a:gd name="connsiteX148" fmla="*/ 609905 w 1017148"/>
                <a:gd name="connsiteY148" fmla="*/ 202915 h 748134"/>
                <a:gd name="connsiteX149" fmla="*/ 611768 w 1017148"/>
                <a:gd name="connsiteY149" fmla="*/ 249042 h 748134"/>
                <a:gd name="connsiteX150" fmla="*/ 588535 w 1017148"/>
                <a:gd name="connsiteY150" fmla="*/ 263130 h 748134"/>
                <a:gd name="connsiteX151" fmla="*/ 584573 w 1017148"/>
                <a:gd name="connsiteY151" fmla="*/ 276101 h 748134"/>
                <a:gd name="connsiteX152" fmla="*/ 615933 w 1017148"/>
                <a:gd name="connsiteY152" fmla="*/ 343834 h 748134"/>
                <a:gd name="connsiteX153" fmla="*/ 628362 w 1017148"/>
                <a:gd name="connsiteY153" fmla="*/ 349219 h 748134"/>
                <a:gd name="connsiteX154" fmla="*/ 654169 w 1017148"/>
                <a:gd name="connsiteY154" fmla="*/ 340651 h 748134"/>
                <a:gd name="connsiteX155" fmla="*/ 688035 w 1017148"/>
                <a:gd name="connsiteY155" fmla="*/ 371978 h 748134"/>
                <a:gd name="connsiteX156" fmla="*/ 681567 w 1017148"/>
                <a:gd name="connsiteY156" fmla="*/ 398360 h 748134"/>
                <a:gd name="connsiteX157" fmla="*/ 687900 w 1017148"/>
                <a:gd name="connsiteY157" fmla="*/ 410315 h 748134"/>
                <a:gd name="connsiteX158" fmla="*/ 758105 w 1017148"/>
                <a:gd name="connsiteY158" fmla="*/ 436155 h 748134"/>
                <a:gd name="connsiteX159" fmla="*/ 761492 w 1017148"/>
                <a:gd name="connsiteY159" fmla="*/ 436798 h 748134"/>
                <a:gd name="connsiteX160" fmla="*/ 770568 w 1017148"/>
                <a:gd name="connsiteY160" fmla="*/ 431176 h 748134"/>
                <a:gd name="connsiteX161" fmla="*/ 782760 w 1017148"/>
                <a:gd name="connsiteY161" fmla="*/ 406894 h 748134"/>
                <a:gd name="connsiteX162" fmla="*/ 828887 w 1017148"/>
                <a:gd name="connsiteY162" fmla="*/ 405031 h 748134"/>
                <a:gd name="connsiteX163" fmla="*/ 843009 w 1017148"/>
                <a:gd name="connsiteY163" fmla="*/ 428298 h 748134"/>
                <a:gd name="connsiteX164" fmla="*/ 855946 w 1017148"/>
                <a:gd name="connsiteY164" fmla="*/ 432226 h 748134"/>
                <a:gd name="connsiteX165" fmla="*/ 923680 w 1017148"/>
                <a:gd name="connsiteY165" fmla="*/ 400866 h 748134"/>
                <a:gd name="connsiteX166" fmla="*/ 929064 w 1017148"/>
                <a:gd name="connsiteY166" fmla="*/ 388437 h 748134"/>
                <a:gd name="connsiteX167" fmla="*/ 920496 w 1017148"/>
                <a:gd name="connsiteY167" fmla="*/ 362664 h 748134"/>
                <a:gd name="connsiteX168" fmla="*/ 951823 w 1017148"/>
                <a:gd name="connsiteY168" fmla="*/ 328798 h 748134"/>
                <a:gd name="connsiteX169" fmla="*/ 978205 w 1017148"/>
                <a:gd name="connsiteY169" fmla="*/ 335266 h 748134"/>
                <a:gd name="connsiteX170" fmla="*/ 990160 w 1017148"/>
                <a:gd name="connsiteY170" fmla="*/ 328899 h 748134"/>
                <a:gd name="connsiteX171" fmla="*/ 1016508 w 1017148"/>
                <a:gd name="connsiteY171" fmla="*/ 258897 h 748134"/>
                <a:gd name="connsiteX172" fmla="*/ 1011394 w 1017148"/>
                <a:gd name="connsiteY172" fmla="*/ 246197 h 748134"/>
                <a:gd name="connsiteX173" fmla="*/ 974717 w 1017148"/>
                <a:gd name="connsiteY173" fmla="*/ 313524 h 748134"/>
                <a:gd name="connsiteX174" fmla="*/ 950299 w 1017148"/>
                <a:gd name="connsiteY174" fmla="*/ 307529 h 748134"/>
                <a:gd name="connsiteX175" fmla="*/ 939428 w 1017148"/>
                <a:gd name="connsiteY175" fmla="*/ 311796 h 748134"/>
                <a:gd name="connsiteX176" fmla="*/ 902886 w 1017148"/>
                <a:gd name="connsiteY176" fmla="*/ 351420 h 748134"/>
                <a:gd name="connsiteX177" fmla="*/ 899499 w 1017148"/>
                <a:gd name="connsiteY177" fmla="*/ 362630 h 748134"/>
                <a:gd name="connsiteX178" fmla="*/ 907390 w 1017148"/>
                <a:gd name="connsiteY178" fmla="*/ 386337 h 748134"/>
                <a:gd name="connsiteX179" fmla="*/ 855980 w 1017148"/>
                <a:gd name="connsiteY179" fmla="*/ 410044 h 748134"/>
                <a:gd name="connsiteX180" fmla="*/ 842941 w 1017148"/>
                <a:gd name="connsiteY180" fmla="*/ 388572 h 748134"/>
                <a:gd name="connsiteX181" fmla="*/ 832240 w 1017148"/>
                <a:gd name="connsiteY181" fmla="*/ 383899 h 748134"/>
                <a:gd name="connsiteX182" fmla="*/ 778358 w 1017148"/>
                <a:gd name="connsiteY182" fmla="*/ 386032 h 748134"/>
                <a:gd name="connsiteX183" fmla="*/ 768198 w 1017148"/>
                <a:gd name="connsiteY183" fmla="*/ 391586 h 748134"/>
                <a:gd name="connsiteX184" fmla="*/ 756920 w 1017148"/>
                <a:gd name="connsiteY184" fmla="*/ 414040 h 748134"/>
                <a:gd name="connsiteX185" fmla="*/ 703749 w 1017148"/>
                <a:gd name="connsiteY185" fmla="*/ 394465 h 748134"/>
                <a:gd name="connsiteX186" fmla="*/ 709744 w 1017148"/>
                <a:gd name="connsiteY186" fmla="*/ 370047 h 748134"/>
                <a:gd name="connsiteX187" fmla="*/ 705477 w 1017148"/>
                <a:gd name="connsiteY187" fmla="*/ 359176 h 748134"/>
                <a:gd name="connsiteX188" fmla="*/ 665853 w 1017148"/>
                <a:gd name="connsiteY188" fmla="*/ 322600 h 748134"/>
                <a:gd name="connsiteX189" fmla="*/ 654643 w 1017148"/>
                <a:gd name="connsiteY189" fmla="*/ 319213 h 748134"/>
                <a:gd name="connsiteX190" fmla="*/ 630936 w 1017148"/>
                <a:gd name="connsiteY190" fmla="*/ 327104 h 748134"/>
                <a:gd name="connsiteX191" fmla="*/ 606721 w 1017148"/>
                <a:gd name="connsiteY191" fmla="*/ 275830 h 748134"/>
                <a:gd name="connsiteX192" fmla="*/ 628193 w 1017148"/>
                <a:gd name="connsiteY192" fmla="*/ 262791 h 748134"/>
                <a:gd name="connsiteX193" fmla="*/ 632867 w 1017148"/>
                <a:gd name="connsiteY193" fmla="*/ 252090 h 748134"/>
                <a:gd name="connsiteX194" fmla="*/ 630733 w 1017148"/>
                <a:gd name="connsiteY194" fmla="*/ 198208 h 748134"/>
                <a:gd name="connsiteX195" fmla="*/ 625213 w 1017148"/>
                <a:gd name="connsiteY195" fmla="*/ 188048 h 748134"/>
                <a:gd name="connsiteX196" fmla="*/ 602759 w 1017148"/>
                <a:gd name="connsiteY196" fmla="*/ 176770 h 748134"/>
                <a:gd name="connsiteX197" fmla="*/ 622402 w 1017148"/>
                <a:gd name="connsiteY197" fmla="*/ 123430 h 748134"/>
                <a:gd name="connsiteX198" fmla="*/ 646820 w 1017148"/>
                <a:gd name="connsiteY198" fmla="*/ 129424 h 748134"/>
                <a:gd name="connsiteX199" fmla="*/ 657691 w 1017148"/>
                <a:gd name="connsiteY199" fmla="*/ 125157 h 748134"/>
                <a:gd name="connsiteX200" fmla="*/ 694267 w 1017148"/>
                <a:gd name="connsiteY200" fmla="*/ 85533 h 748134"/>
                <a:gd name="connsiteX201" fmla="*/ 697654 w 1017148"/>
                <a:gd name="connsiteY201" fmla="*/ 74323 h 748134"/>
                <a:gd name="connsiteX202" fmla="*/ 689729 w 1017148"/>
                <a:gd name="connsiteY202" fmla="*/ 50617 h 748134"/>
                <a:gd name="connsiteX203" fmla="*/ 741172 w 1017148"/>
                <a:gd name="connsiteY203" fmla="*/ 26910 h 748134"/>
                <a:gd name="connsiteX204" fmla="*/ 754177 w 1017148"/>
                <a:gd name="connsiteY204" fmla="*/ 48382 h 748134"/>
                <a:gd name="connsiteX205" fmla="*/ 764913 w 1017148"/>
                <a:gd name="connsiteY205" fmla="*/ 53055 h 748134"/>
                <a:gd name="connsiteX206" fmla="*/ 818761 w 1017148"/>
                <a:gd name="connsiteY206" fmla="*/ 50922 h 748134"/>
                <a:gd name="connsiteX207" fmla="*/ 828921 w 1017148"/>
                <a:gd name="connsiteY207" fmla="*/ 45367 h 748134"/>
                <a:gd name="connsiteX208" fmla="*/ 840401 w 1017148"/>
                <a:gd name="connsiteY208" fmla="*/ 22812 h 748134"/>
                <a:gd name="connsiteX209" fmla="*/ 893572 w 1017148"/>
                <a:gd name="connsiteY209" fmla="*/ 42353 h 748134"/>
                <a:gd name="connsiteX210" fmla="*/ 887612 w 1017148"/>
                <a:gd name="connsiteY210" fmla="*/ 66771 h 748134"/>
                <a:gd name="connsiteX211" fmla="*/ 891845 w 1017148"/>
                <a:gd name="connsiteY211" fmla="*/ 77642 h 748134"/>
                <a:gd name="connsiteX212" fmla="*/ 931469 w 1017148"/>
                <a:gd name="connsiteY212" fmla="*/ 114218 h 748134"/>
                <a:gd name="connsiteX213" fmla="*/ 942679 w 1017148"/>
                <a:gd name="connsiteY213" fmla="*/ 117605 h 748134"/>
                <a:gd name="connsiteX214" fmla="*/ 966386 w 1017148"/>
                <a:gd name="connsiteY214" fmla="*/ 109680 h 748134"/>
                <a:gd name="connsiteX215" fmla="*/ 990092 w 1017148"/>
                <a:gd name="connsiteY215" fmla="*/ 161124 h 748134"/>
                <a:gd name="connsiteX216" fmla="*/ 968722 w 1017148"/>
                <a:gd name="connsiteY216" fmla="*/ 174230 h 748134"/>
                <a:gd name="connsiteX217" fmla="*/ 964049 w 1017148"/>
                <a:gd name="connsiteY217" fmla="*/ 184966 h 748134"/>
                <a:gd name="connsiteX218" fmla="*/ 966182 w 1017148"/>
                <a:gd name="connsiteY218" fmla="*/ 238814 h 748134"/>
                <a:gd name="connsiteX219" fmla="*/ 971736 w 1017148"/>
                <a:gd name="connsiteY219" fmla="*/ 248974 h 748134"/>
                <a:gd name="connsiteX220" fmla="*/ 994190 w 1017148"/>
                <a:gd name="connsiteY220" fmla="*/ 260218 h 748134"/>
                <a:gd name="connsiteX221" fmla="*/ 886020 w 1017148"/>
                <a:gd name="connsiteY221" fmla="*/ 250701 h 748134"/>
                <a:gd name="connsiteX222" fmla="*/ 766437 w 1017148"/>
                <a:gd name="connsiteY222" fmla="*/ 305938 h 748134"/>
                <a:gd name="connsiteX223" fmla="*/ 711200 w 1017148"/>
                <a:gd name="connsiteY223" fmla="*/ 186354 h 748134"/>
                <a:gd name="connsiteX224" fmla="*/ 723291 w 1017148"/>
                <a:gd name="connsiteY224" fmla="*/ 163698 h 748134"/>
                <a:gd name="connsiteX225" fmla="*/ 739750 w 1017148"/>
                <a:gd name="connsiteY225" fmla="*/ 175652 h 748134"/>
                <a:gd name="connsiteX226" fmla="*/ 730301 w 1017148"/>
                <a:gd name="connsiteY226" fmla="*/ 193365 h 748134"/>
                <a:gd name="connsiteX227" fmla="*/ 773877 w 1017148"/>
                <a:gd name="connsiteY227" fmla="*/ 286718 h 748134"/>
                <a:gd name="connsiteX228" fmla="*/ 867227 w 1017148"/>
                <a:gd name="connsiteY228" fmla="*/ 243142 h 748134"/>
                <a:gd name="connsiteX229" fmla="*/ 823654 w 1017148"/>
                <a:gd name="connsiteY229" fmla="*/ 149789 h 748134"/>
                <a:gd name="connsiteX230" fmla="*/ 764608 w 1017148"/>
                <a:gd name="connsiteY230" fmla="*/ 153910 h 748134"/>
                <a:gd name="connsiteX231" fmla="*/ 755125 w 1017148"/>
                <a:gd name="connsiteY231" fmla="*/ 135927 h 748134"/>
                <a:gd name="connsiteX232" fmla="*/ 880923 w 1017148"/>
                <a:gd name="connsiteY232" fmla="*/ 174946 h 748134"/>
                <a:gd name="connsiteX233" fmla="*/ 885918 w 1017148"/>
                <a:gd name="connsiteY233" fmla="*/ 250498 h 748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</a:cxnLst>
              <a:rect l="l" t="t" r="r" b="b"/>
              <a:pathLst>
                <a:path w="1017148" h="748134">
                  <a:moveTo>
                    <a:pt x="326272" y="255510"/>
                  </a:moveTo>
                  <a:cubicBezTo>
                    <a:pt x="234435" y="255510"/>
                    <a:pt x="159986" y="329959"/>
                    <a:pt x="159986" y="421795"/>
                  </a:cubicBezTo>
                  <a:cubicBezTo>
                    <a:pt x="159986" y="513632"/>
                    <a:pt x="234435" y="588081"/>
                    <a:pt x="326272" y="588081"/>
                  </a:cubicBezTo>
                  <a:cubicBezTo>
                    <a:pt x="418108" y="588081"/>
                    <a:pt x="492557" y="513632"/>
                    <a:pt x="492557" y="421795"/>
                  </a:cubicBezTo>
                  <a:cubicBezTo>
                    <a:pt x="492462" y="329996"/>
                    <a:pt x="418071" y="255605"/>
                    <a:pt x="326272" y="255510"/>
                  </a:cubicBezTo>
                  <a:close/>
                  <a:moveTo>
                    <a:pt x="326272" y="567761"/>
                  </a:moveTo>
                  <a:cubicBezTo>
                    <a:pt x="245657" y="567761"/>
                    <a:pt x="180306" y="502408"/>
                    <a:pt x="180306" y="421795"/>
                  </a:cubicBezTo>
                  <a:cubicBezTo>
                    <a:pt x="180306" y="341183"/>
                    <a:pt x="245657" y="275830"/>
                    <a:pt x="326272" y="275830"/>
                  </a:cubicBezTo>
                  <a:cubicBezTo>
                    <a:pt x="406884" y="275830"/>
                    <a:pt x="472237" y="341183"/>
                    <a:pt x="472237" y="421795"/>
                  </a:cubicBezTo>
                  <a:cubicBezTo>
                    <a:pt x="472200" y="502405"/>
                    <a:pt x="406881" y="567754"/>
                    <a:pt x="326272" y="567828"/>
                  </a:cubicBezTo>
                  <a:close/>
                  <a:moveTo>
                    <a:pt x="326272" y="320534"/>
                  </a:moveTo>
                  <a:cubicBezTo>
                    <a:pt x="270290" y="320514"/>
                    <a:pt x="224893" y="365882"/>
                    <a:pt x="224875" y="421863"/>
                  </a:cubicBezTo>
                  <a:cubicBezTo>
                    <a:pt x="224856" y="477845"/>
                    <a:pt x="270223" y="523240"/>
                    <a:pt x="326204" y="523260"/>
                  </a:cubicBezTo>
                  <a:cubicBezTo>
                    <a:pt x="382185" y="523280"/>
                    <a:pt x="427580" y="477912"/>
                    <a:pt x="427601" y="421931"/>
                  </a:cubicBezTo>
                  <a:cubicBezTo>
                    <a:pt x="427601" y="421907"/>
                    <a:pt x="427601" y="421887"/>
                    <a:pt x="427601" y="421863"/>
                  </a:cubicBezTo>
                  <a:cubicBezTo>
                    <a:pt x="427452" y="365963"/>
                    <a:pt x="382172" y="320683"/>
                    <a:pt x="326272" y="320534"/>
                  </a:cubicBezTo>
                  <a:close/>
                  <a:moveTo>
                    <a:pt x="326272" y="502906"/>
                  </a:moveTo>
                  <a:cubicBezTo>
                    <a:pt x="281513" y="502926"/>
                    <a:pt x="245213" y="466655"/>
                    <a:pt x="245195" y="421897"/>
                  </a:cubicBezTo>
                  <a:cubicBezTo>
                    <a:pt x="245176" y="377139"/>
                    <a:pt x="281445" y="340841"/>
                    <a:pt x="326204" y="340820"/>
                  </a:cubicBezTo>
                  <a:cubicBezTo>
                    <a:pt x="370962" y="340800"/>
                    <a:pt x="407260" y="377071"/>
                    <a:pt x="407281" y="421829"/>
                  </a:cubicBezTo>
                  <a:cubicBezTo>
                    <a:pt x="407281" y="421839"/>
                    <a:pt x="407281" y="421853"/>
                    <a:pt x="407281" y="421863"/>
                  </a:cubicBezTo>
                  <a:cubicBezTo>
                    <a:pt x="407152" y="466554"/>
                    <a:pt x="370962" y="502757"/>
                    <a:pt x="326272" y="502906"/>
                  </a:cubicBezTo>
                  <a:close/>
                  <a:moveTo>
                    <a:pt x="652509" y="374043"/>
                  </a:moveTo>
                  <a:lnTo>
                    <a:pt x="652509" y="469818"/>
                  </a:lnTo>
                  <a:cubicBezTo>
                    <a:pt x="652536" y="475044"/>
                    <a:pt x="648598" y="479440"/>
                    <a:pt x="643399" y="479978"/>
                  </a:cubicBezTo>
                  <a:lnTo>
                    <a:pt x="581288" y="486311"/>
                  </a:lnTo>
                  <a:cubicBezTo>
                    <a:pt x="579594" y="493085"/>
                    <a:pt x="577596" y="499858"/>
                    <a:pt x="575361" y="506631"/>
                  </a:cubicBezTo>
                  <a:lnTo>
                    <a:pt x="556091" y="500095"/>
                  </a:lnTo>
                  <a:cubicBezTo>
                    <a:pt x="558909" y="491821"/>
                    <a:pt x="561269" y="483399"/>
                    <a:pt x="563169" y="474864"/>
                  </a:cubicBezTo>
                  <a:cubicBezTo>
                    <a:pt x="564121" y="470601"/>
                    <a:pt x="567694" y="467421"/>
                    <a:pt x="572042" y="466974"/>
                  </a:cubicBezTo>
                  <a:lnTo>
                    <a:pt x="632189" y="460810"/>
                  </a:lnTo>
                  <a:lnTo>
                    <a:pt x="632189" y="383154"/>
                  </a:lnTo>
                  <a:lnTo>
                    <a:pt x="572042" y="376990"/>
                  </a:lnTo>
                  <a:cubicBezTo>
                    <a:pt x="567694" y="376543"/>
                    <a:pt x="564121" y="373363"/>
                    <a:pt x="563169" y="369099"/>
                  </a:cubicBezTo>
                  <a:cubicBezTo>
                    <a:pt x="557073" y="341613"/>
                    <a:pt x="546209" y="315410"/>
                    <a:pt x="531063" y="291680"/>
                  </a:cubicBezTo>
                  <a:cubicBezTo>
                    <a:pt x="528727" y="287988"/>
                    <a:pt x="529014" y="283213"/>
                    <a:pt x="531775" y="279826"/>
                  </a:cubicBezTo>
                  <a:lnTo>
                    <a:pt x="569976" y="232921"/>
                  </a:lnTo>
                  <a:lnTo>
                    <a:pt x="515281" y="178159"/>
                  </a:lnTo>
                  <a:lnTo>
                    <a:pt x="468376" y="216360"/>
                  </a:lnTo>
                  <a:cubicBezTo>
                    <a:pt x="464983" y="219137"/>
                    <a:pt x="460191" y="219425"/>
                    <a:pt x="456489" y="217071"/>
                  </a:cubicBezTo>
                  <a:cubicBezTo>
                    <a:pt x="432776" y="201918"/>
                    <a:pt x="406580" y="191051"/>
                    <a:pt x="379104" y="184966"/>
                  </a:cubicBezTo>
                  <a:cubicBezTo>
                    <a:pt x="374826" y="184026"/>
                    <a:pt x="371633" y="180449"/>
                    <a:pt x="371179" y="176093"/>
                  </a:cubicBezTo>
                  <a:lnTo>
                    <a:pt x="365049" y="115946"/>
                  </a:lnTo>
                  <a:lnTo>
                    <a:pt x="287562" y="115946"/>
                  </a:lnTo>
                  <a:lnTo>
                    <a:pt x="281398" y="176093"/>
                  </a:lnTo>
                  <a:cubicBezTo>
                    <a:pt x="280945" y="180449"/>
                    <a:pt x="277752" y="184026"/>
                    <a:pt x="273473" y="184966"/>
                  </a:cubicBezTo>
                  <a:cubicBezTo>
                    <a:pt x="245997" y="191051"/>
                    <a:pt x="219803" y="201918"/>
                    <a:pt x="196088" y="217071"/>
                  </a:cubicBezTo>
                  <a:cubicBezTo>
                    <a:pt x="192388" y="219425"/>
                    <a:pt x="187595" y="219137"/>
                    <a:pt x="184201" y="216360"/>
                  </a:cubicBezTo>
                  <a:lnTo>
                    <a:pt x="137296" y="178159"/>
                  </a:lnTo>
                  <a:lnTo>
                    <a:pt x="82567" y="232921"/>
                  </a:lnTo>
                  <a:lnTo>
                    <a:pt x="120769" y="279826"/>
                  </a:lnTo>
                  <a:cubicBezTo>
                    <a:pt x="123520" y="283220"/>
                    <a:pt x="123792" y="287995"/>
                    <a:pt x="121446" y="291680"/>
                  </a:cubicBezTo>
                  <a:cubicBezTo>
                    <a:pt x="106317" y="315417"/>
                    <a:pt x="95463" y="341619"/>
                    <a:pt x="89374" y="369099"/>
                  </a:cubicBezTo>
                  <a:cubicBezTo>
                    <a:pt x="88417" y="373376"/>
                    <a:pt x="84827" y="376556"/>
                    <a:pt x="80467" y="376990"/>
                  </a:cubicBezTo>
                  <a:lnTo>
                    <a:pt x="20320" y="383154"/>
                  </a:lnTo>
                  <a:lnTo>
                    <a:pt x="20320" y="460573"/>
                  </a:lnTo>
                  <a:lnTo>
                    <a:pt x="80467" y="466736"/>
                  </a:lnTo>
                  <a:cubicBezTo>
                    <a:pt x="84827" y="467170"/>
                    <a:pt x="88417" y="470350"/>
                    <a:pt x="89374" y="474627"/>
                  </a:cubicBezTo>
                  <a:cubicBezTo>
                    <a:pt x="95456" y="502110"/>
                    <a:pt x="106311" y="528313"/>
                    <a:pt x="121446" y="552047"/>
                  </a:cubicBezTo>
                  <a:cubicBezTo>
                    <a:pt x="123809" y="555741"/>
                    <a:pt x="123536" y="560534"/>
                    <a:pt x="120769" y="563934"/>
                  </a:cubicBezTo>
                  <a:lnTo>
                    <a:pt x="82567" y="610839"/>
                  </a:lnTo>
                  <a:lnTo>
                    <a:pt x="137296" y="665568"/>
                  </a:lnTo>
                  <a:lnTo>
                    <a:pt x="184201" y="627366"/>
                  </a:lnTo>
                  <a:cubicBezTo>
                    <a:pt x="187602" y="624599"/>
                    <a:pt x="192395" y="624325"/>
                    <a:pt x="196088" y="626689"/>
                  </a:cubicBezTo>
                  <a:cubicBezTo>
                    <a:pt x="219812" y="641817"/>
                    <a:pt x="246003" y="652671"/>
                    <a:pt x="273473" y="658760"/>
                  </a:cubicBezTo>
                  <a:cubicBezTo>
                    <a:pt x="277762" y="659705"/>
                    <a:pt x="280959" y="663299"/>
                    <a:pt x="281398" y="667667"/>
                  </a:cubicBezTo>
                  <a:lnTo>
                    <a:pt x="287562" y="727815"/>
                  </a:lnTo>
                  <a:lnTo>
                    <a:pt x="364981" y="727815"/>
                  </a:lnTo>
                  <a:lnTo>
                    <a:pt x="371111" y="667667"/>
                  </a:lnTo>
                  <a:cubicBezTo>
                    <a:pt x="371551" y="663299"/>
                    <a:pt x="374748" y="659705"/>
                    <a:pt x="379036" y="658760"/>
                  </a:cubicBezTo>
                  <a:cubicBezTo>
                    <a:pt x="406505" y="652671"/>
                    <a:pt x="432698" y="641817"/>
                    <a:pt x="456421" y="626689"/>
                  </a:cubicBezTo>
                  <a:cubicBezTo>
                    <a:pt x="460116" y="624325"/>
                    <a:pt x="464908" y="624599"/>
                    <a:pt x="468308" y="627366"/>
                  </a:cubicBezTo>
                  <a:lnTo>
                    <a:pt x="515281" y="665568"/>
                  </a:lnTo>
                  <a:lnTo>
                    <a:pt x="570044" y="610839"/>
                  </a:lnTo>
                  <a:lnTo>
                    <a:pt x="531842" y="563934"/>
                  </a:lnTo>
                  <a:cubicBezTo>
                    <a:pt x="529065" y="560540"/>
                    <a:pt x="528777" y="555748"/>
                    <a:pt x="531131" y="552047"/>
                  </a:cubicBezTo>
                  <a:cubicBezTo>
                    <a:pt x="534518" y="546899"/>
                    <a:pt x="537566" y="541548"/>
                    <a:pt x="540444" y="536129"/>
                  </a:cubicBezTo>
                  <a:lnTo>
                    <a:pt x="558360" y="545714"/>
                  </a:lnTo>
                  <a:cubicBezTo>
                    <a:pt x="556396" y="549405"/>
                    <a:pt x="554296" y="553096"/>
                    <a:pt x="552162" y="556686"/>
                  </a:cubicBezTo>
                  <a:lnTo>
                    <a:pt x="591583" y="605116"/>
                  </a:lnTo>
                  <a:cubicBezTo>
                    <a:pt x="594838" y="609153"/>
                    <a:pt x="594529" y="614988"/>
                    <a:pt x="590872" y="618662"/>
                  </a:cubicBezTo>
                  <a:lnTo>
                    <a:pt x="523139" y="686396"/>
                  </a:lnTo>
                  <a:cubicBezTo>
                    <a:pt x="519457" y="690043"/>
                    <a:pt x="513619" y="690334"/>
                    <a:pt x="509592" y="687073"/>
                  </a:cubicBezTo>
                  <a:lnTo>
                    <a:pt x="461095" y="647686"/>
                  </a:lnTo>
                  <a:cubicBezTo>
                    <a:pt x="439166" y="660836"/>
                    <a:pt x="415419" y="670682"/>
                    <a:pt x="390618" y="676913"/>
                  </a:cubicBezTo>
                  <a:lnTo>
                    <a:pt x="384251" y="738991"/>
                  </a:lnTo>
                  <a:cubicBezTo>
                    <a:pt x="383726" y="744203"/>
                    <a:pt x="379327" y="748162"/>
                    <a:pt x="374091" y="748135"/>
                  </a:cubicBezTo>
                  <a:lnTo>
                    <a:pt x="278384" y="748135"/>
                  </a:lnTo>
                  <a:cubicBezTo>
                    <a:pt x="273147" y="748162"/>
                    <a:pt x="268748" y="744203"/>
                    <a:pt x="268224" y="738991"/>
                  </a:cubicBezTo>
                  <a:lnTo>
                    <a:pt x="261891" y="676913"/>
                  </a:lnTo>
                  <a:cubicBezTo>
                    <a:pt x="237092" y="670682"/>
                    <a:pt x="213345" y="660836"/>
                    <a:pt x="191415" y="647686"/>
                  </a:cubicBezTo>
                  <a:lnTo>
                    <a:pt x="142985" y="687107"/>
                  </a:lnTo>
                  <a:cubicBezTo>
                    <a:pt x="138958" y="690368"/>
                    <a:pt x="133120" y="690077"/>
                    <a:pt x="129439" y="686430"/>
                  </a:cubicBezTo>
                  <a:lnTo>
                    <a:pt x="61705" y="618696"/>
                  </a:lnTo>
                  <a:cubicBezTo>
                    <a:pt x="58057" y="615015"/>
                    <a:pt x="57765" y="609176"/>
                    <a:pt x="61028" y="605150"/>
                  </a:cubicBezTo>
                  <a:lnTo>
                    <a:pt x="100449" y="556720"/>
                  </a:lnTo>
                  <a:cubicBezTo>
                    <a:pt x="87300" y="534792"/>
                    <a:pt x="77452" y="511044"/>
                    <a:pt x="71222" y="486244"/>
                  </a:cubicBezTo>
                  <a:lnTo>
                    <a:pt x="9144" y="479877"/>
                  </a:lnTo>
                  <a:cubicBezTo>
                    <a:pt x="3933" y="479352"/>
                    <a:pt x="-26" y="474953"/>
                    <a:pt x="0" y="469717"/>
                  </a:cubicBezTo>
                  <a:lnTo>
                    <a:pt x="0" y="374043"/>
                  </a:lnTo>
                  <a:cubicBezTo>
                    <a:pt x="-26" y="368808"/>
                    <a:pt x="3933" y="364408"/>
                    <a:pt x="9144" y="363883"/>
                  </a:cubicBezTo>
                  <a:lnTo>
                    <a:pt x="71222" y="357516"/>
                  </a:lnTo>
                  <a:cubicBezTo>
                    <a:pt x="77452" y="332716"/>
                    <a:pt x="87300" y="308969"/>
                    <a:pt x="100449" y="287040"/>
                  </a:cubicBezTo>
                  <a:lnTo>
                    <a:pt x="61028" y="238577"/>
                  </a:lnTo>
                  <a:cubicBezTo>
                    <a:pt x="57765" y="234550"/>
                    <a:pt x="58057" y="228711"/>
                    <a:pt x="61705" y="225030"/>
                  </a:cubicBezTo>
                  <a:lnTo>
                    <a:pt x="129439" y="157297"/>
                  </a:lnTo>
                  <a:cubicBezTo>
                    <a:pt x="133120" y="153649"/>
                    <a:pt x="138958" y="153357"/>
                    <a:pt x="142985" y="156619"/>
                  </a:cubicBezTo>
                  <a:lnTo>
                    <a:pt x="191415" y="196040"/>
                  </a:lnTo>
                  <a:cubicBezTo>
                    <a:pt x="213352" y="182905"/>
                    <a:pt x="237097" y="173058"/>
                    <a:pt x="261891" y="166813"/>
                  </a:cubicBezTo>
                  <a:lnTo>
                    <a:pt x="268224" y="104736"/>
                  </a:lnTo>
                  <a:cubicBezTo>
                    <a:pt x="268764" y="99538"/>
                    <a:pt x="273159" y="95597"/>
                    <a:pt x="278384" y="95626"/>
                  </a:cubicBezTo>
                  <a:lnTo>
                    <a:pt x="374159" y="95626"/>
                  </a:lnTo>
                  <a:cubicBezTo>
                    <a:pt x="379385" y="95597"/>
                    <a:pt x="383781" y="99538"/>
                    <a:pt x="384319" y="104736"/>
                  </a:cubicBezTo>
                  <a:lnTo>
                    <a:pt x="390686" y="166813"/>
                  </a:lnTo>
                  <a:cubicBezTo>
                    <a:pt x="415456" y="173070"/>
                    <a:pt x="439176" y="182917"/>
                    <a:pt x="461095" y="196040"/>
                  </a:cubicBezTo>
                  <a:lnTo>
                    <a:pt x="509490" y="156619"/>
                  </a:lnTo>
                  <a:cubicBezTo>
                    <a:pt x="513517" y="153357"/>
                    <a:pt x="519356" y="153649"/>
                    <a:pt x="523037" y="157297"/>
                  </a:cubicBezTo>
                  <a:lnTo>
                    <a:pt x="590770" y="225030"/>
                  </a:lnTo>
                  <a:cubicBezTo>
                    <a:pt x="594428" y="228705"/>
                    <a:pt x="594736" y="234540"/>
                    <a:pt x="591481" y="238577"/>
                  </a:cubicBezTo>
                  <a:lnTo>
                    <a:pt x="552061" y="286972"/>
                  </a:lnTo>
                  <a:cubicBezTo>
                    <a:pt x="565198" y="308904"/>
                    <a:pt x="575036" y="332652"/>
                    <a:pt x="581254" y="357449"/>
                  </a:cubicBezTo>
                  <a:lnTo>
                    <a:pt x="643399" y="363883"/>
                  </a:lnTo>
                  <a:cubicBezTo>
                    <a:pt x="648598" y="364422"/>
                    <a:pt x="652536" y="368818"/>
                    <a:pt x="652509" y="374043"/>
                  </a:cubicBezTo>
                  <a:close/>
                  <a:moveTo>
                    <a:pt x="1011496" y="246264"/>
                  </a:moveTo>
                  <a:lnTo>
                    <a:pt x="987214" y="234072"/>
                  </a:lnTo>
                  <a:cubicBezTo>
                    <a:pt x="988473" y="218619"/>
                    <a:pt x="987813" y="203068"/>
                    <a:pt x="985249" y="187777"/>
                  </a:cubicBezTo>
                  <a:lnTo>
                    <a:pt x="1008516" y="173688"/>
                  </a:lnTo>
                  <a:cubicBezTo>
                    <a:pt x="1012956" y="170995"/>
                    <a:pt x="1014652" y="165385"/>
                    <a:pt x="1012444" y="160683"/>
                  </a:cubicBezTo>
                  <a:lnTo>
                    <a:pt x="981084" y="92950"/>
                  </a:lnTo>
                  <a:cubicBezTo>
                    <a:pt x="978916" y="88252"/>
                    <a:pt x="973565" y="85934"/>
                    <a:pt x="968655" y="87565"/>
                  </a:cubicBezTo>
                  <a:lnTo>
                    <a:pt x="942882" y="96134"/>
                  </a:lnTo>
                  <a:cubicBezTo>
                    <a:pt x="932912" y="84352"/>
                    <a:pt x="921536" y="73832"/>
                    <a:pt x="909015" y="64807"/>
                  </a:cubicBezTo>
                  <a:lnTo>
                    <a:pt x="915484" y="38425"/>
                  </a:lnTo>
                  <a:cubicBezTo>
                    <a:pt x="916713" y="33400"/>
                    <a:pt x="913973" y="28253"/>
                    <a:pt x="909117" y="26470"/>
                  </a:cubicBezTo>
                  <a:lnTo>
                    <a:pt x="838911" y="630"/>
                  </a:lnTo>
                  <a:cubicBezTo>
                    <a:pt x="834058" y="-1161"/>
                    <a:pt x="828633" y="982"/>
                    <a:pt x="826313" y="5608"/>
                  </a:cubicBezTo>
                  <a:lnTo>
                    <a:pt x="814121" y="29890"/>
                  </a:lnTo>
                  <a:cubicBezTo>
                    <a:pt x="798729" y="28612"/>
                    <a:pt x="783235" y="29238"/>
                    <a:pt x="767995" y="31753"/>
                  </a:cubicBezTo>
                  <a:lnTo>
                    <a:pt x="753906" y="8520"/>
                  </a:lnTo>
                  <a:cubicBezTo>
                    <a:pt x="751227" y="4085"/>
                    <a:pt x="745636" y="2377"/>
                    <a:pt x="740935" y="4558"/>
                  </a:cubicBezTo>
                  <a:lnTo>
                    <a:pt x="673032" y="35919"/>
                  </a:lnTo>
                  <a:cubicBezTo>
                    <a:pt x="668366" y="38097"/>
                    <a:pt x="666066" y="43423"/>
                    <a:pt x="667681" y="48314"/>
                  </a:cubicBezTo>
                  <a:lnTo>
                    <a:pt x="676250" y="74120"/>
                  </a:lnTo>
                  <a:cubicBezTo>
                    <a:pt x="664454" y="84076"/>
                    <a:pt x="653932" y="95451"/>
                    <a:pt x="644923" y="107987"/>
                  </a:cubicBezTo>
                  <a:lnTo>
                    <a:pt x="618541" y="101518"/>
                  </a:lnTo>
                  <a:cubicBezTo>
                    <a:pt x="613525" y="100284"/>
                    <a:pt x="608381" y="103008"/>
                    <a:pt x="606586" y="107851"/>
                  </a:cubicBezTo>
                  <a:lnTo>
                    <a:pt x="580644" y="178125"/>
                  </a:lnTo>
                  <a:cubicBezTo>
                    <a:pt x="578853" y="182979"/>
                    <a:pt x="580996" y="188404"/>
                    <a:pt x="585623" y="190723"/>
                  </a:cubicBezTo>
                  <a:lnTo>
                    <a:pt x="609905" y="202915"/>
                  </a:lnTo>
                  <a:cubicBezTo>
                    <a:pt x="608642" y="218308"/>
                    <a:pt x="609268" y="233798"/>
                    <a:pt x="611768" y="249042"/>
                  </a:cubicBezTo>
                  <a:lnTo>
                    <a:pt x="588535" y="263130"/>
                  </a:lnTo>
                  <a:cubicBezTo>
                    <a:pt x="584099" y="265809"/>
                    <a:pt x="582392" y="271400"/>
                    <a:pt x="584573" y="276101"/>
                  </a:cubicBezTo>
                  <a:lnTo>
                    <a:pt x="615933" y="343834"/>
                  </a:lnTo>
                  <a:cubicBezTo>
                    <a:pt x="618101" y="348532"/>
                    <a:pt x="623452" y="350851"/>
                    <a:pt x="628362" y="349219"/>
                  </a:cubicBezTo>
                  <a:lnTo>
                    <a:pt x="654169" y="340651"/>
                  </a:lnTo>
                  <a:cubicBezTo>
                    <a:pt x="664125" y="352447"/>
                    <a:pt x="675501" y="362969"/>
                    <a:pt x="688035" y="371978"/>
                  </a:cubicBezTo>
                  <a:lnTo>
                    <a:pt x="681567" y="398360"/>
                  </a:lnTo>
                  <a:cubicBezTo>
                    <a:pt x="680331" y="403375"/>
                    <a:pt x="683057" y="408520"/>
                    <a:pt x="687900" y="410315"/>
                  </a:cubicBezTo>
                  <a:lnTo>
                    <a:pt x="758105" y="436155"/>
                  </a:lnTo>
                  <a:cubicBezTo>
                    <a:pt x="759189" y="436568"/>
                    <a:pt x="760334" y="436785"/>
                    <a:pt x="761492" y="436798"/>
                  </a:cubicBezTo>
                  <a:cubicBezTo>
                    <a:pt x="765336" y="436792"/>
                    <a:pt x="768851" y="434617"/>
                    <a:pt x="770568" y="431176"/>
                  </a:cubicBezTo>
                  <a:lnTo>
                    <a:pt x="782760" y="406894"/>
                  </a:lnTo>
                  <a:cubicBezTo>
                    <a:pt x="798153" y="408174"/>
                    <a:pt x="813647" y="407548"/>
                    <a:pt x="828887" y="405031"/>
                  </a:cubicBezTo>
                  <a:lnTo>
                    <a:pt x="843009" y="428298"/>
                  </a:lnTo>
                  <a:cubicBezTo>
                    <a:pt x="845698" y="432704"/>
                    <a:pt x="851263" y="434394"/>
                    <a:pt x="855946" y="432226"/>
                  </a:cubicBezTo>
                  <a:lnTo>
                    <a:pt x="923680" y="400866"/>
                  </a:lnTo>
                  <a:cubicBezTo>
                    <a:pt x="928377" y="398698"/>
                    <a:pt x="930697" y="393347"/>
                    <a:pt x="929064" y="388437"/>
                  </a:cubicBezTo>
                  <a:lnTo>
                    <a:pt x="920496" y="362664"/>
                  </a:lnTo>
                  <a:cubicBezTo>
                    <a:pt x="932285" y="352701"/>
                    <a:pt x="942808" y="341328"/>
                    <a:pt x="951823" y="328798"/>
                  </a:cubicBezTo>
                  <a:lnTo>
                    <a:pt x="978205" y="335266"/>
                  </a:lnTo>
                  <a:cubicBezTo>
                    <a:pt x="983231" y="336495"/>
                    <a:pt x="988379" y="333756"/>
                    <a:pt x="990160" y="328899"/>
                  </a:cubicBezTo>
                  <a:lnTo>
                    <a:pt x="1016508" y="258897"/>
                  </a:lnTo>
                  <a:cubicBezTo>
                    <a:pt x="1018340" y="253979"/>
                    <a:pt x="1016122" y="248473"/>
                    <a:pt x="1011394" y="246197"/>
                  </a:cubicBezTo>
                  <a:close/>
                  <a:moveTo>
                    <a:pt x="974717" y="313524"/>
                  </a:moveTo>
                  <a:lnTo>
                    <a:pt x="950299" y="307529"/>
                  </a:lnTo>
                  <a:cubicBezTo>
                    <a:pt x="946137" y="306520"/>
                    <a:pt x="941791" y="308227"/>
                    <a:pt x="939428" y="311796"/>
                  </a:cubicBezTo>
                  <a:cubicBezTo>
                    <a:pt x="929467" y="326891"/>
                    <a:pt x="917126" y="340272"/>
                    <a:pt x="902886" y="351420"/>
                  </a:cubicBezTo>
                  <a:cubicBezTo>
                    <a:pt x="899499" y="354065"/>
                    <a:pt x="898144" y="358553"/>
                    <a:pt x="899499" y="362630"/>
                  </a:cubicBezTo>
                  <a:lnTo>
                    <a:pt x="907390" y="386337"/>
                  </a:lnTo>
                  <a:lnTo>
                    <a:pt x="855980" y="410044"/>
                  </a:lnTo>
                  <a:lnTo>
                    <a:pt x="842941" y="388572"/>
                  </a:lnTo>
                  <a:cubicBezTo>
                    <a:pt x="840716" y="384915"/>
                    <a:pt x="836436" y="383045"/>
                    <a:pt x="832240" y="383899"/>
                  </a:cubicBezTo>
                  <a:cubicBezTo>
                    <a:pt x="814514" y="387519"/>
                    <a:pt x="796317" y="388240"/>
                    <a:pt x="778358" y="386032"/>
                  </a:cubicBezTo>
                  <a:cubicBezTo>
                    <a:pt x="774145" y="385585"/>
                    <a:pt x="770094" y="387797"/>
                    <a:pt x="768198" y="391586"/>
                  </a:cubicBezTo>
                  <a:lnTo>
                    <a:pt x="756920" y="414040"/>
                  </a:lnTo>
                  <a:lnTo>
                    <a:pt x="703749" y="394465"/>
                  </a:lnTo>
                  <a:lnTo>
                    <a:pt x="709744" y="370047"/>
                  </a:lnTo>
                  <a:cubicBezTo>
                    <a:pt x="710753" y="365885"/>
                    <a:pt x="709046" y="361540"/>
                    <a:pt x="705477" y="359176"/>
                  </a:cubicBezTo>
                  <a:cubicBezTo>
                    <a:pt x="690382" y="349202"/>
                    <a:pt x="677002" y="336851"/>
                    <a:pt x="665853" y="322600"/>
                  </a:cubicBezTo>
                  <a:cubicBezTo>
                    <a:pt x="663208" y="319213"/>
                    <a:pt x="658720" y="317859"/>
                    <a:pt x="654643" y="319213"/>
                  </a:cubicBezTo>
                  <a:lnTo>
                    <a:pt x="630936" y="327104"/>
                  </a:lnTo>
                  <a:lnTo>
                    <a:pt x="606721" y="275830"/>
                  </a:lnTo>
                  <a:lnTo>
                    <a:pt x="628193" y="262791"/>
                  </a:lnTo>
                  <a:cubicBezTo>
                    <a:pt x="631851" y="260566"/>
                    <a:pt x="633720" y="256286"/>
                    <a:pt x="632867" y="252090"/>
                  </a:cubicBezTo>
                  <a:cubicBezTo>
                    <a:pt x="629246" y="234364"/>
                    <a:pt x="628525" y="216167"/>
                    <a:pt x="630733" y="198208"/>
                  </a:cubicBezTo>
                  <a:cubicBezTo>
                    <a:pt x="631187" y="194002"/>
                    <a:pt x="628989" y="189955"/>
                    <a:pt x="625213" y="188048"/>
                  </a:cubicBezTo>
                  <a:lnTo>
                    <a:pt x="602759" y="176770"/>
                  </a:lnTo>
                  <a:lnTo>
                    <a:pt x="622402" y="123430"/>
                  </a:lnTo>
                  <a:lnTo>
                    <a:pt x="646820" y="129424"/>
                  </a:lnTo>
                  <a:cubicBezTo>
                    <a:pt x="650982" y="130435"/>
                    <a:pt x="655327" y="128728"/>
                    <a:pt x="657691" y="125157"/>
                  </a:cubicBezTo>
                  <a:cubicBezTo>
                    <a:pt x="667665" y="110062"/>
                    <a:pt x="680016" y="96680"/>
                    <a:pt x="694267" y="85533"/>
                  </a:cubicBezTo>
                  <a:cubicBezTo>
                    <a:pt x="697654" y="82888"/>
                    <a:pt x="699008" y="78400"/>
                    <a:pt x="697654" y="74323"/>
                  </a:cubicBezTo>
                  <a:lnTo>
                    <a:pt x="689729" y="50617"/>
                  </a:lnTo>
                  <a:lnTo>
                    <a:pt x="741172" y="26910"/>
                  </a:lnTo>
                  <a:lnTo>
                    <a:pt x="754177" y="48382"/>
                  </a:lnTo>
                  <a:cubicBezTo>
                    <a:pt x="756409" y="52052"/>
                    <a:pt x="760706" y="53923"/>
                    <a:pt x="764913" y="53055"/>
                  </a:cubicBezTo>
                  <a:cubicBezTo>
                    <a:pt x="782628" y="49435"/>
                    <a:pt x="800815" y="48714"/>
                    <a:pt x="818761" y="50922"/>
                  </a:cubicBezTo>
                  <a:cubicBezTo>
                    <a:pt x="822974" y="51370"/>
                    <a:pt x="827024" y="49156"/>
                    <a:pt x="828921" y="45367"/>
                  </a:cubicBezTo>
                  <a:lnTo>
                    <a:pt x="840401" y="22812"/>
                  </a:lnTo>
                  <a:lnTo>
                    <a:pt x="893572" y="42353"/>
                  </a:lnTo>
                  <a:lnTo>
                    <a:pt x="887612" y="66771"/>
                  </a:lnTo>
                  <a:cubicBezTo>
                    <a:pt x="886596" y="70925"/>
                    <a:pt x="888286" y="75271"/>
                    <a:pt x="891845" y="77642"/>
                  </a:cubicBezTo>
                  <a:cubicBezTo>
                    <a:pt x="906939" y="87616"/>
                    <a:pt x="920320" y="99968"/>
                    <a:pt x="931469" y="114218"/>
                  </a:cubicBezTo>
                  <a:cubicBezTo>
                    <a:pt x="934114" y="117604"/>
                    <a:pt x="938601" y="118960"/>
                    <a:pt x="942679" y="117605"/>
                  </a:cubicBezTo>
                  <a:lnTo>
                    <a:pt x="966386" y="109680"/>
                  </a:lnTo>
                  <a:lnTo>
                    <a:pt x="990092" y="161124"/>
                  </a:lnTo>
                  <a:lnTo>
                    <a:pt x="968722" y="174230"/>
                  </a:lnTo>
                  <a:cubicBezTo>
                    <a:pt x="965051" y="176461"/>
                    <a:pt x="963182" y="180759"/>
                    <a:pt x="964049" y="184966"/>
                  </a:cubicBezTo>
                  <a:cubicBezTo>
                    <a:pt x="967669" y="202681"/>
                    <a:pt x="968390" y="220868"/>
                    <a:pt x="966182" y="238814"/>
                  </a:cubicBezTo>
                  <a:cubicBezTo>
                    <a:pt x="965735" y="243027"/>
                    <a:pt x="967947" y="247077"/>
                    <a:pt x="971736" y="248974"/>
                  </a:cubicBezTo>
                  <a:lnTo>
                    <a:pt x="994190" y="260218"/>
                  </a:lnTo>
                  <a:close/>
                  <a:moveTo>
                    <a:pt x="886020" y="250701"/>
                  </a:moveTo>
                  <a:cubicBezTo>
                    <a:pt x="868250" y="298975"/>
                    <a:pt x="814710" y="323707"/>
                    <a:pt x="766437" y="305938"/>
                  </a:cubicBezTo>
                  <a:cubicBezTo>
                    <a:pt x="718163" y="288168"/>
                    <a:pt x="693430" y="234628"/>
                    <a:pt x="711200" y="186354"/>
                  </a:cubicBezTo>
                  <a:cubicBezTo>
                    <a:pt x="714194" y="178294"/>
                    <a:pt x="718261" y="170673"/>
                    <a:pt x="723291" y="163698"/>
                  </a:cubicBezTo>
                  <a:lnTo>
                    <a:pt x="739750" y="175652"/>
                  </a:lnTo>
                  <a:cubicBezTo>
                    <a:pt x="735777" y="181080"/>
                    <a:pt x="732597" y="187044"/>
                    <a:pt x="730301" y="193365"/>
                  </a:cubicBezTo>
                  <a:cubicBezTo>
                    <a:pt x="716554" y="231177"/>
                    <a:pt x="736065" y="272972"/>
                    <a:pt x="773877" y="286718"/>
                  </a:cubicBezTo>
                  <a:cubicBezTo>
                    <a:pt x="811689" y="300461"/>
                    <a:pt x="853484" y="280954"/>
                    <a:pt x="867227" y="243142"/>
                  </a:cubicBezTo>
                  <a:cubicBezTo>
                    <a:pt x="880974" y="205330"/>
                    <a:pt x="861463" y="163535"/>
                    <a:pt x="823654" y="149789"/>
                  </a:cubicBezTo>
                  <a:cubicBezTo>
                    <a:pt x="804276" y="142745"/>
                    <a:pt x="782818" y="144242"/>
                    <a:pt x="764608" y="153910"/>
                  </a:cubicBezTo>
                  <a:lnTo>
                    <a:pt x="755125" y="135927"/>
                  </a:lnTo>
                  <a:cubicBezTo>
                    <a:pt x="800639" y="111963"/>
                    <a:pt x="856959" y="129433"/>
                    <a:pt x="880923" y="174946"/>
                  </a:cubicBezTo>
                  <a:cubicBezTo>
                    <a:pt x="893213" y="198286"/>
                    <a:pt x="895028" y="225741"/>
                    <a:pt x="885918" y="250498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T2S GROUP EN BREF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CINQ LIGNES D'ACTIVITÉ, TROIS MARCHÉS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7</a:t>
            </a:fld>
            <a:endParaRPr lang="fr-FR"/>
          </a:p>
        </p:txBody>
      </p:sp>
      <p:sp>
        <p:nvSpPr>
          <p:cNvPr id="7" name="Texte"/>
          <p:cNvSpPr txBox="1"/>
          <p:nvPr/>
        </p:nvSpPr>
        <p:spPr>
          <a:xfrm>
            <a:off x="466344" y="1645920"/>
            <a:ext cx="11247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F529C"/>
                </a:solidFill>
              </a:rPr>
              <a:t>Un opérateur intégré, qui bénéficie des synergies entre ses activités et de la confiance de ses clients</a:t>
            </a:r>
          </a:p>
        </p:txBody>
      </p:sp>
      <p:sp>
        <p:nvSpPr>
          <p:cNvPr id="57" name="Texte"/>
          <p:cNvSpPr txBox="1"/>
          <p:nvPr/>
        </p:nvSpPr>
        <p:spPr>
          <a:xfrm>
            <a:off x="466344" y="5457172"/>
            <a:ext cx="1634620" cy="3539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dirty="0">
                <a:solidFill>
                  <a:srgbClr val="0F529C"/>
                </a:solidFill>
              </a:rPr>
              <a:t>Trois </a:t>
            </a:r>
            <a:r>
              <a:rPr sz="1300" b="1" dirty="0" err="1">
                <a:solidFill>
                  <a:srgbClr val="0F529C"/>
                </a:solidFill>
              </a:rPr>
              <a:t>marchés</a:t>
            </a:r>
            <a:endParaRPr sz="1300" b="1" dirty="0">
              <a:solidFill>
                <a:srgbClr val="0F529C"/>
              </a:solidFill>
            </a:endParaRPr>
          </a:p>
          <a:p>
            <a:pPr algn="l">
              <a:spcAft>
                <a:spcPts val="0"/>
              </a:spcAft>
            </a:pPr>
            <a:r>
              <a:rPr sz="1000" b="0" dirty="0" err="1">
                <a:solidFill>
                  <a:srgbClr val="5B6F81"/>
                </a:solidFill>
              </a:rPr>
              <a:t>adressés</a:t>
            </a:r>
            <a:r>
              <a:rPr sz="1000" b="0" dirty="0">
                <a:solidFill>
                  <a:srgbClr val="5B6F81"/>
                </a:solidFill>
              </a:rPr>
              <a:t> par le Groupe</a:t>
            </a:r>
          </a:p>
        </p:txBody>
      </p:sp>
      <p:sp>
        <p:nvSpPr>
          <p:cNvPr id="58" name="Marché"/>
          <p:cNvSpPr/>
          <p:nvPr/>
        </p:nvSpPr>
        <p:spPr>
          <a:xfrm>
            <a:off x="2297473" y="5323248"/>
            <a:ext cx="3017520" cy="621792"/>
          </a:xfrm>
          <a:prstGeom prst="round2DiagRect">
            <a:avLst>
              <a:gd name="adj1" fmla="val 17369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9" name="Pictogramme fond"/>
          <p:cNvSpPr/>
          <p:nvPr/>
        </p:nvSpPr>
        <p:spPr>
          <a:xfrm>
            <a:off x="2388913" y="5396400"/>
            <a:ext cx="457200" cy="438912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24B2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60" name="Pictogramme" descr="k_hos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209" y="5469552"/>
            <a:ext cx="292608" cy="292608"/>
          </a:xfrm>
          <a:prstGeom prst="rect">
            <a:avLst/>
          </a:prstGeom>
        </p:spPr>
      </p:pic>
      <p:sp>
        <p:nvSpPr>
          <p:cNvPr id="61" name="Texte"/>
          <p:cNvSpPr txBox="1"/>
          <p:nvPr/>
        </p:nvSpPr>
        <p:spPr>
          <a:xfrm>
            <a:off x="2955840" y="5323248"/>
            <a:ext cx="2313432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0F529C"/>
                </a:solidFill>
              </a:rPr>
              <a:t>Secteur public</a:t>
            </a:r>
          </a:p>
          <a:p>
            <a:pPr algn="l">
              <a:spcAft>
                <a:spcPts val="0"/>
              </a:spcAft>
            </a:pPr>
            <a:r>
              <a:rPr sz="950" b="0">
                <a:solidFill>
                  <a:srgbClr val="1A1A1A"/>
                </a:solidFill>
              </a:rPr>
              <a:t>Programmes de modernisation et d'équipement des hôpitaux</a:t>
            </a:r>
          </a:p>
        </p:txBody>
      </p:sp>
      <p:sp>
        <p:nvSpPr>
          <p:cNvPr id="62" name="Marché"/>
          <p:cNvSpPr/>
          <p:nvPr/>
        </p:nvSpPr>
        <p:spPr>
          <a:xfrm>
            <a:off x="5511502" y="5323248"/>
            <a:ext cx="3017520" cy="621792"/>
          </a:xfrm>
          <a:prstGeom prst="round2DiagRect">
            <a:avLst>
              <a:gd name="adj1" fmla="val 17369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3" name="Pictogramme fond"/>
          <p:cNvSpPr/>
          <p:nvPr/>
        </p:nvSpPr>
        <p:spPr>
          <a:xfrm>
            <a:off x="5602942" y="5396400"/>
            <a:ext cx="457200" cy="438912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24B2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64" name="Pictogramme" descr="k_stet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238" y="5469552"/>
            <a:ext cx="292608" cy="292608"/>
          </a:xfrm>
          <a:prstGeom prst="rect">
            <a:avLst/>
          </a:prstGeom>
        </p:spPr>
      </p:pic>
      <p:sp>
        <p:nvSpPr>
          <p:cNvPr id="65" name="Texte"/>
          <p:cNvSpPr txBox="1"/>
          <p:nvPr/>
        </p:nvSpPr>
        <p:spPr>
          <a:xfrm>
            <a:off x="6169870" y="5323248"/>
            <a:ext cx="2313432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0F529C"/>
                </a:solidFill>
              </a:rPr>
              <a:t>Secteur privé</a:t>
            </a:r>
          </a:p>
          <a:p>
            <a:pPr algn="l">
              <a:spcAft>
                <a:spcPts val="0"/>
              </a:spcAft>
            </a:pPr>
            <a:r>
              <a:rPr sz="950" b="0">
                <a:solidFill>
                  <a:srgbClr val="1A1A1A"/>
                </a:solidFill>
              </a:rPr>
              <a:t>Cliniques, centres d'imagerie et laboratoires</a:t>
            </a:r>
          </a:p>
        </p:txBody>
      </p:sp>
      <p:sp>
        <p:nvSpPr>
          <p:cNvPr id="66" name="Marché"/>
          <p:cNvSpPr/>
          <p:nvPr/>
        </p:nvSpPr>
        <p:spPr>
          <a:xfrm>
            <a:off x="8725532" y="5323248"/>
            <a:ext cx="3017520" cy="621792"/>
          </a:xfrm>
          <a:prstGeom prst="round2DiagRect">
            <a:avLst>
              <a:gd name="adj1" fmla="val 17369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7" name="Pictogramme fond"/>
          <p:cNvSpPr/>
          <p:nvPr/>
        </p:nvSpPr>
        <p:spPr>
          <a:xfrm>
            <a:off x="8816972" y="5396400"/>
            <a:ext cx="457200" cy="438912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24B2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68" name="Pictogramme" descr="k_worl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9268" y="5469552"/>
            <a:ext cx="292608" cy="292608"/>
          </a:xfrm>
          <a:prstGeom prst="rect">
            <a:avLst/>
          </a:prstGeom>
        </p:spPr>
      </p:pic>
      <p:sp>
        <p:nvSpPr>
          <p:cNvPr id="69" name="Texte"/>
          <p:cNvSpPr txBox="1"/>
          <p:nvPr/>
        </p:nvSpPr>
        <p:spPr>
          <a:xfrm>
            <a:off x="9383900" y="5403311"/>
            <a:ext cx="2313432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dirty="0">
                <a:solidFill>
                  <a:srgbClr val="0F529C"/>
                </a:solidFill>
              </a:rPr>
              <a:t>International</a:t>
            </a:r>
          </a:p>
          <a:p>
            <a:pPr algn="l">
              <a:spcAft>
                <a:spcPts val="0"/>
              </a:spcAft>
            </a:pPr>
            <a:r>
              <a:rPr sz="950" b="0" dirty="0">
                <a:solidFill>
                  <a:srgbClr val="1A1A1A"/>
                </a:solidFill>
              </a:rPr>
              <a:t>Afrique </a:t>
            </a:r>
            <a:r>
              <a:rPr sz="950" b="0" dirty="0" err="1">
                <a:solidFill>
                  <a:srgbClr val="1A1A1A"/>
                </a:solidFill>
              </a:rPr>
              <a:t>subsaharienne</a:t>
            </a:r>
            <a:r>
              <a:rPr sz="950" b="0" dirty="0">
                <a:solidFill>
                  <a:srgbClr val="1A1A1A"/>
                </a:solidFill>
              </a:rPr>
              <a:t> francophone, plus </a:t>
            </a:r>
            <a:br>
              <a:rPr lang="fr-MA" sz="950" b="0" dirty="0">
                <a:solidFill>
                  <a:srgbClr val="1A1A1A"/>
                </a:solidFill>
              </a:rPr>
            </a:br>
            <a:r>
              <a:rPr sz="950" b="0" dirty="0">
                <a:solidFill>
                  <a:srgbClr val="1A1A1A"/>
                </a:solidFill>
              </a:rPr>
              <a:t>de 20 pays</a:t>
            </a:r>
          </a:p>
        </p:txBody>
      </p:sp>
      <p:sp>
        <p:nvSpPr>
          <p:cNvPr id="8" name="Texte"/>
          <p:cNvSpPr txBox="1"/>
          <p:nvPr/>
        </p:nvSpPr>
        <p:spPr>
          <a:xfrm>
            <a:off x="466343" y="2276927"/>
            <a:ext cx="3905959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dirty="0">
                <a:solidFill>
                  <a:srgbClr val="24B2E0"/>
                </a:solidFill>
              </a:rPr>
              <a:t>Cinq </a:t>
            </a:r>
            <a:r>
              <a:rPr sz="1300" b="1" dirty="0" err="1">
                <a:solidFill>
                  <a:srgbClr val="24B2E0"/>
                </a:solidFill>
              </a:rPr>
              <a:t>lignes</a:t>
            </a:r>
            <a:r>
              <a:rPr sz="1300" b="1" dirty="0">
                <a:solidFill>
                  <a:srgbClr val="24B2E0"/>
                </a:solidFill>
              </a:rPr>
              <a:t> </a:t>
            </a:r>
            <a:r>
              <a:rPr sz="1300" b="1" dirty="0" err="1">
                <a:solidFill>
                  <a:srgbClr val="24B2E0"/>
                </a:solidFill>
              </a:rPr>
              <a:t>d'activité</a:t>
            </a:r>
            <a:r>
              <a:rPr lang="fr-FR" sz="1300" b="1" dirty="0">
                <a:solidFill>
                  <a:srgbClr val="24B2E0"/>
                </a:solidFill>
              </a:rPr>
              <a:t> portées par quatre filiales</a:t>
            </a:r>
            <a:endParaRPr sz="1300" b="1" dirty="0">
              <a:solidFill>
                <a:srgbClr val="24B2E0"/>
              </a:solidFill>
            </a:endParaRPr>
          </a:p>
        </p:txBody>
      </p:sp>
      <p:cxnSp>
        <p:nvCxnSpPr>
          <p:cNvPr id="9" name="Filet"/>
          <p:cNvCxnSpPr>
            <a:cxnSpLocks/>
          </p:cNvCxnSpPr>
          <p:nvPr/>
        </p:nvCxnSpPr>
        <p:spPr>
          <a:xfrm>
            <a:off x="4204138" y="2409779"/>
            <a:ext cx="7509326" cy="13453"/>
          </a:xfrm>
          <a:prstGeom prst="line">
            <a:avLst/>
          </a:prstGeom>
          <a:ln w="12700">
            <a:solidFill>
              <a:srgbClr val="24B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2512711B-13B6-5129-B539-E8EF51F5C9C3}"/>
              </a:ext>
            </a:extLst>
          </p:cNvPr>
          <p:cNvGrpSpPr/>
          <p:nvPr/>
        </p:nvGrpSpPr>
        <p:grpSpPr>
          <a:xfrm>
            <a:off x="486892" y="2615256"/>
            <a:ext cx="2121408" cy="2442745"/>
            <a:chOff x="466344" y="2615256"/>
            <a:chExt cx="2121408" cy="2442745"/>
          </a:xfrm>
        </p:grpSpPr>
        <p:sp>
          <p:nvSpPr>
            <p:cNvPr id="10" name="Cadre"/>
            <p:cNvSpPr/>
            <p:nvPr/>
          </p:nvSpPr>
          <p:spPr>
            <a:xfrm>
              <a:off x="466344" y="2615256"/>
              <a:ext cx="2121408" cy="182880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1" name="Pictogramme fond"/>
            <p:cNvSpPr/>
            <p:nvPr/>
          </p:nvSpPr>
          <p:spPr>
            <a:xfrm>
              <a:off x="603504" y="2724984"/>
              <a:ext cx="457200" cy="438912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3" name="Texte"/>
            <p:cNvSpPr txBox="1"/>
            <p:nvPr/>
          </p:nvSpPr>
          <p:spPr>
            <a:xfrm>
              <a:off x="1170432" y="2724984"/>
              <a:ext cx="1325879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Équipements de haute technicité</a:t>
              </a:r>
            </a:p>
          </p:txBody>
        </p:sp>
        <p:cxnSp>
          <p:nvCxnSpPr>
            <p:cNvPr id="14" name="Séparateur"/>
            <p:cNvCxnSpPr/>
            <p:nvPr/>
          </p:nvCxnSpPr>
          <p:spPr>
            <a:xfrm>
              <a:off x="603504" y="3282768"/>
              <a:ext cx="1847088" cy="0"/>
            </a:xfrm>
            <a:prstGeom prst="line">
              <a:avLst/>
            </a:prstGeom>
            <a:ln>
              <a:solidFill>
                <a:srgbClr val="C7DAE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ee4p_icon_group">
              <a:extLst>
                <a:ext uri="{FF2B5EF4-FFF2-40B4-BE49-F238E27FC236}">
                  <a16:creationId xmlns:a16="http://schemas.microsoft.com/office/drawing/2014/main" id="{C2AEC468-3ABD-4080-135F-27B9EBE8C2B3}"/>
                </a:ext>
              </a:extLst>
            </p:cNvPr>
            <p:cNvGrpSpPr/>
            <p:nvPr/>
          </p:nvGrpSpPr>
          <p:grpSpPr>
            <a:xfrm>
              <a:off x="685800" y="2798136"/>
              <a:ext cx="292608" cy="292608"/>
              <a:chOff x="4032000" y="2889000"/>
              <a:chExt cx="1080000" cy="1080000"/>
            </a:xfrm>
          </p:grpSpPr>
          <p:sp>
            <p:nvSpPr>
              <p:cNvPr id="40" name="ee4p_icon_frame" hidden="1">
                <a:extLst>
                  <a:ext uri="{FF2B5EF4-FFF2-40B4-BE49-F238E27FC236}">
                    <a16:creationId xmlns:a16="http://schemas.microsoft.com/office/drawing/2014/main" id="{938D1BB2-A17E-D132-C492-D751CA7C4BF1}"/>
                  </a:ext>
                </a:extLst>
              </p:cNvPr>
              <p:cNvSpPr/>
              <p:nvPr/>
            </p:nvSpPr>
            <p:spPr>
              <a:xfrm>
                <a:off x="4032000" y="2889000"/>
                <a:ext cx="1080000" cy="1080000"/>
              </a:xfrm>
              <a:prstGeom prst="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ee4p_icon">
                <a:extLst>
                  <a:ext uri="{FF2B5EF4-FFF2-40B4-BE49-F238E27FC236}">
                    <a16:creationId xmlns:a16="http://schemas.microsoft.com/office/drawing/2014/main" id="{EC03FD43-03AD-C4B7-C92A-2C7CB26DAB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64203" y="2921203"/>
                <a:ext cx="1015593" cy="1015593"/>
              </a:xfrm>
              <a:custGeom>
                <a:avLst/>
                <a:gdLst>
                  <a:gd name="connsiteX0" fmla="*/ 20320 w 1015593"/>
                  <a:gd name="connsiteY0" fmla="*/ 241165 h 1015593"/>
                  <a:gd name="connsiteX1" fmla="*/ 0 w 1015593"/>
                  <a:gd name="connsiteY1" fmla="*/ 241165 h 1015593"/>
                  <a:gd name="connsiteX2" fmla="*/ 0 w 1015593"/>
                  <a:gd name="connsiteY2" fmla="*/ 10160 h 1015593"/>
                  <a:gd name="connsiteX3" fmla="*/ 10160 w 1015593"/>
                  <a:gd name="connsiteY3" fmla="*/ 0 h 1015593"/>
                  <a:gd name="connsiteX4" fmla="*/ 241165 w 1015593"/>
                  <a:gd name="connsiteY4" fmla="*/ 0 h 1015593"/>
                  <a:gd name="connsiteX5" fmla="*/ 241165 w 1015593"/>
                  <a:gd name="connsiteY5" fmla="*/ 20320 h 1015593"/>
                  <a:gd name="connsiteX6" fmla="*/ 20320 w 1015593"/>
                  <a:gd name="connsiteY6" fmla="*/ 20320 h 1015593"/>
                  <a:gd name="connsiteX7" fmla="*/ 1005434 w 1015593"/>
                  <a:gd name="connsiteY7" fmla="*/ 0 h 1015593"/>
                  <a:gd name="connsiteX8" fmla="*/ 774429 w 1015593"/>
                  <a:gd name="connsiteY8" fmla="*/ 0 h 1015593"/>
                  <a:gd name="connsiteX9" fmla="*/ 774429 w 1015593"/>
                  <a:gd name="connsiteY9" fmla="*/ 20320 h 1015593"/>
                  <a:gd name="connsiteX10" fmla="*/ 995274 w 1015593"/>
                  <a:gd name="connsiteY10" fmla="*/ 20320 h 1015593"/>
                  <a:gd name="connsiteX11" fmla="*/ 995274 w 1015593"/>
                  <a:gd name="connsiteY11" fmla="*/ 241165 h 1015593"/>
                  <a:gd name="connsiteX12" fmla="*/ 1015594 w 1015593"/>
                  <a:gd name="connsiteY12" fmla="*/ 241165 h 1015593"/>
                  <a:gd name="connsiteX13" fmla="*/ 1015594 w 1015593"/>
                  <a:gd name="connsiteY13" fmla="*/ 10160 h 1015593"/>
                  <a:gd name="connsiteX14" fmla="*/ 1005434 w 1015593"/>
                  <a:gd name="connsiteY14" fmla="*/ 0 h 1015593"/>
                  <a:gd name="connsiteX15" fmla="*/ 20320 w 1015593"/>
                  <a:gd name="connsiteY15" fmla="*/ 774429 h 1015593"/>
                  <a:gd name="connsiteX16" fmla="*/ 0 w 1015593"/>
                  <a:gd name="connsiteY16" fmla="*/ 774429 h 1015593"/>
                  <a:gd name="connsiteX17" fmla="*/ 0 w 1015593"/>
                  <a:gd name="connsiteY17" fmla="*/ 1005434 h 1015593"/>
                  <a:gd name="connsiteX18" fmla="*/ 10160 w 1015593"/>
                  <a:gd name="connsiteY18" fmla="*/ 1015594 h 1015593"/>
                  <a:gd name="connsiteX19" fmla="*/ 241165 w 1015593"/>
                  <a:gd name="connsiteY19" fmla="*/ 1015594 h 1015593"/>
                  <a:gd name="connsiteX20" fmla="*/ 241165 w 1015593"/>
                  <a:gd name="connsiteY20" fmla="*/ 995274 h 1015593"/>
                  <a:gd name="connsiteX21" fmla="*/ 20320 w 1015593"/>
                  <a:gd name="connsiteY21" fmla="*/ 995274 h 1015593"/>
                  <a:gd name="connsiteX22" fmla="*/ 995274 w 1015593"/>
                  <a:gd name="connsiteY22" fmla="*/ 995274 h 1015593"/>
                  <a:gd name="connsiteX23" fmla="*/ 774429 w 1015593"/>
                  <a:gd name="connsiteY23" fmla="*/ 995274 h 1015593"/>
                  <a:gd name="connsiteX24" fmla="*/ 774429 w 1015593"/>
                  <a:gd name="connsiteY24" fmla="*/ 1015594 h 1015593"/>
                  <a:gd name="connsiteX25" fmla="*/ 1005434 w 1015593"/>
                  <a:gd name="connsiteY25" fmla="*/ 1015594 h 1015593"/>
                  <a:gd name="connsiteX26" fmla="*/ 1015594 w 1015593"/>
                  <a:gd name="connsiteY26" fmla="*/ 1005434 h 1015593"/>
                  <a:gd name="connsiteX27" fmla="*/ 1015594 w 1015593"/>
                  <a:gd name="connsiteY27" fmla="*/ 774429 h 1015593"/>
                  <a:gd name="connsiteX28" fmla="*/ 995274 w 1015593"/>
                  <a:gd name="connsiteY28" fmla="*/ 774429 h 1015593"/>
                  <a:gd name="connsiteX29" fmla="*/ 806331 w 1015593"/>
                  <a:gd name="connsiteY29" fmla="*/ 658266 h 1015593"/>
                  <a:gd name="connsiteX30" fmla="*/ 830275 w 1015593"/>
                  <a:gd name="connsiteY30" fmla="*/ 509050 h 1015593"/>
                  <a:gd name="connsiteX31" fmla="*/ 829259 w 1015593"/>
                  <a:gd name="connsiteY31" fmla="*/ 477181 h 1015593"/>
                  <a:gd name="connsiteX32" fmla="*/ 808939 w 1015593"/>
                  <a:gd name="connsiteY32" fmla="*/ 478536 h 1015593"/>
                  <a:gd name="connsiteX33" fmla="*/ 809921 w 1015593"/>
                  <a:gd name="connsiteY33" fmla="*/ 509016 h 1015593"/>
                  <a:gd name="connsiteX34" fmla="*/ 787027 w 1015593"/>
                  <a:gd name="connsiteY34" fmla="*/ 651764 h 1015593"/>
                  <a:gd name="connsiteX35" fmla="*/ 193074 w 1015593"/>
                  <a:gd name="connsiteY35" fmla="*/ 432951 h 1015593"/>
                  <a:gd name="connsiteX36" fmla="*/ 192701 w 1015593"/>
                  <a:gd name="connsiteY36" fmla="*/ 437253 h 1015593"/>
                  <a:gd name="connsiteX37" fmla="*/ 213021 w 1015593"/>
                  <a:gd name="connsiteY37" fmla="*/ 438912 h 1015593"/>
                  <a:gd name="connsiteX38" fmla="*/ 213394 w 1015593"/>
                  <a:gd name="connsiteY38" fmla="*/ 434848 h 1015593"/>
                  <a:gd name="connsiteX39" fmla="*/ 249191 w 1015593"/>
                  <a:gd name="connsiteY39" fmla="*/ 319058 h 1015593"/>
                  <a:gd name="connsiteX40" fmla="*/ 264092 w 1015593"/>
                  <a:gd name="connsiteY40" fmla="*/ 291965 h 1015593"/>
                  <a:gd name="connsiteX41" fmla="*/ 330031 w 1015593"/>
                  <a:gd name="connsiteY41" fmla="*/ 207298 h 1015593"/>
                  <a:gd name="connsiteX42" fmla="*/ 507797 w 1015593"/>
                  <a:gd name="connsiteY42" fmla="*/ 135805 h 1015593"/>
                  <a:gd name="connsiteX43" fmla="*/ 795054 w 1015593"/>
                  <a:gd name="connsiteY43" fmla="*/ 392955 h 1015593"/>
                  <a:gd name="connsiteX44" fmla="*/ 814697 w 1015593"/>
                  <a:gd name="connsiteY44" fmla="*/ 387739 h 1015593"/>
                  <a:gd name="connsiteX45" fmla="*/ 507797 w 1015593"/>
                  <a:gd name="connsiteY45" fmla="*/ 115485 h 1015593"/>
                  <a:gd name="connsiteX46" fmla="*/ 316416 w 1015593"/>
                  <a:gd name="connsiteY46" fmla="*/ 192193 h 1015593"/>
                  <a:gd name="connsiteX47" fmla="*/ 246278 w 1015593"/>
                  <a:gd name="connsiteY47" fmla="*/ 282109 h 1015593"/>
                  <a:gd name="connsiteX48" fmla="*/ 231377 w 1015593"/>
                  <a:gd name="connsiteY48" fmla="*/ 309203 h 1015593"/>
                  <a:gd name="connsiteX49" fmla="*/ 193074 w 1015593"/>
                  <a:gd name="connsiteY49" fmla="*/ 432951 h 1015593"/>
                  <a:gd name="connsiteX50" fmla="*/ 507797 w 1015593"/>
                  <a:gd name="connsiteY50" fmla="*/ 187554 h 1015593"/>
                  <a:gd name="connsiteX51" fmla="*/ 259351 w 1015593"/>
                  <a:gd name="connsiteY51" fmla="*/ 400710 h 1015593"/>
                  <a:gd name="connsiteX52" fmla="*/ 278858 w 1015593"/>
                  <a:gd name="connsiteY52" fmla="*/ 406434 h 1015593"/>
                  <a:gd name="connsiteX53" fmla="*/ 507797 w 1015593"/>
                  <a:gd name="connsiteY53" fmla="*/ 207874 h 1015593"/>
                  <a:gd name="connsiteX54" fmla="*/ 751264 w 1015593"/>
                  <a:gd name="connsiteY54" fmla="*/ 509050 h 1015593"/>
                  <a:gd name="connsiteX55" fmla="*/ 726677 w 1015593"/>
                  <a:gd name="connsiteY55" fmla="*/ 641130 h 1015593"/>
                  <a:gd name="connsiteX56" fmla="*/ 745575 w 1015593"/>
                  <a:gd name="connsiteY56" fmla="*/ 648614 h 1015593"/>
                  <a:gd name="connsiteX57" fmla="*/ 771584 w 1015593"/>
                  <a:gd name="connsiteY57" fmla="*/ 509151 h 1015593"/>
                  <a:gd name="connsiteX58" fmla="*/ 507797 w 1015593"/>
                  <a:gd name="connsiteY58" fmla="*/ 187554 h 1015593"/>
                  <a:gd name="connsiteX59" fmla="*/ 713740 w 1015593"/>
                  <a:gd name="connsiteY59" fmla="*/ 704223 h 1015593"/>
                  <a:gd name="connsiteX60" fmla="*/ 710353 w 1015593"/>
                  <a:gd name="connsiteY60" fmla="*/ 615188 h 1015593"/>
                  <a:gd name="connsiteX61" fmla="*/ 718685 w 1015593"/>
                  <a:gd name="connsiteY61" fmla="*/ 508610 h 1015593"/>
                  <a:gd name="connsiteX62" fmla="*/ 507797 w 1015593"/>
                  <a:gd name="connsiteY62" fmla="*/ 252611 h 1015593"/>
                  <a:gd name="connsiteX63" fmla="*/ 302395 w 1015593"/>
                  <a:gd name="connsiteY63" fmla="*/ 450833 h 1015593"/>
                  <a:gd name="connsiteX64" fmla="*/ 262873 w 1015593"/>
                  <a:gd name="connsiteY64" fmla="*/ 505562 h 1015593"/>
                  <a:gd name="connsiteX65" fmla="*/ 198967 w 1015593"/>
                  <a:gd name="connsiteY65" fmla="*/ 508102 h 1015593"/>
                  <a:gd name="connsiteX66" fmla="*/ 191990 w 1015593"/>
                  <a:gd name="connsiteY66" fmla="*/ 527202 h 1015593"/>
                  <a:gd name="connsiteX67" fmla="*/ 272390 w 1015593"/>
                  <a:gd name="connsiteY67" fmla="*/ 523545 h 1015593"/>
                  <a:gd name="connsiteX68" fmla="*/ 322343 w 1015593"/>
                  <a:gd name="connsiteY68" fmla="*/ 454660 h 1015593"/>
                  <a:gd name="connsiteX69" fmla="*/ 507797 w 1015593"/>
                  <a:gd name="connsiteY69" fmla="*/ 272931 h 1015593"/>
                  <a:gd name="connsiteX70" fmla="*/ 698365 w 1015593"/>
                  <a:gd name="connsiteY70" fmla="*/ 509151 h 1015593"/>
                  <a:gd name="connsiteX71" fmla="*/ 698365 w 1015593"/>
                  <a:gd name="connsiteY71" fmla="*/ 510269 h 1015593"/>
                  <a:gd name="connsiteX72" fmla="*/ 691083 w 1015593"/>
                  <a:gd name="connsiteY72" fmla="*/ 608482 h 1015593"/>
                  <a:gd name="connsiteX73" fmla="*/ 695892 w 1015593"/>
                  <a:gd name="connsiteY73" fmla="*/ 714113 h 1015593"/>
                  <a:gd name="connsiteX74" fmla="*/ 751908 w 1015593"/>
                  <a:gd name="connsiteY74" fmla="*/ 754753 h 1015593"/>
                  <a:gd name="connsiteX75" fmla="*/ 756344 w 1015593"/>
                  <a:gd name="connsiteY75" fmla="*/ 734907 h 1015593"/>
                  <a:gd name="connsiteX76" fmla="*/ 713740 w 1015593"/>
                  <a:gd name="connsiteY76" fmla="*/ 704223 h 1015593"/>
                  <a:gd name="connsiteX77" fmla="*/ 659079 w 1015593"/>
                  <a:gd name="connsiteY77" fmla="*/ 509151 h 1015593"/>
                  <a:gd name="connsiteX78" fmla="*/ 507797 w 1015593"/>
                  <a:gd name="connsiteY78" fmla="*/ 325763 h 1015593"/>
                  <a:gd name="connsiteX79" fmla="*/ 358783 w 1015593"/>
                  <a:gd name="connsiteY79" fmla="*/ 477656 h 1015593"/>
                  <a:gd name="connsiteX80" fmla="*/ 310591 w 1015593"/>
                  <a:gd name="connsiteY80" fmla="*/ 557953 h 1015593"/>
                  <a:gd name="connsiteX81" fmla="*/ 204114 w 1015593"/>
                  <a:gd name="connsiteY81" fmla="*/ 582100 h 1015593"/>
                  <a:gd name="connsiteX82" fmla="*/ 201676 w 1015593"/>
                  <a:gd name="connsiteY82" fmla="*/ 602420 h 1015593"/>
                  <a:gd name="connsiteX83" fmla="*/ 322207 w 1015593"/>
                  <a:gd name="connsiteY83" fmla="*/ 574785 h 1015593"/>
                  <a:gd name="connsiteX84" fmla="*/ 378900 w 1015593"/>
                  <a:gd name="connsiteY84" fmla="*/ 480670 h 1015593"/>
                  <a:gd name="connsiteX85" fmla="*/ 507865 w 1015593"/>
                  <a:gd name="connsiteY85" fmla="*/ 346219 h 1015593"/>
                  <a:gd name="connsiteX86" fmla="*/ 638827 w 1015593"/>
                  <a:gd name="connsiteY86" fmla="*/ 509151 h 1015593"/>
                  <a:gd name="connsiteX87" fmla="*/ 609905 w 1015593"/>
                  <a:gd name="connsiteY87" fmla="*/ 648953 h 1015593"/>
                  <a:gd name="connsiteX88" fmla="*/ 603335 w 1015593"/>
                  <a:gd name="connsiteY88" fmla="*/ 727558 h 1015593"/>
                  <a:gd name="connsiteX89" fmla="*/ 663516 w 1015593"/>
                  <a:gd name="connsiteY89" fmla="*/ 780085 h 1015593"/>
                  <a:gd name="connsiteX90" fmla="*/ 669815 w 1015593"/>
                  <a:gd name="connsiteY90" fmla="*/ 760781 h 1015593"/>
                  <a:gd name="connsiteX91" fmla="*/ 621995 w 1015593"/>
                  <a:gd name="connsiteY91" fmla="*/ 719497 h 1015593"/>
                  <a:gd name="connsiteX92" fmla="*/ 628159 w 1015593"/>
                  <a:gd name="connsiteY92" fmla="*/ 657894 h 1015593"/>
                  <a:gd name="connsiteX93" fmla="*/ 659079 w 1015593"/>
                  <a:gd name="connsiteY93" fmla="*/ 509050 h 1015593"/>
                  <a:gd name="connsiteX94" fmla="*/ 579933 w 1015593"/>
                  <a:gd name="connsiteY94" fmla="*/ 618168 h 1015593"/>
                  <a:gd name="connsiteX95" fmla="*/ 603640 w 1015593"/>
                  <a:gd name="connsiteY95" fmla="*/ 509050 h 1015593"/>
                  <a:gd name="connsiteX96" fmla="*/ 507763 w 1015593"/>
                  <a:gd name="connsiteY96" fmla="*/ 393700 h 1015593"/>
                  <a:gd name="connsiteX97" fmla="*/ 411886 w 1015593"/>
                  <a:gd name="connsiteY97" fmla="*/ 509050 h 1015593"/>
                  <a:gd name="connsiteX98" fmla="*/ 411886 w 1015593"/>
                  <a:gd name="connsiteY98" fmla="*/ 509422 h 1015593"/>
                  <a:gd name="connsiteX99" fmla="*/ 370671 w 1015593"/>
                  <a:gd name="connsiteY99" fmla="*/ 610413 h 1015593"/>
                  <a:gd name="connsiteX100" fmla="*/ 222572 w 1015593"/>
                  <a:gd name="connsiteY100" fmla="*/ 654135 h 1015593"/>
                  <a:gd name="connsiteX101" fmla="*/ 221590 w 1015593"/>
                  <a:gd name="connsiteY101" fmla="*/ 674455 h 1015593"/>
                  <a:gd name="connsiteX102" fmla="*/ 384929 w 1015593"/>
                  <a:gd name="connsiteY102" fmla="*/ 624874 h 1015593"/>
                  <a:gd name="connsiteX103" fmla="*/ 432342 w 1015593"/>
                  <a:gd name="connsiteY103" fmla="*/ 508914 h 1015593"/>
                  <a:gd name="connsiteX104" fmla="*/ 507898 w 1015593"/>
                  <a:gd name="connsiteY104" fmla="*/ 414088 h 1015593"/>
                  <a:gd name="connsiteX105" fmla="*/ 583455 w 1015593"/>
                  <a:gd name="connsiteY105" fmla="*/ 509389 h 1015593"/>
                  <a:gd name="connsiteX106" fmla="*/ 391770 w 1015593"/>
                  <a:gd name="connsiteY106" fmla="*/ 765048 h 1015593"/>
                  <a:gd name="connsiteX107" fmla="*/ 343002 w 1015593"/>
                  <a:gd name="connsiteY107" fmla="*/ 841756 h 1015593"/>
                  <a:gd name="connsiteX108" fmla="*/ 343002 w 1015593"/>
                  <a:gd name="connsiteY108" fmla="*/ 843314 h 1015593"/>
                  <a:gd name="connsiteX109" fmla="*/ 363322 w 1015593"/>
                  <a:gd name="connsiteY109" fmla="*/ 841282 h 1015593"/>
                  <a:gd name="connsiteX110" fmla="*/ 363322 w 1015593"/>
                  <a:gd name="connsiteY110" fmla="*/ 839927 h 1015593"/>
                  <a:gd name="connsiteX111" fmla="*/ 398814 w 1015593"/>
                  <a:gd name="connsiteY111" fmla="*/ 784149 h 1015593"/>
                  <a:gd name="connsiteX112" fmla="*/ 579933 w 1015593"/>
                  <a:gd name="connsiteY112" fmla="*/ 618168 h 1015593"/>
                  <a:gd name="connsiteX113" fmla="*/ 446295 w 1015593"/>
                  <a:gd name="connsiteY113" fmla="*/ 676250 h 1015593"/>
                  <a:gd name="connsiteX114" fmla="*/ 517957 w 1015593"/>
                  <a:gd name="connsiteY114" fmla="*/ 496756 h 1015593"/>
                  <a:gd name="connsiteX115" fmla="*/ 516771 w 1015593"/>
                  <a:gd name="connsiteY115" fmla="*/ 471830 h 1015593"/>
                  <a:gd name="connsiteX116" fmla="*/ 496451 w 1015593"/>
                  <a:gd name="connsiteY116" fmla="*/ 473761 h 1015593"/>
                  <a:gd name="connsiteX117" fmla="*/ 497535 w 1015593"/>
                  <a:gd name="connsiteY117" fmla="*/ 496756 h 1015593"/>
                  <a:gd name="connsiteX118" fmla="*/ 269138 w 1015593"/>
                  <a:gd name="connsiteY118" fmla="*/ 740258 h 1015593"/>
                  <a:gd name="connsiteX119" fmla="*/ 270866 w 1015593"/>
                  <a:gd name="connsiteY119" fmla="*/ 760578 h 1015593"/>
                  <a:gd name="connsiteX120" fmla="*/ 446295 w 1015593"/>
                  <a:gd name="connsiteY120" fmla="*/ 676250 h 1015593"/>
                  <a:gd name="connsiteX121" fmla="*/ 546710 w 1015593"/>
                  <a:gd name="connsiteY121" fmla="*/ 777850 h 1015593"/>
                  <a:gd name="connsiteX122" fmla="*/ 545253 w 1015593"/>
                  <a:gd name="connsiteY122" fmla="*/ 777850 h 1015593"/>
                  <a:gd name="connsiteX123" fmla="*/ 399288 w 1015593"/>
                  <a:gd name="connsiteY123" fmla="*/ 853880 h 1015593"/>
                  <a:gd name="connsiteX124" fmla="*/ 416221 w 1015593"/>
                  <a:gd name="connsiteY124" fmla="*/ 864955 h 1015593"/>
                  <a:gd name="connsiteX125" fmla="*/ 545220 w 1015593"/>
                  <a:gd name="connsiteY125" fmla="*/ 798170 h 1015593"/>
                  <a:gd name="connsiteX126" fmla="*/ 546439 w 1015593"/>
                  <a:gd name="connsiteY126" fmla="*/ 798170 h 1015593"/>
                  <a:gd name="connsiteX127" fmla="*/ 546439 w 1015593"/>
                  <a:gd name="connsiteY127" fmla="*/ 788010 h 1015593"/>
                  <a:gd name="connsiteX128" fmla="*/ 546439 w 1015593"/>
                  <a:gd name="connsiteY128" fmla="*/ 798170 h 1015593"/>
                  <a:gd name="connsiteX129" fmla="*/ 547692 w 1015593"/>
                  <a:gd name="connsiteY129" fmla="*/ 798170 h 1015593"/>
                  <a:gd name="connsiteX130" fmla="*/ 676656 w 1015593"/>
                  <a:gd name="connsiteY130" fmla="*/ 864955 h 1015593"/>
                  <a:gd name="connsiteX131" fmla="*/ 693589 w 1015593"/>
                  <a:gd name="connsiteY131" fmla="*/ 853880 h 1015593"/>
                  <a:gd name="connsiteX132" fmla="*/ 546710 w 1015593"/>
                  <a:gd name="connsiteY132" fmla="*/ 777748 h 1015593"/>
                  <a:gd name="connsiteX133" fmla="*/ 534890 w 1015593"/>
                  <a:gd name="connsiteY133" fmla="*/ 841790 h 1015593"/>
                  <a:gd name="connsiteX134" fmla="*/ 459435 w 1015593"/>
                  <a:gd name="connsiteY134" fmla="*/ 883988 h 1015593"/>
                  <a:gd name="connsiteX135" fmla="*/ 475928 w 1015593"/>
                  <a:gd name="connsiteY135" fmla="*/ 895875 h 1015593"/>
                  <a:gd name="connsiteX136" fmla="*/ 538616 w 1015593"/>
                  <a:gd name="connsiteY136" fmla="*/ 861737 h 1015593"/>
                  <a:gd name="connsiteX137" fmla="*/ 615865 w 1015593"/>
                  <a:gd name="connsiteY137" fmla="*/ 896417 h 1015593"/>
                  <a:gd name="connsiteX138" fmla="*/ 631546 w 1015593"/>
                  <a:gd name="connsiteY138" fmla="*/ 883480 h 1015593"/>
                  <a:gd name="connsiteX139" fmla="*/ 534890 w 1015593"/>
                  <a:gd name="connsiteY139" fmla="*/ 841790 h 101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</a:cxnLst>
                <a:rect l="l" t="t" r="r" b="b"/>
                <a:pathLst>
                  <a:path w="1015593" h="1015593">
                    <a:moveTo>
                      <a:pt x="20320" y="241165"/>
                    </a:moveTo>
                    <a:lnTo>
                      <a:pt x="0" y="241165"/>
                    </a:lnTo>
                    <a:lnTo>
                      <a:pt x="0" y="10160"/>
                    </a:lnTo>
                    <a:cubicBezTo>
                      <a:pt x="0" y="4549"/>
                      <a:pt x="4549" y="0"/>
                      <a:pt x="10160" y="0"/>
                    </a:cubicBezTo>
                    <a:lnTo>
                      <a:pt x="241165" y="0"/>
                    </a:lnTo>
                    <a:lnTo>
                      <a:pt x="241165" y="20320"/>
                    </a:lnTo>
                    <a:lnTo>
                      <a:pt x="20320" y="20320"/>
                    </a:lnTo>
                    <a:close/>
                    <a:moveTo>
                      <a:pt x="1005434" y="0"/>
                    </a:moveTo>
                    <a:lnTo>
                      <a:pt x="774429" y="0"/>
                    </a:lnTo>
                    <a:lnTo>
                      <a:pt x="774429" y="20320"/>
                    </a:lnTo>
                    <a:lnTo>
                      <a:pt x="995274" y="20320"/>
                    </a:lnTo>
                    <a:lnTo>
                      <a:pt x="995274" y="241165"/>
                    </a:lnTo>
                    <a:lnTo>
                      <a:pt x="1015594" y="241165"/>
                    </a:lnTo>
                    <a:lnTo>
                      <a:pt x="1015594" y="10160"/>
                    </a:lnTo>
                    <a:cubicBezTo>
                      <a:pt x="1015594" y="4549"/>
                      <a:pt x="1011045" y="0"/>
                      <a:pt x="1005434" y="0"/>
                    </a:cubicBezTo>
                    <a:close/>
                    <a:moveTo>
                      <a:pt x="20320" y="774429"/>
                    </a:moveTo>
                    <a:lnTo>
                      <a:pt x="0" y="774429"/>
                    </a:lnTo>
                    <a:lnTo>
                      <a:pt x="0" y="1005434"/>
                    </a:lnTo>
                    <a:cubicBezTo>
                      <a:pt x="0" y="1011045"/>
                      <a:pt x="4549" y="1015594"/>
                      <a:pt x="10160" y="1015594"/>
                    </a:cubicBezTo>
                    <a:lnTo>
                      <a:pt x="241165" y="1015594"/>
                    </a:lnTo>
                    <a:lnTo>
                      <a:pt x="241165" y="995274"/>
                    </a:lnTo>
                    <a:lnTo>
                      <a:pt x="20320" y="995274"/>
                    </a:lnTo>
                    <a:close/>
                    <a:moveTo>
                      <a:pt x="995274" y="995274"/>
                    </a:moveTo>
                    <a:lnTo>
                      <a:pt x="774429" y="995274"/>
                    </a:lnTo>
                    <a:lnTo>
                      <a:pt x="774429" y="1015594"/>
                    </a:lnTo>
                    <a:lnTo>
                      <a:pt x="1005434" y="1015594"/>
                    </a:lnTo>
                    <a:cubicBezTo>
                      <a:pt x="1011045" y="1015594"/>
                      <a:pt x="1015594" y="1011045"/>
                      <a:pt x="1015594" y="1005434"/>
                    </a:cubicBezTo>
                    <a:lnTo>
                      <a:pt x="1015594" y="774429"/>
                    </a:lnTo>
                    <a:lnTo>
                      <a:pt x="995274" y="774429"/>
                    </a:lnTo>
                    <a:close/>
                    <a:moveTo>
                      <a:pt x="806331" y="658266"/>
                    </a:moveTo>
                    <a:cubicBezTo>
                      <a:pt x="822337" y="610152"/>
                      <a:pt x="830424" y="559758"/>
                      <a:pt x="830275" y="509050"/>
                    </a:cubicBezTo>
                    <a:cubicBezTo>
                      <a:pt x="830275" y="498450"/>
                      <a:pt x="829937" y="487714"/>
                      <a:pt x="829259" y="477181"/>
                    </a:cubicBezTo>
                    <a:lnTo>
                      <a:pt x="808939" y="478536"/>
                    </a:lnTo>
                    <a:cubicBezTo>
                      <a:pt x="809583" y="488696"/>
                      <a:pt x="809921" y="498856"/>
                      <a:pt x="809921" y="509016"/>
                    </a:cubicBezTo>
                    <a:cubicBezTo>
                      <a:pt x="810081" y="557527"/>
                      <a:pt x="802345" y="605736"/>
                      <a:pt x="787027" y="651764"/>
                    </a:cubicBezTo>
                    <a:close/>
                    <a:moveTo>
                      <a:pt x="193074" y="432951"/>
                    </a:moveTo>
                    <a:cubicBezTo>
                      <a:pt x="193074" y="434408"/>
                      <a:pt x="192803" y="435864"/>
                      <a:pt x="192701" y="437253"/>
                    </a:cubicBezTo>
                    <a:lnTo>
                      <a:pt x="213021" y="438912"/>
                    </a:lnTo>
                    <a:cubicBezTo>
                      <a:pt x="213021" y="437625"/>
                      <a:pt x="213258" y="436270"/>
                      <a:pt x="213394" y="434848"/>
                    </a:cubicBezTo>
                    <a:cubicBezTo>
                      <a:pt x="217270" y="394208"/>
                      <a:pt x="229454" y="354794"/>
                      <a:pt x="249191" y="319058"/>
                    </a:cubicBezTo>
                    <a:lnTo>
                      <a:pt x="264092" y="291965"/>
                    </a:lnTo>
                    <a:cubicBezTo>
                      <a:pt x="281133" y="260222"/>
                      <a:pt x="303428" y="231594"/>
                      <a:pt x="330031" y="207298"/>
                    </a:cubicBezTo>
                    <a:cubicBezTo>
                      <a:pt x="381948" y="160528"/>
                      <a:pt x="443450" y="135805"/>
                      <a:pt x="507797" y="135805"/>
                    </a:cubicBezTo>
                    <a:cubicBezTo>
                      <a:pt x="638861" y="135805"/>
                      <a:pt x="754278" y="239133"/>
                      <a:pt x="795054" y="392955"/>
                    </a:cubicBezTo>
                    <a:lnTo>
                      <a:pt x="814697" y="387739"/>
                    </a:lnTo>
                    <a:cubicBezTo>
                      <a:pt x="771517" y="224909"/>
                      <a:pt x="648208" y="115485"/>
                      <a:pt x="507797" y="115485"/>
                    </a:cubicBezTo>
                    <a:cubicBezTo>
                      <a:pt x="438302" y="115485"/>
                      <a:pt x="372127" y="142003"/>
                      <a:pt x="316416" y="192193"/>
                    </a:cubicBezTo>
                    <a:cubicBezTo>
                      <a:pt x="288141" y="218002"/>
                      <a:pt x="264428" y="248402"/>
                      <a:pt x="246278" y="282109"/>
                    </a:cubicBezTo>
                    <a:lnTo>
                      <a:pt x="231377" y="309203"/>
                    </a:lnTo>
                    <a:cubicBezTo>
                      <a:pt x="210263" y="347391"/>
                      <a:pt x="197225" y="389514"/>
                      <a:pt x="193074" y="432951"/>
                    </a:cubicBezTo>
                    <a:close/>
                    <a:moveTo>
                      <a:pt x="507797" y="187554"/>
                    </a:moveTo>
                    <a:cubicBezTo>
                      <a:pt x="396579" y="187554"/>
                      <a:pt x="296740" y="273202"/>
                      <a:pt x="259351" y="400710"/>
                    </a:cubicBezTo>
                    <a:lnTo>
                      <a:pt x="278858" y="406434"/>
                    </a:lnTo>
                    <a:cubicBezTo>
                      <a:pt x="313673" y="287663"/>
                      <a:pt x="405689" y="207874"/>
                      <a:pt x="507797" y="207874"/>
                    </a:cubicBezTo>
                    <a:cubicBezTo>
                      <a:pt x="642044" y="207874"/>
                      <a:pt x="751264" y="342968"/>
                      <a:pt x="751264" y="509050"/>
                    </a:cubicBezTo>
                    <a:cubicBezTo>
                      <a:pt x="751495" y="554235"/>
                      <a:pt x="743153" y="599054"/>
                      <a:pt x="726677" y="641130"/>
                    </a:cubicBezTo>
                    <a:lnTo>
                      <a:pt x="745575" y="648614"/>
                    </a:lnTo>
                    <a:cubicBezTo>
                      <a:pt x="762979" y="604188"/>
                      <a:pt x="771804" y="556866"/>
                      <a:pt x="771584" y="509151"/>
                    </a:cubicBezTo>
                    <a:cubicBezTo>
                      <a:pt x="771584" y="331690"/>
                      <a:pt x="653423" y="187554"/>
                      <a:pt x="507797" y="187554"/>
                    </a:cubicBezTo>
                    <a:close/>
                    <a:moveTo>
                      <a:pt x="713740" y="704223"/>
                    </a:moveTo>
                    <a:cubicBezTo>
                      <a:pt x="699076" y="677909"/>
                      <a:pt x="701480" y="640520"/>
                      <a:pt x="710353" y="615188"/>
                    </a:cubicBezTo>
                    <a:cubicBezTo>
                      <a:pt x="724848" y="573735"/>
                      <a:pt x="719362" y="515417"/>
                      <a:pt x="718685" y="508610"/>
                    </a:cubicBezTo>
                    <a:cubicBezTo>
                      <a:pt x="718447" y="367419"/>
                      <a:pt x="623858" y="252611"/>
                      <a:pt x="507797" y="252611"/>
                    </a:cubicBezTo>
                    <a:cubicBezTo>
                      <a:pt x="409143" y="252611"/>
                      <a:pt x="324646" y="334129"/>
                      <a:pt x="302395" y="450833"/>
                    </a:cubicBezTo>
                    <a:cubicBezTo>
                      <a:pt x="298259" y="474150"/>
                      <a:pt x="283705" y="494301"/>
                      <a:pt x="262873" y="505562"/>
                    </a:cubicBezTo>
                    <a:cubicBezTo>
                      <a:pt x="243671" y="515722"/>
                      <a:pt x="222233" y="516568"/>
                      <a:pt x="198967" y="508102"/>
                    </a:cubicBezTo>
                    <a:lnTo>
                      <a:pt x="191990" y="527202"/>
                    </a:lnTo>
                    <a:cubicBezTo>
                      <a:pt x="220845" y="537735"/>
                      <a:pt x="247904" y="536482"/>
                      <a:pt x="272390" y="523545"/>
                    </a:cubicBezTo>
                    <a:cubicBezTo>
                      <a:pt x="298673" y="509402"/>
                      <a:pt x="317066" y="484036"/>
                      <a:pt x="322343" y="454660"/>
                    </a:cubicBezTo>
                    <a:cubicBezTo>
                      <a:pt x="342663" y="347641"/>
                      <a:pt x="419032" y="272931"/>
                      <a:pt x="507797" y="272931"/>
                    </a:cubicBezTo>
                    <a:cubicBezTo>
                      <a:pt x="612783" y="272931"/>
                      <a:pt x="698365" y="378900"/>
                      <a:pt x="698365" y="509151"/>
                    </a:cubicBezTo>
                    <a:cubicBezTo>
                      <a:pt x="698331" y="509524"/>
                      <a:pt x="698331" y="509897"/>
                      <a:pt x="698365" y="510269"/>
                    </a:cubicBezTo>
                    <a:cubicBezTo>
                      <a:pt x="698365" y="510879"/>
                      <a:pt x="704630" y="569705"/>
                      <a:pt x="691083" y="608482"/>
                    </a:cubicBezTo>
                    <a:cubicBezTo>
                      <a:pt x="681499" y="635948"/>
                      <a:pt x="676995" y="680077"/>
                      <a:pt x="695892" y="714113"/>
                    </a:cubicBezTo>
                    <a:cubicBezTo>
                      <a:pt x="707746" y="735381"/>
                      <a:pt x="726576" y="749063"/>
                      <a:pt x="751908" y="754753"/>
                    </a:cubicBezTo>
                    <a:lnTo>
                      <a:pt x="756344" y="734907"/>
                    </a:lnTo>
                    <a:cubicBezTo>
                      <a:pt x="736973" y="730436"/>
                      <a:pt x="722613" y="720141"/>
                      <a:pt x="713740" y="704223"/>
                    </a:cubicBezTo>
                    <a:close/>
                    <a:moveTo>
                      <a:pt x="659079" y="509151"/>
                    </a:moveTo>
                    <a:cubicBezTo>
                      <a:pt x="659079" y="408026"/>
                      <a:pt x="591346" y="325763"/>
                      <a:pt x="507797" y="325763"/>
                    </a:cubicBezTo>
                    <a:cubicBezTo>
                      <a:pt x="433967" y="325763"/>
                      <a:pt x="371280" y="389636"/>
                      <a:pt x="358783" y="477656"/>
                    </a:cubicBezTo>
                    <a:cubicBezTo>
                      <a:pt x="354516" y="509934"/>
                      <a:pt x="337069" y="539005"/>
                      <a:pt x="310591" y="557953"/>
                    </a:cubicBezTo>
                    <a:cubicBezTo>
                      <a:pt x="280518" y="578917"/>
                      <a:pt x="244687" y="587011"/>
                      <a:pt x="204114" y="582100"/>
                    </a:cubicBezTo>
                    <a:lnTo>
                      <a:pt x="201676" y="602420"/>
                    </a:lnTo>
                    <a:cubicBezTo>
                      <a:pt x="247328" y="607941"/>
                      <a:pt x="287901" y="598661"/>
                      <a:pt x="322207" y="574785"/>
                    </a:cubicBezTo>
                    <a:cubicBezTo>
                      <a:pt x="353304" y="552602"/>
                      <a:pt x="373827" y="518529"/>
                      <a:pt x="378900" y="480670"/>
                    </a:cubicBezTo>
                    <a:cubicBezTo>
                      <a:pt x="390009" y="402776"/>
                      <a:pt x="444229" y="346219"/>
                      <a:pt x="507865" y="346219"/>
                    </a:cubicBezTo>
                    <a:cubicBezTo>
                      <a:pt x="580068" y="346219"/>
                      <a:pt x="638827" y="419371"/>
                      <a:pt x="638827" y="509151"/>
                    </a:cubicBezTo>
                    <a:cubicBezTo>
                      <a:pt x="638827" y="509998"/>
                      <a:pt x="637303" y="592904"/>
                      <a:pt x="609905" y="648953"/>
                    </a:cubicBezTo>
                    <a:cubicBezTo>
                      <a:pt x="595715" y="677943"/>
                      <a:pt x="593513" y="704393"/>
                      <a:pt x="603335" y="727558"/>
                    </a:cubicBezTo>
                    <a:cubicBezTo>
                      <a:pt x="619387" y="765387"/>
                      <a:pt x="661721" y="779509"/>
                      <a:pt x="663516" y="780085"/>
                    </a:cubicBezTo>
                    <a:lnTo>
                      <a:pt x="669815" y="760781"/>
                    </a:lnTo>
                    <a:cubicBezTo>
                      <a:pt x="669442" y="760781"/>
                      <a:pt x="634323" y="748792"/>
                      <a:pt x="621995" y="719497"/>
                    </a:cubicBezTo>
                    <a:cubicBezTo>
                      <a:pt x="614612" y="702022"/>
                      <a:pt x="616712" y="681296"/>
                      <a:pt x="628159" y="657894"/>
                    </a:cubicBezTo>
                    <a:cubicBezTo>
                      <a:pt x="657521" y="597442"/>
                      <a:pt x="659045" y="512775"/>
                      <a:pt x="659079" y="509050"/>
                    </a:cubicBezTo>
                    <a:close/>
                    <a:moveTo>
                      <a:pt x="579933" y="618168"/>
                    </a:moveTo>
                    <a:cubicBezTo>
                      <a:pt x="604689" y="559647"/>
                      <a:pt x="603640" y="510845"/>
                      <a:pt x="603640" y="509050"/>
                    </a:cubicBezTo>
                    <a:cubicBezTo>
                      <a:pt x="603640" y="445448"/>
                      <a:pt x="560629" y="393700"/>
                      <a:pt x="507763" y="393700"/>
                    </a:cubicBezTo>
                    <a:cubicBezTo>
                      <a:pt x="454897" y="393700"/>
                      <a:pt x="411886" y="445448"/>
                      <a:pt x="411886" y="509050"/>
                    </a:cubicBezTo>
                    <a:cubicBezTo>
                      <a:pt x="411869" y="509172"/>
                      <a:pt x="411869" y="509297"/>
                      <a:pt x="411886" y="509422"/>
                    </a:cubicBezTo>
                    <a:cubicBezTo>
                      <a:pt x="411886" y="509998"/>
                      <a:pt x="413444" y="568215"/>
                      <a:pt x="370671" y="610413"/>
                    </a:cubicBezTo>
                    <a:cubicBezTo>
                      <a:pt x="337989" y="642654"/>
                      <a:pt x="288171" y="657352"/>
                      <a:pt x="222572" y="654135"/>
                    </a:cubicBezTo>
                    <a:lnTo>
                      <a:pt x="221590" y="674455"/>
                    </a:lnTo>
                    <a:cubicBezTo>
                      <a:pt x="293082" y="677841"/>
                      <a:pt x="348048" y="661281"/>
                      <a:pt x="384929" y="624874"/>
                    </a:cubicBezTo>
                    <a:cubicBezTo>
                      <a:pt x="433121" y="577461"/>
                      <a:pt x="432342" y="513757"/>
                      <a:pt x="432342" y="508914"/>
                    </a:cubicBezTo>
                    <a:cubicBezTo>
                      <a:pt x="432342" y="456557"/>
                      <a:pt x="466209" y="414088"/>
                      <a:pt x="507898" y="414088"/>
                    </a:cubicBezTo>
                    <a:cubicBezTo>
                      <a:pt x="549588" y="414088"/>
                      <a:pt x="583455" y="456726"/>
                      <a:pt x="583455" y="509389"/>
                    </a:cubicBezTo>
                    <a:cubicBezTo>
                      <a:pt x="583455" y="511251"/>
                      <a:pt x="585995" y="694741"/>
                      <a:pt x="391770" y="765048"/>
                    </a:cubicBezTo>
                    <a:cubicBezTo>
                      <a:pt x="359993" y="776590"/>
                      <a:pt x="339971" y="808082"/>
                      <a:pt x="343002" y="841756"/>
                    </a:cubicBezTo>
                    <a:lnTo>
                      <a:pt x="343002" y="843314"/>
                    </a:lnTo>
                    <a:lnTo>
                      <a:pt x="363322" y="841282"/>
                    </a:lnTo>
                    <a:lnTo>
                      <a:pt x="363322" y="839927"/>
                    </a:lnTo>
                    <a:cubicBezTo>
                      <a:pt x="361124" y="815435"/>
                      <a:pt x="375697" y="792534"/>
                      <a:pt x="398814" y="784149"/>
                    </a:cubicBezTo>
                    <a:cubicBezTo>
                      <a:pt x="507086" y="744863"/>
                      <a:pt x="557107" y="672186"/>
                      <a:pt x="579933" y="618168"/>
                    </a:cubicBezTo>
                    <a:close/>
                    <a:moveTo>
                      <a:pt x="446295" y="676250"/>
                    </a:moveTo>
                    <a:cubicBezTo>
                      <a:pt x="492313" y="627820"/>
                      <a:pt x="517967" y="563562"/>
                      <a:pt x="517957" y="496756"/>
                    </a:cubicBezTo>
                    <a:cubicBezTo>
                      <a:pt x="517957" y="488459"/>
                      <a:pt x="517550" y="480060"/>
                      <a:pt x="516771" y="471830"/>
                    </a:cubicBezTo>
                    <a:lnTo>
                      <a:pt x="496451" y="473761"/>
                    </a:lnTo>
                    <a:cubicBezTo>
                      <a:pt x="497163" y="481347"/>
                      <a:pt x="497535" y="489102"/>
                      <a:pt x="497535" y="496756"/>
                    </a:cubicBezTo>
                    <a:cubicBezTo>
                      <a:pt x="497535" y="624366"/>
                      <a:pt x="399322" y="729048"/>
                      <a:pt x="269138" y="740258"/>
                    </a:cubicBezTo>
                    <a:lnTo>
                      <a:pt x="270866" y="760578"/>
                    </a:lnTo>
                    <a:cubicBezTo>
                      <a:pt x="337725" y="755007"/>
                      <a:pt x="400182" y="724984"/>
                      <a:pt x="446295" y="676250"/>
                    </a:cubicBezTo>
                    <a:close/>
                    <a:moveTo>
                      <a:pt x="546710" y="777850"/>
                    </a:moveTo>
                    <a:lnTo>
                      <a:pt x="545253" y="777850"/>
                    </a:lnTo>
                    <a:cubicBezTo>
                      <a:pt x="449716" y="777850"/>
                      <a:pt x="401320" y="850765"/>
                      <a:pt x="399288" y="853880"/>
                    </a:cubicBezTo>
                    <a:lnTo>
                      <a:pt x="416221" y="864955"/>
                    </a:lnTo>
                    <a:cubicBezTo>
                      <a:pt x="416662" y="864277"/>
                      <a:pt x="460925" y="798170"/>
                      <a:pt x="545220" y="798170"/>
                    </a:cubicBezTo>
                    <a:lnTo>
                      <a:pt x="546439" y="798170"/>
                    </a:lnTo>
                    <a:lnTo>
                      <a:pt x="546439" y="788010"/>
                    </a:lnTo>
                    <a:lnTo>
                      <a:pt x="546439" y="798170"/>
                    </a:lnTo>
                    <a:lnTo>
                      <a:pt x="547692" y="798170"/>
                    </a:lnTo>
                    <a:cubicBezTo>
                      <a:pt x="631952" y="798170"/>
                      <a:pt x="676216" y="864277"/>
                      <a:pt x="676656" y="864955"/>
                    </a:cubicBezTo>
                    <a:lnTo>
                      <a:pt x="693589" y="853880"/>
                    </a:lnTo>
                    <a:cubicBezTo>
                      <a:pt x="691930" y="850629"/>
                      <a:pt x="643026" y="776969"/>
                      <a:pt x="546710" y="777748"/>
                    </a:cubicBezTo>
                    <a:close/>
                    <a:moveTo>
                      <a:pt x="534890" y="841790"/>
                    </a:moveTo>
                    <a:cubicBezTo>
                      <a:pt x="483481" y="851408"/>
                      <a:pt x="460383" y="882667"/>
                      <a:pt x="459435" y="883988"/>
                    </a:cubicBezTo>
                    <a:lnTo>
                      <a:pt x="475928" y="895875"/>
                    </a:lnTo>
                    <a:cubicBezTo>
                      <a:pt x="476098" y="895638"/>
                      <a:pt x="495097" y="869899"/>
                      <a:pt x="538616" y="861737"/>
                    </a:cubicBezTo>
                    <a:cubicBezTo>
                      <a:pt x="580034" y="853982"/>
                      <a:pt x="615527" y="895977"/>
                      <a:pt x="615865" y="896417"/>
                    </a:cubicBezTo>
                    <a:lnTo>
                      <a:pt x="631546" y="883480"/>
                    </a:lnTo>
                    <a:cubicBezTo>
                      <a:pt x="629717" y="881346"/>
                      <a:pt x="588095" y="831799"/>
                      <a:pt x="534890" y="841790"/>
                    </a:cubicBezTo>
                    <a:close/>
                  </a:path>
                </a:pathLst>
              </a:custGeom>
              <a:solidFill>
                <a:schemeClr val="bg1"/>
              </a:solidFill>
              <a:ln w="3365" cap="flat" cmpd="sng" algn="ctr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84" name="Texte">
              <a:extLst>
                <a:ext uri="{FF2B5EF4-FFF2-40B4-BE49-F238E27FC236}">
                  <a16:creationId xmlns:a16="http://schemas.microsoft.com/office/drawing/2014/main" id="{45670182-6253-D2BB-3D64-22A4036EA484}"/>
                </a:ext>
              </a:extLst>
            </p:cNvPr>
            <p:cNvSpPr txBox="1"/>
            <p:nvPr/>
          </p:nvSpPr>
          <p:spPr>
            <a:xfrm>
              <a:off x="603504" y="3369338"/>
              <a:ext cx="1847088" cy="84638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Scanner, IRM, </a:t>
              </a:r>
              <a:r>
                <a:rPr sz="1000" b="0" dirty="0" err="1">
                  <a:solidFill>
                    <a:srgbClr val="1A1A1A"/>
                  </a:solidFill>
                </a:rPr>
                <a:t>mammographie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Médecine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nucléaire</a:t>
              </a:r>
              <a:r>
                <a:rPr sz="1000" b="0" dirty="0">
                  <a:solidFill>
                    <a:srgbClr val="1A1A1A"/>
                  </a:solidFill>
                </a:rPr>
                <a:t>, </a:t>
              </a:r>
              <a:r>
                <a:rPr sz="1000" b="0" dirty="0" err="1">
                  <a:solidFill>
                    <a:srgbClr val="1A1A1A"/>
                  </a:solidFill>
                </a:rPr>
                <a:t>radiothérapie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Échographie</a:t>
              </a:r>
              <a:r>
                <a:rPr sz="1000" b="0" dirty="0">
                  <a:solidFill>
                    <a:srgbClr val="1A1A1A"/>
                  </a:solidFill>
                </a:rPr>
                <a:t>, blocs </a:t>
              </a:r>
              <a:r>
                <a:rPr sz="1000" b="0" dirty="0" err="1">
                  <a:solidFill>
                    <a:srgbClr val="1A1A1A"/>
                  </a:solidFill>
                </a:rPr>
                <a:t>opératoires</a:t>
              </a:r>
              <a:endParaRPr sz="1000" b="0" dirty="0">
                <a:solidFill>
                  <a:srgbClr val="1A1A1A"/>
                </a:solidFill>
              </a:endParaRPr>
            </a:p>
          </p:txBody>
        </p:sp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14E1217C-7689-7D76-1A05-1F8A4DDA2F23}"/>
                </a:ext>
              </a:extLst>
            </p:cNvPr>
            <p:cNvGrpSpPr/>
            <p:nvPr/>
          </p:nvGrpSpPr>
          <p:grpSpPr>
            <a:xfrm>
              <a:off x="576072" y="4489776"/>
              <a:ext cx="1901952" cy="91440"/>
              <a:chOff x="2852928" y="4297680"/>
              <a:chExt cx="1901952" cy="91440"/>
            </a:xfrm>
          </p:grpSpPr>
          <p:cxnSp>
            <p:nvCxnSpPr>
              <p:cNvPr id="95" name="Lien filiale">
                <a:extLst>
                  <a:ext uri="{FF2B5EF4-FFF2-40B4-BE49-F238E27FC236}">
                    <a16:creationId xmlns:a16="http://schemas.microsoft.com/office/drawing/2014/main" id="{DB998055-A15D-BF40-528D-2D9713CC00E2}"/>
                  </a:ext>
                </a:extLst>
              </p:cNvPr>
              <p:cNvCxnSpPr/>
              <p:nvPr/>
            </p:nvCxnSpPr>
            <p:spPr>
              <a:xfrm>
                <a:off x="2852928" y="4389120"/>
                <a:ext cx="1901952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Lien filiale">
                <a:extLst>
                  <a:ext uri="{FF2B5EF4-FFF2-40B4-BE49-F238E27FC236}">
                    <a16:creationId xmlns:a16="http://schemas.microsoft.com/office/drawing/2014/main" id="{042581C1-3F09-7986-1160-955822197ED9}"/>
                  </a:ext>
                </a:extLst>
              </p:cNvPr>
              <p:cNvCxnSpPr/>
              <p:nvPr/>
            </p:nvCxnSpPr>
            <p:spPr>
              <a:xfrm>
                <a:off x="2852928" y="4297680"/>
                <a:ext cx="0" cy="9144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Lien filiale">
                <a:extLst>
                  <a:ext uri="{FF2B5EF4-FFF2-40B4-BE49-F238E27FC236}">
                    <a16:creationId xmlns:a16="http://schemas.microsoft.com/office/drawing/2014/main" id="{BB36FA08-6F36-B6EF-CAF3-0272A4011BE8}"/>
                  </a:ext>
                </a:extLst>
              </p:cNvPr>
              <p:cNvCxnSpPr/>
              <p:nvPr/>
            </p:nvCxnSpPr>
            <p:spPr>
              <a:xfrm>
                <a:off x="4754880" y="4297680"/>
                <a:ext cx="0" cy="9144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50" name="Picture 2" descr="Notre groupe - T2S Group">
              <a:extLst>
                <a:ext uri="{FF2B5EF4-FFF2-40B4-BE49-F238E27FC236}">
                  <a16:creationId xmlns:a16="http://schemas.microsoft.com/office/drawing/2014/main" id="{C900EAE6-D978-05D0-EC21-2B8156D7DB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485" y="4600801"/>
              <a:ext cx="70828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A2589682-5696-5E2E-1F83-1CCD03FB15B6}"/>
              </a:ext>
            </a:extLst>
          </p:cNvPr>
          <p:cNvGrpSpPr/>
          <p:nvPr/>
        </p:nvGrpSpPr>
        <p:grpSpPr>
          <a:xfrm>
            <a:off x="5061152" y="2615256"/>
            <a:ext cx="2121408" cy="2442745"/>
            <a:chOff x="5020055" y="2615256"/>
            <a:chExt cx="2121408" cy="2442745"/>
          </a:xfrm>
        </p:grpSpPr>
        <p:sp>
          <p:nvSpPr>
            <p:cNvPr id="22" name="Cadre"/>
            <p:cNvSpPr/>
            <p:nvPr/>
          </p:nvSpPr>
          <p:spPr>
            <a:xfrm>
              <a:off x="5020055" y="2615256"/>
              <a:ext cx="2121408" cy="182880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23" name="Pictogramme fond"/>
            <p:cNvSpPr/>
            <p:nvPr/>
          </p:nvSpPr>
          <p:spPr>
            <a:xfrm>
              <a:off x="5157216" y="2724984"/>
              <a:ext cx="457200" cy="438912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25" name="Texte"/>
            <p:cNvSpPr txBox="1"/>
            <p:nvPr/>
          </p:nvSpPr>
          <p:spPr>
            <a:xfrm>
              <a:off x="5724144" y="2724984"/>
              <a:ext cx="1325879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Services</a:t>
              </a:r>
            </a:p>
          </p:txBody>
        </p:sp>
        <p:cxnSp>
          <p:nvCxnSpPr>
            <p:cNvPr id="26" name="Séparateur"/>
            <p:cNvCxnSpPr/>
            <p:nvPr/>
          </p:nvCxnSpPr>
          <p:spPr>
            <a:xfrm>
              <a:off x="5157216" y="3282768"/>
              <a:ext cx="1847087" cy="0"/>
            </a:xfrm>
            <a:prstGeom prst="line">
              <a:avLst/>
            </a:prstGeom>
            <a:ln>
              <a:solidFill>
                <a:srgbClr val="C7DAE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ee4p_icon">
              <a:extLst>
                <a:ext uri="{FF2B5EF4-FFF2-40B4-BE49-F238E27FC236}">
                  <a16:creationId xmlns:a16="http://schemas.microsoft.com/office/drawing/2014/main" id="{E38F70EC-FBE4-365C-49EC-BCC40D8837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38303" y="2798136"/>
              <a:ext cx="295026" cy="292608"/>
            </a:xfrm>
            <a:custGeom>
              <a:avLst/>
              <a:gdLst>
                <a:gd name="connsiteX0" fmla="*/ 997911 w 1015247"/>
                <a:gd name="connsiteY0" fmla="*/ 200070 h 1006923"/>
                <a:gd name="connsiteX1" fmla="*/ 927029 w 1015247"/>
                <a:gd name="connsiteY1" fmla="*/ 514827 h 1006923"/>
                <a:gd name="connsiteX2" fmla="*/ 622669 w 1015247"/>
                <a:gd name="connsiteY2" fmla="*/ 589097 h 1006923"/>
                <a:gd name="connsiteX3" fmla="*/ 547045 w 1015247"/>
                <a:gd name="connsiteY3" fmla="*/ 664687 h 1006923"/>
                <a:gd name="connsiteX4" fmla="*/ 532685 w 1015247"/>
                <a:gd name="connsiteY4" fmla="*/ 650328 h 1006923"/>
                <a:gd name="connsiteX5" fmla="*/ 612712 w 1015247"/>
                <a:gd name="connsiteY5" fmla="*/ 570301 h 1006923"/>
                <a:gd name="connsiteX6" fmla="*/ 623177 w 1015247"/>
                <a:gd name="connsiteY6" fmla="*/ 567862 h 1006923"/>
                <a:gd name="connsiteX7" fmla="*/ 912669 w 1015247"/>
                <a:gd name="connsiteY7" fmla="*/ 500468 h 1006923"/>
                <a:gd name="connsiteX8" fmla="*/ 983789 w 1015247"/>
                <a:gd name="connsiteY8" fmla="*/ 222388 h 1006923"/>
                <a:gd name="connsiteX9" fmla="*/ 825429 w 1015247"/>
                <a:gd name="connsiteY9" fmla="*/ 380952 h 1006923"/>
                <a:gd name="connsiteX10" fmla="*/ 817165 w 1015247"/>
                <a:gd name="connsiteY10" fmla="*/ 383865 h 1006923"/>
                <a:gd name="connsiteX11" fmla="*/ 657992 w 1015247"/>
                <a:gd name="connsiteY11" fmla="*/ 366931 h 1006923"/>
                <a:gd name="connsiteX12" fmla="*/ 648983 w 1015247"/>
                <a:gd name="connsiteY12" fmla="*/ 357923 h 1006923"/>
                <a:gd name="connsiteX13" fmla="*/ 632050 w 1015247"/>
                <a:gd name="connsiteY13" fmla="*/ 198749 h 1006923"/>
                <a:gd name="connsiteX14" fmla="*/ 634962 w 1015247"/>
                <a:gd name="connsiteY14" fmla="*/ 190486 h 1006923"/>
                <a:gd name="connsiteX15" fmla="*/ 793526 w 1015247"/>
                <a:gd name="connsiteY15" fmla="*/ 31922 h 1006923"/>
                <a:gd name="connsiteX16" fmla="*/ 444178 w 1015247"/>
                <a:gd name="connsiteY16" fmla="*/ 222112 h 1006923"/>
                <a:gd name="connsiteX17" fmla="*/ 443717 w 1015247"/>
                <a:gd name="connsiteY17" fmla="*/ 379699 h 1006923"/>
                <a:gd name="connsiteX18" fmla="*/ 441143 w 1015247"/>
                <a:gd name="connsiteY18" fmla="*/ 389859 h 1006923"/>
                <a:gd name="connsiteX19" fmla="*/ 55504 w 1015247"/>
                <a:gd name="connsiteY19" fmla="*/ 775329 h 1006923"/>
                <a:gd name="connsiteX20" fmla="*/ 51305 w 1015247"/>
                <a:gd name="connsiteY20" fmla="*/ 951436 h 1006923"/>
                <a:gd name="connsiteX21" fmla="*/ 227412 w 1015247"/>
                <a:gd name="connsiteY21" fmla="*/ 955636 h 1006923"/>
                <a:gd name="connsiteX22" fmla="*/ 231610 w 1015247"/>
                <a:gd name="connsiteY22" fmla="*/ 951436 h 1006923"/>
                <a:gd name="connsiteX23" fmla="*/ 491706 w 1015247"/>
                <a:gd name="connsiteY23" fmla="*/ 691340 h 1006923"/>
                <a:gd name="connsiteX24" fmla="*/ 506066 w 1015247"/>
                <a:gd name="connsiteY24" fmla="*/ 705700 h 1006923"/>
                <a:gd name="connsiteX25" fmla="*/ 245970 w 1015247"/>
                <a:gd name="connsiteY25" fmla="*/ 965830 h 1006923"/>
                <a:gd name="connsiteX26" fmla="*/ 41094 w 1015247"/>
                <a:gd name="connsiteY26" fmla="*/ 963130 h 1006923"/>
                <a:gd name="connsiteX27" fmla="*/ 41144 w 1015247"/>
                <a:gd name="connsiteY27" fmla="*/ 760902 h 1006923"/>
                <a:gd name="connsiteX28" fmla="*/ 422585 w 1015247"/>
                <a:gd name="connsiteY28" fmla="*/ 379496 h 1006923"/>
                <a:gd name="connsiteX29" fmla="*/ 636016 w 1015247"/>
                <a:gd name="connsiteY29" fmla="*/ 10238 h 1006923"/>
                <a:gd name="connsiteX30" fmla="*/ 815438 w 1015247"/>
                <a:gd name="connsiteY30" fmla="*/ 17597 h 1006923"/>
                <a:gd name="connsiteX31" fmla="*/ 821798 w 1015247"/>
                <a:gd name="connsiteY31" fmla="*/ 30481 h 1006923"/>
                <a:gd name="connsiteX32" fmla="*/ 819231 w 1015247"/>
                <a:gd name="connsiteY32" fmla="*/ 34530 h 1006923"/>
                <a:gd name="connsiteX33" fmla="*/ 652370 w 1015247"/>
                <a:gd name="connsiteY33" fmla="*/ 201188 h 1006923"/>
                <a:gd name="connsiteX34" fmla="*/ 668050 w 1015247"/>
                <a:gd name="connsiteY34" fmla="*/ 347492 h 1006923"/>
                <a:gd name="connsiteX35" fmla="*/ 814320 w 1015247"/>
                <a:gd name="connsiteY35" fmla="*/ 363138 h 1006923"/>
                <a:gd name="connsiteX36" fmla="*/ 981215 w 1015247"/>
                <a:gd name="connsiteY36" fmla="*/ 196311 h 1006923"/>
                <a:gd name="connsiteX37" fmla="*/ 995585 w 1015247"/>
                <a:gd name="connsiteY37" fmla="*/ 196290 h 1006923"/>
                <a:gd name="connsiteX38" fmla="*/ 997979 w 1015247"/>
                <a:gd name="connsiteY38" fmla="*/ 200070 h 1006923"/>
                <a:gd name="connsiteX39" fmla="*/ 197879 w 1015247"/>
                <a:gd name="connsiteY39" fmla="*/ 916350 h 1006923"/>
                <a:gd name="connsiteX40" fmla="*/ 197879 w 1015247"/>
                <a:gd name="connsiteY40" fmla="*/ 916350 h 1006923"/>
                <a:gd name="connsiteX41" fmla="*/ 99169 w 1015247"/>
                <a:gd name="connsiteY41" fmla="*/ 916597 h 1006923"/>
                <a:gd name="connsiteX42" fmla="*/ 98921 w 1015247"/>
                <a:gd name="connsiteY42" fmla="*/ 817886 h 1006923"/>
                <a:gd name="connsiteX43" fmla="*/ 197632 w 1015247"/>
                <a:gd name="connsiteY43" fmla="*/ 817639 h 1006923"/>
                <a:gd name="connsiteX44" fmla="*/ 218199 w 1015247"/>
                <a:gd name="connsiteY44" fmla="*/ 866973 h 1006923"/>
                <a:gd name="connsiteX45" fmla="*/ 197879 w 1015247"/>
                <a:gd name="connsiteY45" fmla="*/ 916350 h 1006923"/>
                <a:gd name="connsiteX46" fmla="*/ 197879 w 1015247"/>
                <a:gd name="connsiteY46" fmla="*/ 866973 h 1006923"/>
                <a:gd name="connsiteX47" fmla="*/ 148372 w 1015247"/>
                <a:gd name="connsiteY47" fmla="*/ 817521 h 1006923"/>
                <a:gd name="connsiteX48" fmla="*/ 98921 w 1015247"/>
                <a:gd name="connsiteY48" fmla="*/ 867030 h 1006923"/>
                <a:gd name="connsiteX49" fmla="*/ 148428 w 1015247"/>
                <a:gd name="connsiteY49" fmla="*/ 916479 h 1006923"/>
                <a:gd name="connsiteX50" fmla="*/ 183384 w 1015247"/>
                <a:gd name="connsiteY50" fmla="*/ 901991 h 1006923"/>
                <a:gd name="connsiteX51" fmla="*/ 183384 w 1015247"/>
                <a:gd name="connsiteY51" fmla="*/ 901991 h 1006923"/>
                <a:gd name="connsiteX52" fmla="*/ 198015 w 1015247"/>
                <a:gd name="connsiteY52" fmla="*/ 866973 h 100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015247" h="1006923">
                  <a:moveTo>
                    <a:pt x="997911" y="200070"/>
                  </a:moveTo>
                  <a:cubicBezTo>
                    <a:pt x="1036733" y="309893"/>
                    <a:pt x="1009179" y="432247"/>
                    <a:pt x="927029" y="514827"/>
                  </a:cubicBezTo>
                  <a:cubicBezTo>
                    <a:pt x="847608" y="594837"/>
                    <a:pt x="730016" y="623529"/>
                    <a:pt x="622669" y="589097"/>
                  </a:cubicBezTo>
                  <a:lnTo>
                    <a:pt x="547045" y="664687"/>
                  </a:lnTo>
                  <a:lnTo>
                    <a:pt x="532685" y="650328"/>
                  </a:lnTo>
                  <a:lnTo>
                    <a:pt x="612712" y="570301"/>
                  </a:lnTo>
                  <a:cubicBezTo>
                    <a:pt x="615448" y="567558"/>
                    <a:pt x="619509" y="566613"/>
                    <a:pt x="623177" y="567862"/>
                  </a:cubicBezTo>
                  <a:cubicBezTo>
                    <a:pt x="724614" y="602779"/>
                    <a:pt x="837085" y="576596"/>
                    <a:pt x="912669" y="500468"/>
                  </a:cubicBezTo>
                  <a:cubicBezTo>
                    <a:pt x="985157" y="427593"/>
                    <a:pt x="1012389" y="321118"/>
                    <a:pt x="983789" y="222388"/>
                  </a:cubicBezTo>
                  <a:lnTo>
                    <a:pt x="825429" y="380952"/>
                  </a:lnTo>
                  <a:cubicBezTo>
                    <a:pt x="823254" y="383123"/>
                    <a:pt x="820220" y="384193"/>
                    <a:pt x="817165" y="383865"/>
                  </a:cubicBezTo>
                  <a:lnTo>
                    <a:pt x="657992" y="366931"/>
                  </a:lnTo>
                  <a:cubicBezTo>
                    <a:pt x="653244" y="366417"/>
                    <a:pt x="649498" y="362668"/>
                    <a:pt x="648983" y="357923"/>
                  </a:cubicBezTo>
                  <a:lnTo>
                    <a:pt x="632050" y="198749"/>
                  </a:lnTo>
                  <a:cubicBezTo>
                    <a:pt x="631721" y="195696"/>
                    <a:pt x="632792" y="192659"/>
                    <a:pt x="634962" y="190486"/>
                  </a:cubicBezTo>
                  <a:lnTo>
                    <a:pt x="793526" y="31922"/>
                  </a:lnTo>
                  <a:cubicBezTo>
                    <a:pt x="644537" y="-12029"/>
                    <a:pt x="488127" y="73122"/>
                    <a:pt x="444178" y="222112"/>
                  </a:cubicBezTo>
                  <a:cubicBezTo>
                    <a:pt x="429009" y="273524"/>
                    <a:pt x="428850" y="328199"/>
                    <a:pt x="443717" y="379699"/>
                  </a:cubicBezTo>
                  <a:cubicBezTo>
                    <a:pt x="444808" y="383302"/>
                    <a:pt x="443816" y="387211"/>
                    <a:pt x="441143" y="389859"/>
                  </a:cubicBezTo>
                  <a:lnTo>
                    <a:pt x="55504" y="775329"/>
                  </a:lnTo>
                  <a:cubicBezTo>
                    <a:pt x="5714" y="822800"/>
                    <a:pt x="3834" y="901645"/>
                    <a:pt x="51305" y="951436"/>
                  </a:cubicBezTo>
                  <a:cubicBezTo>
                    <a:pt x="98777" y="1001227"/>
                    <a:pt x="177622" y="1003107"/>
                    <a:pt x="227412" y="955636"/>
                  </a:cubicBezTo>
                  <a:cubicBezTo>
                    <a:pt x="228844" y="954267"/>
                    <a:pt x="230245" y="952869"/>
                    <a:pt x="231610" y="951436"/>
                  </a:cubicBezTo>
                  <a:lnTo>
                    <a:pt x="491706" y="691340"/>
                  </a:lnTo>
                  <a:lnTo>
                    <a:pt x="506066" y="705700"/>
                  </a:lnTo>
                  <a:lnTo>
                    <a:pt x="245970" y="965830"/>
                  </a:lnTo>
                  <a:cubicBezTo>
                    <a:pt x="188650" y="1021659"/>
                    <a:pt x="96924" y="1020450"/>
                    <a:pt x="41094" y="963130"/>
                  </a:cubicBezTo>
                  <a:cubicBezTo>
                    <a:pt x="-13718" y="906854"/>
                    <a:pt x="-13695" y="817151"/>
                    <a:pt x="41144" y="760902"/>
                  </a:cubicBezTo>
                  <a:lnTo>
                    <a:pt x="422585" y="379496"/>
                  </a:lnTo>
                  <a:cubicBezTo>
                    <a:pt x="379554" y="218591"/>
                    <a:pt x="475112" y="53268"/>
                    <a:pt x="636016" y="10238"/>
                  </a:cubicBezTo>
                  <a:cubicBezTo>
                    <a:pt x="695184" y="-5585"/>
                    <a:pt x="757766" y="-3018"/>
                    <a:pt x="815438" y="17597"/>
                  </a:cubicBezTo>
                  <a:cubicBezTo>
                    <a:pt x="820752" y="19398"/>
                    <a:pt x="823600" y="25167"/>
                    <a:pt x="821798" y="30481"/>
                  </a:cubicBezTo>
                  <a:cubicBezTo>
                    <a:pt x="821277" y="32016"/>
                    <a:pt x="820396" y="33404"/>
                    <a:pt x="819231" y="34530"/>
                  </a:cubicBezTo>
                  <a:lnTo>
                    <a:pt x="652370" y="201188"/>
                  </a:lnTo>
                  <a:lnTo>
                    <a:pt x="668050" y="347492"/>
                  </a:lnTo>
                  <a:lnTo>
                    <a:pt x="814320" y="363138"/>
                  </a:lnTo>
                  <a:lnTo>
                    <a:pt x="981215" y="196311"/>
                  </a:lnTo>
                  <a:cubicBezTo>
                    <a:pt x="985178" y="192337"/>
                    <a:pt x="991609" y="192328"/>
                    <a:pt x="995585" y="196290"/>
                  </a:cubicBezTo>
                  <a:cubicBezTo>
                    <a:pt x="996652" y="197356"/>
                    <a:pt x="997471" y="198648"/>
                    <a:pt x="997979" y="200070"/>
                  </a:cubicBezTo>
                  <a:close/>
                  <a:moveTo>
                    <a:pt x="197879" y="916350"/>
                  </a:moveTo>
                  <a:lnTo>
                    <a:pt x="197879" y="916350"/>
                  </a:lnTo>
                  <a:cubicBezTo>
                    <a:pt x="170689" y="943677"/>
                    <a:pt x="126495" y="943789"/>
                    <a:pt x="99169" y="916597"/>
                  </a:cubicBezTo>
                  <a:cubicBezTo>
                    <a:pt x="71842" y="889409"/>
                    <a:pt x="71731" y="845213"/>
                    <a:pt x="98921" y="817886"/>
                  </a:cubicBezTo>
                  <a:cubicBezTo>
                    <a:pt x="126111" y="790559"/>
                    <a:pt x="170305" y="790451"/>
                    <a:pt x="197632" y="817639"/>
                  </a:cubicBezTo>
                  <a:cubicBezTo>
                    <a:pt x="210761" y="830705"/>
                    <a:pt x="218161" y="848451"/>
                    <a:pt x="218199" y="866973"/>
                  </a:cubicBezTo>
                  <a:cubicBezTo>
                    <a:pt x="218283" y="885484"/>
                    <a:pt x="210967" y="903261"/>
                    <a:pt x="197879" y="916350"/>
                  </a:cubicBezTo>
                  <a:close/>
                  <a:moveTo>
                    <a:pt x="197879" y="866973"/>
                  </a:moveTo>
                  <a:cubicBezTo>
                    <a:pt x="197864" y="839646"/>
                    <a:pt x="175698" y="817507"/>
                    <a:pt x="148372" y="817521"/>
                  </a:cubicBezTo>
                  <a:cubicBezTo>
                    <a:pt x="121045" y="817538"/>
                    <a:pt x="98905" y="839703"/>
                    <a:pt x="98921" y="867030"/>
                  </a:cubicBezTo>
                  <a:cubicBezTo>
                    <a:pt x="98936" y="894357"/>
                    <a:pt x="121102" y="916496"/>
                    <a:pt x="148428" y="916479"/>
                  </a:cubicBezTo>
                  <a:cubicBezTo>
                    <a:pt x="161540" y="916472"/>
                    <a:pt x="174112" y="911260"/>
                    <a:pt x="183384" y="901991"/>
                  </a:cubicBezTo>
                  <a:lnTo>
                    <a:pt x="183384" y="901991"/>
                  </a:lnTo>
                  <a:cubicBezTo>
                    <a:pt x="192750" y="892745"/>
                    <a:pt x="198020" y="880133"/>
                    <a:pt x="198015" y="866973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Texte">
              <a:extLst>
                <a:ext uri="{FF2B5EF4-FFF2-40B4-BE49-F238E27FC236}">
                  <a16:creationId xmlns:a16="http://schemas.microsoft.com/office/drawing/2014/main" id="{92DD6EDD-8567-4564-6A7A-AF2D3E264C7C}"/>
                </a:ext>
              </a:extLst>
            </p:cNvPr>
            <p:cNvSpPr txBox="1"/>
            <p:nvPr/>
          </p:nvSpPr>
          <p:spPr>
            <a:xfrm>
              <a:off x="5157215" y="3369338"/>
              <a:ext cx="1847088" cy="53860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Installation et mise </a:t>
              </a:r>
              <a:r>
                <a:rPr sz="1000" b="0" dirty="0" err="1">
                  <a:solidFill>
                    <a:srgbClr val="1A1A1A"/>
                  </a:solidFill>
                </a:rPr>
                <a:t>en</a:t>
              </a:r>
              <a:r>
                <a:rPr sz="1000" b="0" dirty="0">
                  <a:solidFill>
                    <a:srgbClr val="1A1A1A"/>
                  </a:solidFill>
                </a:rPr>
                <a:t> service</a:t>
              </a: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Maintenance et mise à </a:t>
              </a:r>
              <a:r>
                <a:rPr sz="1000" b="0" dirty="0" err="1">
                  <a:solidFill>
                    <a:srgbClr val="1A1A1A"/>
                  </a:solidFill>
                </a:rPr>
                <a:t>niveau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Formation des </a:t>
              </a:r>
              <a:r>
                <a:rPr sz="1000" b="0" dirty="0" err="1">
                  <a:solidFill>
                    <a:srgbClr val="1A1A1A"/>
                  </a:solidFill>
                </a:rPr>
                <a:t>utilisateurs</a:t>
              </a:r>
              <a:endParaRPr sz="1000" b="0" dirty="0">
                <a:solidFill>
                  <a:srgbClr val="1A1A1A"/>
                </a:solidFill>
              </a:endParaRPr>
            </a:p>
          </p:txBody>
        </p: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60631FBF-83A9-3A83-76F1-FA5C848420B4}"/>
                </a:ext>
              </a:extLst>
            </p:cNvPr>
            <p:cNvGrpSpPr/>
            <p:nvPr/>
          </p:nvGrpSpPr>
          <p:grpSpPr>
            <a:xfrm>
              <a:off x="5129783" y="4489776"/>
              <a:ext cx="1901952" cy="91440"/>
              <a:chOff x="2852928" y="4297680"/>
              <a:chExt cx="1901952" cy="91440"/>
            </a:xfrm>
          </p:grpSpPr>
          <p:cxnSp>
            <p:nvCxnSpPr>
              <p:cNvPr id="91" name="Lien filiale">
                <a:extLst>
                  <a:ext uri="{FF2B5EF4-FFF2-40B4-BE49-F238E27FC236}">
                    <a16:creationId xmlns:a16="http://schemas.microsoft.com/office/drawing/2014/main" id="{B04BC2C4-2451-629C-C946-7CBB052932D0}"/>
                  </a:ext>
                </a:extLst>
              </p:cNvPr>
              <p:cNvCxnSpPr/>
              <p:nvPr/>
            </p:nvCxnSpPr>
            <p:spPr>
              <a:xfrm>
                <a:off x="2852928" y="4389120"/>
                <a:ext cx="1901952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Lien filiale">
                <a:extLst>
                  <a:ext uri="{FF2B5EF4-FFF2-40B4-BE49-F238E27FC236}">
                    <a16:creationId xmlns:a16="http://schemas.microsoft.com/office/drawing/2014/main" id="{03789BD8-65AD-962D-3289-7BBA36C99CE4}"/>
                  </a:ext>
                </a:extLst>
              </p:cNvPr>
              <p:cNvCxnSpPr/>
              <p:nvPr/>
            </p:nvCxnSpPr>
            <p:spPr>
              <a:xfrm>
                <a:off x="2852928" y="4297680"/>
                <a:ext cx="0" cy="9144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Lien filiale">
                <a:extLst>
                  <a:ext uri="{FF2B5EF4-FFF2-40B4-BE49-F238E27FC236}">
                    <a16:creationId xmlns:a16="http://schemas.microsoft.com/office/drawing/2014/main" id="{47E31DED-87B6-8085-8C26-A895A2E68017}"/>
                  </a:ext>
                </a:extLst>
              </p:cNvPr>
              <p:cNvCxnSpPr/>
              <p:nvPr/>
            </p:nvCxnSpPr>
            <p:spPr>
              <a:xfrm>
                <a:off x="4754880" y="4297680"/>
                <a:ext cx="0" cy="9144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1" name="Picture 2" descr="Notre groupe - T2S Group">
              <a:extLst>
                <a:ext uri="{FF2B5EF4-FFF2-40B4-BE49-F238E27FC236}">
                  <a16:creationId xmlns:a16="http://schemas.microsoft.com/office/drawing/2014/main" id="{BE64091F-49B4-F51D-A7FE-FD17A570E9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6619" y="4600801"/>
              <a:ext cx="70828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0" name="Groupe 109">
            <a:extLst>
              <a:ext uri="{FF2B5EF4-FFF2-40B4-BE49-F238E27FC236}">
                <a16:creationId xmlns:a16="http://schemas.microsoft.com/office/drawing/2014/main" id="{4DE14E36-4D9E-90DA-6E67-726F4C0D3C4E}"/>
              </a:ext>
            </a:extLst>
          </p:cNvPr>
          <p:cNvGrpSpPr/>
          <p:nvPr/>
        </p:nvGrpSpPr>
        <p:grpSpPr>
          <a:xfrm>
            <a:off x="2774022" y="2615256"/>
            <a:ext cx="2121408" cy="2442745"/>
            <a:chOff x="2743200" y="2615256"/>
            <a:chExt cx="2121408" cy="2442745"/>
          </a:xfrm>
        </p:grpSpPr>
        <p:sp>
          <p:nvSpPr>
            <p:cNvPr id="16" name="Cadre"/>
            <p:cNvSpPr/>
            <p:nvPr/>
          </p:nvSpPr>
          <p:spPr>
            <a:xfrm>
              <a:off x="2743200" y="2615256"/>
              <a:ext cx="2121408" cy="182880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7" name="Pictogramme fond"/>
            <p:cNvSpPr/>
            <p:nvPr/>
          </p:nvSpPr>
          <p:spPr>
            <a:xfrm>
              <a:off x="2880360" y="2724984"/>
              <a:ext cx="457200" cy="438912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9" name="Texte"/>
            <p:cNvSpPr txBox="1"/>
            <p:nvPr/>
          </p:nvSpPr>
          <p:spPr>
            <a:xfrm>
              <a:off x="3447288" y="2724984"/>
              <a:ext cx="1325879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Dispositifs médicaux &amp; IVD</a:t>
              </a:r>
            </a:p>
          </p:txBody>
        </p:sp>
        <p:cxnSp>
          <p:nvCxnSpPr>
            <p:cNvPr id="20" name="Séparateur"/>
            <p:cNvCxnSpPr/>
            <p:nvPr/>
          </p:nvCxnSpPr>
          <p:spPr>
            <a:xfrm>
              <a:off x="2880360" y="3282768"/>
              <a:ext cx="1847088" cy="0"/>
            </a:xfrm>
            <a:prstGeom prst="line">
              <a:avLst/>
            </a:prstGeom>
            <a:ln>
              <a:solidFill>
                <a:srgbClr val="C7DAE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e 88">
              <a:extLst>
                <a:ext uri="{FF2B5EF4-FFF2-40B4-BE49-F238E27FC236}">
                  <a16:creationId xmlns:a16="http://schemas.microsoft.com/office/drawing/2014/main" id="{B41016FC-ED2E-9313-74BD-C7103B1D7351}"/>
                </a:ext>
              </a:extLst>
            </p:cNvPr>
            <p:cNvGrpSpPr/>
            <p:nvPr/>
          </p:nvGrpSpPr>
          <p:grpSpPr>
            <a:xfrm>
              <a:off x="2852928" y="4489776"/>
              <a:ext cx="1901952" cy="91440"/>
              <a:chOff x="2852928" y="4297680"/>
              <a:chExt cx="1901952" cy="91440"/>
            </a:xfrm>
          </p:grpSpPr>
          <p:cxnSp>
            <p:nvCxnSpPr>
              <p:cNvPr id="41" name="Lien filiale"/>
              <p:cNvCxnSpPr/>
              <p:nvPr/>
            </p:nvCxnSpPr>
            <p:spPr>
              <a:xfrm>
                <a:off x="2852928" y="4389120"/>
                <a:ext cx="1901952" cy="0"/>
              </a:xfrm>
              <a:prstGeom prst="line">
                <a:avLst/>
              </a:prstGeom>
              <a:ln w="25400">
                <a:solidFill>
                  <a:srgbClr val="43A9B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Lien filiale"/>
              <p:cNvCxnSpPr/>
              <p:nvPr/>
            </p:nvCxnSpPr>
            <p:spPr>
              <a:xfrm>
                <a:off x="2852928" y="4297680"/>
                <a:ext cx="0" cy="91440"/>
              </a:xfrm>
              <a:prstGeom prst="line">
                <a:avLst/>
              </a:prstGeom>
              <a:ln w="25400">
                <a:solidFill>
                  <a:srgbClr val="43A9B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Lien filiale"/>
              <p:cNvCxnSpPr/>
              <p:nvPr/>
            </p:nvCxnSpPr>
            <p:spPr>
              <a:xfrm>
                <a:off x="4754880" y="4297680"/>
                <a:ext cx="0" cy="91440"/>
              </a:xfrm>
              <a:prstGeom prst="line">
                <a:avLst/>
              </a:prstGeom>
              <a:ln w="25400">
                <a:solidFill>
                  <a:srgbClr val="43A9B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1" name="Pictogramme" descr="j_heart.png">
              <a:extLst>
                <a:ext uri="{FF2B5EF4-FFF2-40B4-BE49-F238E27FC236}">
                  <a16:creationId xmlns:a16="http://schemas.microsoft.com/office/drawing/2014/main" id="{04E6550C-AAD0-E380-9449-9BBEEAFE7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62656" y="2798136"/>
              <a:ext cx="292608" cy="292608"/>
            </a:xfrm>
            <a:prstGeom prst="rect">
              <a:avLst/>
            </a:prstGeom>
          </p:spPr>
        </p:pic>
        <p:sp>
          <p:nvSpPr>
            <p:cNvPr id="85" name="Texte">
              <a:extLst>
                <a:ext uri="{FF2B5EF4-FFF2-40B4-BE49-F238E27FC236}">
                  <a16:creationId xmlns:a16="http://schemas.microsoft.com/office/drawing/2014/main" id="{4CA0A83D-9A8F-E89D-E1EA-706FF0DA00A2}"/>
                </a:ext>
              </a:extLst>
            </p:cNvPr>
            <p:cNvSpPr txBox="1"/>
            <p:nvPr/>
          </p:nvSpPr>
          <p:spPr>
            <a:xfrm>
              <a:off x="2880360" y="3369338"/>
              <a:ext cx="1847088" cy="84638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Cardiologie</a:t>
              </a:r>
              <a:r>
                <a:rPr sz="1000" b="0" dirty="0">
                  <a:solidFill>
                    <a:srgbClr val="1A1A1A"/>
                  </a:solidFill>
                </a:rPr>
                <a:t>, </a:t>
              </a:r>
              <a:r>
                <a:rPr sz="1000" b="0" dirty="0" err="1">
                  <a:solidFill>
                    <a:srgbClr val="1A1A1A"/>
                  </a:solidFill>
                </a:rPr>
                <a:t>endoscopie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Chirurgie</a:t>
              </a:r>
              <a:r>
                <a:rPr sz="1000" b="0" dirty="0">
                  <a:solidFill>
                    <a:srgbClr val="1A1A1A"/>
                  </a:solidFill>
                </a:rPr>
                <a:t> mini-invasive et </a:t>
              </a:r>
              <a:r>
                <a:rPr sz="1000" b="0" dirty="0" err="1">
                  <a:solidFill>
                    <a:srgbClr val="1A1A1A"/>
                  </a:solidFill>
                </a:rPr>
                <a:t>robotique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Analyseurs</a:t>
              </a:r>
              <a:r>
                <a:rPr sz="1000" b="0" dirty="0">
                  <a:solidFill>
                    <a:srgbClr val="1A1A1A"/>
                  </a:solidFill>
                </a:rPr>
                <a:t> et </a:t>
              </a:r>
              <a:r>
                <a:rPr sz="1000" b="0" dirty="0" err="1">
                  <a:solidFill>
                    <a:srgbClr val="1A1A1A"/>
                  </a:solidFill>
                </a:rPr>
                <a:t>réactifs</a:t>
              </a:r>
              <a:r>
                <a:rPr sz="1000" b="0" dirty="0">
                  <a:solidFill>
                    <a:srgbClr val="1A1A1A"/>
                  </a:solidFill>
                </a:rPr>
                <a:t> de </a:t>
              </a:r>
              <a:r>
                <a:rPr sz="1000" b="0" dirty="0" err="1">
                  <a:solidFill>
                    <a:srgbClr val="1A1A1A"/>
                  </a:solidFill>
                </a:rPr>
                <a:t>laboratoire</a:t>
              </a:r>
              <a:endParaRPr sz="1000" b="0" dirty="0">
                <a:solidFill>
                  <a:srgbClr val="1A1A1A"/>
                </a:solidFill>
              </a:endParaRPr>
            </a:p>
          </p:txBody>
        </p:sp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487698C3-9ADE-FFF3-CDC6-8625819B8243}"/>
                </a:ext>
              </a:extLst>
            </p:cNvPr>
            <p:cNvGrpSpPr/>
            <p:nvPr/>
          </p:nvGrpSpPr>
          <p:grpSpPr>
            <a:xfrm>
              <a:off x="3008182" y="4600801"/>
              <a:ext cx="1591444" cy="457200"/>
              <a:chOff x="2938943" y="4396004"/>
              <a:chExt cx="1591444" cy="457200"/>
            </a:xfrm>
          </p:grpSpPr>
          <p:pic>
            <p:nvPicPr>
              <p:cNvPr id="100" name="Picture 2" descr="Notre groupe - T2S Group">
                <a:extLst>
                  <a:ext uri="{FF2B5EF4-FFF2-40B4-BE49-F238E27FC236}">
                    <a16:creationId xmlns:a16="http://schemas.microsoft.com/office/drawing/2014/main" id="{3E636842-5476-580A-2F17-9733400E49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22107" y="4396004"/>
                <a:ext cx="70828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2" name="Picture 4" descr="Notre groupe - T2S Group">
                <a:extLst>
                  <a:ext uri="{FF2B5EF4-FFF2-40B4-BE49-F238E27FC236}">
                    <a16:creationId xmlns:a16="http://schemas.microsoft.com/office/drawing/2014/main" id="{3FE8945B-1506-7773-88CD-7F56B6F6D4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017"/>
              <a:stretch/>
            </p:blipFill>
            <p:spPr bwMode="auto">
              <a:xfrm>
                <a:off x="2938943" y="4434713"/>
                <a:ext cx="613882" cy="3797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83318E05-0710-0553-3755-FE38D905E9CC}"/>
              </a:ext>
            </a:extLst>
          </p:cNvPr>
          <p:cNvGrpSpPr/>
          <p:nvPr/>
        </p:nvGrpSpPr>
        <p:grpSpPr>
          <a:xfrm>
            <a:off x="7348282" y="2615256"/>
            <a:ext cx="2121408" cy="2406169"/>
            <a:chOff x="7296911" y="2615256"/>
            <a:chExt cx="2121408" cy="2406169"/>
          </a:xfrm>
        </p:grpSpPr>
        <p:sp>
          <p:nvSpPr>
            <p:cNvPr id="28" name="Cadre"/>
            <p:cNvSpPr/>
            <p:nvPr/>
          </p:nvSpPr>
          <p:spPr>
            <a:xfrm>
              <a:off x="7296911" y="2615256"/>
              <a:ext cx="2121408" cy="182880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29" name="Pictogramme fond"/>
            <p:cNvSpPr/>
            <p:nvPr/>
          </p:nvSpPr>
          <p:spPr>
            <a:xfrm>
              <a:off x="7434071" y="2724984"/>
              <a:ext cx="457200" cy="438912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31" name="Texte"/>
            <p:cNvSpPr txBox="1"/>
            <p:nvPr/>
          </p:nvSpPr>
          <p:spPr>
            <a:xfrm>
              <a:off x="8000999" y="2724984"/>
              <a:ext cx="1325879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Pharma diagnostic</a:t>
              </a:r>
            </a:p>
          </p:txBody>
        </p:sp>
        <p:cxnSp>
          <p:nvCxnSpPr>
            <p:cNvPr id="32" name="Séparateur"/>
            <p:cNvCxnSpPr/>
            <p:nvPr/>
          </p:nvCxnSpPr>
          <p:spPr>
            <a:xfrm>
              <a:off x="7434071" y="3282768"/>
              <a:ext cx="1847088" cy="0"/>
            </a:xfrm>
            <a:prstGeom prst="line">
              <a:avLst/>
            </a:prstGeom>
            <a:ln>
              <a:solidFill>
                <a:srgbClr val="C7DAE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64E2DDF6-58A0-FF76-424B-51D93F808879}"/>
                </a:ext>
              </a:extLst>
            </p:cNvPr>
            <p:cNvGrpSpPr/>
            <p:nvPr/>
          </p:nvGrpSpPr>
          <p:grpSpPr>
            <a:xfrm>
              <a:off x="7406639" y="4489776"/>
              <a:ext cx="1901953" cy="91440"/>
              <a:chOff x="7406639" y="4297680"/>
              <a:chExt cx="1901953" cy="91440"/>
            </a:xfrm>
          </p:grpSpPr>
          <p:cxnSp>
            <p:nvCxnSpPr>
              <p:cNvPr id="45" name="Lien filiale"/>
              <p:cNvCxnSpPr/>
              <p:nvPr/>
            </p:nvCxnSpPr>
            <p:spPr>
              <a:xfrm>
                <a:off x="7406639" y="4389120"/>
                <a:ext cx="1901953" cy="0"/>
              </a:xfrm>
              <a:prstGeom prst="line">
                <a:avLst/>
              </a:prstGeom>
              <a:ln w="25400">
                <a:solidFill>
                  <a:srgbClr val="9975A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Lien filiale"/>
              <p:cNvCxnSpPr/>
              <p:nvPr/>
            </p:nvCxnSpPr>
            <p:spPr>
              <a:xfrm>
                <a:off x="7406639" y="4297680"/>
                <a:ext cx="0" cy="91440"/>
              </a:xfrm>
              <a:prstGeom prst="line">
                <a:avLst/>
              </a:prstGeom>
              <a:ln w="25400">
                <a:solidFill>
                  <a:srgbClr val="9975A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Lien filiale"/>
              <p:cNvCxnSpPr/>
              <p:nvPr/>
            </p:nvCxnSpPr>
            <p:spPr>
              <a:xfrm>
                <a:off x="9308592" y="4297680"/>
                <a:ext cx="0" cy="91440"/>
              </a:xfrm>
              <a:prstGeom prst="line">
                <a:avLst/>
              </a:prstGeom>
              <a:ln w="25400">
                <a:solidFill>
                  <a:srgbClr val="9975A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3" name="Pictogramme" descr="j_pharma.png">
              <a:extLst>
                <a:ext uri="{FF2B5EF4-FFF2-40B4-BE49-F238E27FC236}">
                  <a16:creationId xmlns:a16="http://schemas.microsoft.com/office/drawing/2014/main" id="{39DFEC77-9320-6C60-61DB-A856E229F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16368" y="2798136"/>
              <a:ext cx="292608" cy="292608"/>
            </a:xfrm>
            <a:prstGeom prst="rect">
              <a:avLst/>
            </a:prstGeom>
          </p:spPr>
        </p:pic>
        <p:sp>
          <p:nvSpPr>
            <p:cNvPr id="87" name="Texte">
              <a:extLst>
                <a:ext uri="{FF2B5EF4-FFF2-40B4-BE49-F238E27FC236}">
                  <a16:creationId xmlns:a16="http://schemas.microsoft.com/office/drawing/2014/main" id="{DC6C0DA7-C32F-7B2B-26E9-A4B6BF6A91DD}"/>
                </a:ext>
              </a:extLst>
            </p:cNvPr>
            <p:cNvSpPr txBox="1"/>
            <p:nvPr/>
          </p:nvSpPr>
          <p:spPr>
            <a:xfrm>
              <a:off x="7434070" y="3369338"/>
              <a:ext cx="1847089" cy="69249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Produits</a:t>
              </a:r>
              <a:r>
                <a:rPr sz="1000" b="0" dirty="0">
                  <a:solidFill>
                    <a:srgbClr val="1A1A1A"/>
                  </a:solidFill>
                </a:rPr>
                <a:t> de </a:t>
              </a:r>
              <a:r>
                <a:rPr sz="1000" b="0" dirty="0" err="1">
                  <a:solidFill>
                    <a:srgbClr val="1A1A1A"/>
                  </a:solidFill>
                </a:rPr>
                <a:t>contraste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Radiotraceurs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produits</a:t>
              </a:r>
              <a:r>
                <a:rPr sz="1000" b="0" dirty="0">
                  <a:solidFill>
                    <a:srgbClr val="1A1A1A"/>
                  </a:solidFill>
                </a:rPr>
                <a:t> par cyclotron</a:t>
              </a: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Médecine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nucléaire</a:t>
              </a:r>
              <a:endParaRPr sz="1000" b="0" dirty="0">
                <a:solidFill>
                  <a:srgbClr val="1A1A1A"/>
                </a:solidFill>
              </a:endParaRPr>
            </a:p>
          </p:txBody>
        </p:sp>
        <p:pic>
          <p:nvPicPr>
            <p:cNvPr id="2054" name="Picture 6" descr="Notre groupe - T2S Group">
              <a:extLst>
                <a:ext uri="{FF2B5EF4-FFF2-40B4-BE49-F238E27FC236}">
                  <a16:creationId xmlns:a16="http://schemas.microsoft.com/office/drawing/2014/main" id="{B50D7F67-C33E-DF5A-5FE1-D564D02E79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782" y="4637377"/>
              <a:ext cx="785959" cy="384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D362853D-D5CA-0F07-37CA-541173085873}"/>
              </a:ext>
            </a:extLst>
          </p:cNvPr>
          <p:cNvGrpSpPr/>
          <p:nvPr/>
        </p:nvGrpSpPr>
        <p:grpSpPr>
          <a:xfrm>
            <a:off x="9635412" y="2615256"/>
            <a:ext cx="2121408" cy="2406169"/>
            <a:chOff x="9573768" y="2615256"/>
            <a:chExt cx="2121408" cy="2406169"/>
          </a:xfrm>
        </p:grpSpPr>
        <p:sp>
          <p:nvSpPr>
            <p:cNvPr id="34" name="Cadre"/>
            <p:cNvSpPr/>
            <p:nvPr/>
          </p:nvSpPr>
          <p:spPr>
            <a:xfrm>
              <a:off x="9573768" y="2615256"/>
              <a:ext cx="2121408" cy="182880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35" name="Pictogramme fond"/>
            <p:cNvSpPr/>
            <p:nvPr/>
          </p:nvSpPr>
          <p:spPr>
            <a:xfrm>
              <a:off x="9710928" y="2724984"/>
              <a:ext cx="457200" cy="438912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37" name="Texte"/>
            <p:cNvSpPr txBox="1"/>
            <p:nvPr/>
          </p:nvSpPr>
          <p:spPr>
            <a:xfrm>
              <a:off x="10277855" y="2724984"/>
              <a:ext cx="1325879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Systèmes digitaux</a:t>
              </a:r>
            </a:p>
          </p:txBody>
        </p:sp>
        <p:cxnSp>
          <p:nvCxnSpPr>
            <p:cNvPr id="38" name="Séparateur"/>
            <p:cNvCxnSpPr/>
            <p:nvPr/>
          </p:nvCxnSpPr>
          <p:spPr>
            <a:xfrm>
              <a:off x="9710928" y="3282768"/>
              <a:ext cx="1847087" cy="0"/>
            </a:xfrm>
            <a:prstGeom prst="line">
              <a:avLst/>
            </a:prstGeom>
            <a:ln>
              <a:solidFill>
                <a:srgbClr val="C7DAE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44516ABB-50FB-8E73-776B-E30BDB2C857C}"/>
                </a:ext>
              </a:extLst>
            </p:cNvPr>
            <p:cNvGrpSpPr/>
            <p:nvPr/>
          </p:nvGrpSpPr>
          <p:grpSpPr>
            <a:xfrm>
              <a:off x="9683495" y="4489776"/>
              <a:ext cx="1901953" cy="91440"/>
              <a:chOff x="9683495" y="4297680"/>
              <a:chExt cx="1901953" cy="91440"/>
            </a:xfrm>
          </p:grpSpPr>
          <p:cxnSp>
            <p:nvCxnSpPr>
              <p:cNvPr id="49" name="Lien filiale"/>
              <p:cNvCxnSpPr/>
              <p:nvPr/>
            </p:nvCxnSpPr>
            <p:spPr>
              <a:xfrm>
                <a:off x="9683495" y="4389120"/>
                <a:ext cx="1901953" cy="0"/>
              </a:xfrm>
              <a:prstGeom prst="line">
                <a:avLst/>
              </a:prstGeom>
              <a:ln w="25400">
                <a:solidFill>
                  <a:srgbClr val="CE3B7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Lien filiale"/>
              <p:cNvCxnSpPr/>
              <p:nvPr/>
            </p:nvCxnSpPr>
            <p:spPr>
              <a:xfrm>
                <a:off x="9683495" y="4297680"/>
                <a:ext cx="0" cy="91440"/>
              </a:xfrm>
              <a:prstGeom prst="line">
                <a:avLst/>
              </a:prstGeom>
              <a:ln w="25400">
                <a:solidFill>
                  <a:srgbClr val="CE3B7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Lien filiale"/>
              <p:cNvCxnSpPr/>
              <p:nvPr/>
            </p:nvCxnSpPr>
            <p:spPr>
              <a:xfrm>
                <a:off x="11585448" y="4297680"/>
                <a:ext cx="0" cy="91440"/>
              </a:xfrm>
              <a:prstGeom prst="line">
                <a:avLst/>
              </a:prstGeom>
              <a:ln w="25400">
                <a:solidFill>
                  <a:srgbClr val="CE3B7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ee4p_icon_group">
              <a:extLst>
                <a:ext uri="{FF2B5EF4-FFF2-40B4-BE49-F238E27FC236}">
                  <a16:creationId xmlns:a16="http://schemas.microsoft.com/office/drawing/2014/main" id="{0C7B295D-82ED-524F-304C-25DCFF54256C}"/>
                </a:ext>
              </a:extLst>
            </p:cNvPr>
            <p:cNvGrpSpPr/>
            <p:nvPr/>
          </p:nvGrpSpPr>
          <p:grpSpPr>
            <a:xfrm>
              <a:off x="9793224" y="2798136"/>
              <a:ext cx="292608" cy="292608"/>
              <a:chOff x="4032000" y="2888999"/>
              <a:chExt cx="1080000" cy="1080000"/>
            </a:xfrm>
          </p:grpSpPr>
          <p:sp>
            <p:nvSpPr>
              <p:cNvPr id="81" name="ee4p_icon_frame" hidden="1">
                <a:extLst>
                  <a:ext uri="{FF2B5EF4-FFF2-40B4-BE49-F238E27FC236}">
                    <a16:creationId xmlns:a16="http://schemas.microsoft.com/office/drawing/2014/main" id="{F28D8B32-20EF-66D6-0175-370BD2A27CA5}"/>
                  </a:ext>
                </a:extLst>
              </p:cNvPr>
              <p:cNvSpPr/>
              <p:nvPr/>
            </p:nvSpPr>
            <p:spPr>
              <a:xfrm>
                <a:off x="4032000" y="2888999"/>
                <a:ext cx="1080000" cy="1080000"/>
              </a:xfrm>
              <a:prstGeom prst="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ee4p_icon">
                <a:extLst>
                  <a:ext uri="{FF2B5EF4-FFF2-40B4-BE49-F238E27FC236}">
                    <a16:creationId xmlns:a16="http://schemas.microsoft.com/office/drawing/2014/main" id="{BB5DF0F2-6BAD-95F8-680F-EC4F570682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64000" y="3098596"/>
                <a:ext cx="1016000" cy="660806"/>
              </a:xfrm>
              <a:custGeom>
                <a:avLst/>
                <a:gdLst>
                  <a:gd name="connsiteX0" fmla="*/ 1005840 w 1016000"/>
                  <a:gd name="connsiteY0" fmla="*/ 545050 h 660806"/>
                  <a:gd name="connsiteX1" fmla="*/ 82939 w 1016000"/>
                  <a:gd name="connsiteY1" fmla="*/ 545050 h 660806"/>
                  <a:gd name="connsiteX2" fmla="*/ 82939 w 1016000"/>
                  <a:gd name="connsiteY2" fmla="*/ 20320 h 660806"/>
                  <a:gd name="connsiteX3" fmla="*/ 939766 w 1016000"/>
                  <a:gd name="connsiteY3" fmla="*/ 20320 h 660806"/>
                  <a:gd name="connsiteX4" fmla="*/ 939766 w 1016000"/>
                  <a:gd name="connsiteY4" fmla="*/ 451070 h 660806"/>
                  <a:gd name="connsiteX5" fmla="*/ 960086 w 1016000"/>
                  <a:gd name="connsiteY5" fmla="*/ 451070 h 660806"/>
                  <a:gd name="connsiteX6" fmla="*/ 960086 w 1016000"/>
                  <a:gd name="connsiteY6" fmla="*/ 10160 h 660806"/>
                  <a:gd name="connsiteX7" fmla="*/ 949926 w 1016000"/>
                  <a:gd name="connsiteY7" fmla="*/ 0 h 660806"/>
                  <a:gd name="connsiteX8" fmla="*/ 72779 w 1016000"/>
                  <a:gd name="connsiteY8" fmla="*/ 0 h 660806"/>
                  <a:gd name="connsiteX9" fmla="*/ 62619 w 1016000"/>
                  <a:gd name="connsiteY9" fmla="*/ 10160 h 660806"/>
                  <a:gd name="connsiteX10" fmla="*/ 62619 w 1016000"/>
                  <a:gd name="connsiteY10" fmla="*/ 545050 h 660806"/>
                  <a:gd name="connsiteX11" fmla="*/ 10160 w 1016000"/>
                  <a:gd name="connsiteY11" fmla="*/ 545050 h 660806"/>
                  <a:gd name="connsiteX12" fmla="*/ 0 w 1016000"/>
                  <a:gd name="connsiteY12" fmla="*/ 555210 h 660806"/>
                  <a:gd name="connsiteX13" fmla="*/ 0 w 1016000"/>
                  <a:gd name="connsiteY13" fmla="*/ 626533 h 660806"/>
                  <a:gd name="connsiteX14" fmla="*/ 34273 w 1016000"/>
                  <a:gd name="connsiteY14" fmla="*/ 660806 h 660806"/>
                  <a:gd name="connsiteX15" fmla="*/ 981524 w 1016000"/>
                  <a:gd name="connsiteY15" fmla="*/ 660806 h 660806"/>
                  <a:gd name="connsiteX16" fmla="*/ 1016000 w 1016000"/>
                  <a:gd name="connsiteY16" fmla="*/ 626669 h 660806"/>
                  <a:gd name="connsiteX17" fmla="*/ 1016000 w 1016000"/>
                  <a:gd name="connsiteY17" fmla="*/ 626533 h 660806"/>
                  <a:gd name="connsiteX18" fmla="*/ 1016000 w 1016000"/>
                  <a:gd name="connsiteY18" fmla="*/ 555210 h 660806"/>
                  <a:gd name="connsiteX19" fmla="*/ 1005840 w 1016000"/>
                  <a:gd name="connsiteY19" fmla="*/ 545050 h 660806"/>
                  <a:gd name="connsiteX20" fmla="*/ 620945 w 1016000"/>
                  <a:gd name="connsiteY20" fmla="*/ 565370 h 660806"/>
                  <a:gd name="connsiteX21" fmla="*/ 620945 w 1016000"/>
                  <a:gd name="connsiteY21" fmla="*/ 579493 h 660806"/>
                  <a:gd name="connsiteX22" fmla="*/ 602454 w 1016000"/>
                  <a:gd name="connsiteY22" fmla="*/ 597984 h 660806"/>
                  <a:gd name="connsiteX23" fmla="*/ 413647 w 1016000"/>
                  <a:gd name="connsiteY23" fmla="*/ 597984 h 660806"/>
                  <a:gd name="connsiteX24" fmla="*/ 395156 w 1016000"/>
                  <a:gd name="connsiteY24" fmla="*/ 579493 h 660806"/>
                  <a:gd name="connsiteX25" fmla="*/ 395156 w 1016000"/>
                  <a:gd name="connsiteY25" fmla="*/ 565370 h 660806"/>
                  <a:gd name="connsiteX26" fmla="*/ 995680 w 1016000"/>
                  <a:gd name="connsiteY26" fmla="*/ 626533 h 660806"/>
                  <a:gd name="connsiteX27" fmla="*/ 981727 w 1016000"/>
                  <a:gd name="connsiteY27" fmla="*/ 640486 h 660806"/>
                  <a:gd name="connsiteX28" fmla="*/ 34375 w 1016000"/>
                  <a:gd name="connsiteY28" fmla="*/ 640486 h 660806"/>
                  <a:gd name="connsiteX29" fmla="*/ 20320 w 1016000"/>
                  <a:gd name="connsiteY29" fmla="*/ 626567 h 660806"/>
                  <a:gd name="connsiteX30" fmla="*/ 20320 w 1016000"/>
                  <a:gd name="connsiteY30" fmla="*/ 626533 h 660806"/>
                  <a:gd name="connsiteX31" fmla="*/ 20320 w 1016000"/>
                  <a:gd name="connsiteY31" fmla="*/ 565370 h 660806"/>
                  <a:gd name="connsiteX32" fmla="*/ 374836 w 1016000"/>
                  <a:gd name="connsiteY32" fmla="*/ 565370 h 660806"/>
                  <a:gd name="connsiteX33" fmla="*/ 374836 w 1016000"/>
                  <a:gd name="connsiteY33" fmla="*/ 579493 h 660806"/>
                  <a:gd name="connsiteX34" fmla="*/ 413647 w 1016000"/>
                  <a:gd name="connsiteY34" fmla="*/ 618270 h 660806"/>
                  <a:gd name="connsiteX35" fmla="*/ 602353 w 1016000"/>
                  <a:gd name="connsiteY35" fmla="*/ 618270 h 660806"/>
                  <a:gd name="connsiteX36" fmla="*/ 641164 w 1016000"/>
                  <a:gd name="connsiteY36" fmla="*/ 579459 h 660806"/>
                  <a:gd name="connsiteX37" fmla="*/ 641164 w 1016000"/>
                  <a:gd name="connsiteY37" fmla="*/ 565336 h 660806"/>
                  <a:gd name="connsiteX38" fmla="*/ 995680 w 1016000"/>
                  <a:gd name="connsiteY38" fmla="*/ 565336 h 660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016000" h="660806">
                    <a:moveTo>
                      <a:pt x="1005840" y="545050"/>
                    </a:moveTo>
                    <a:lnTo>
                      <a:pt x="82939" y="545050"/>
                    </a:lnTo>
                    <a:lnTo>
                      <a:pt x="82939" y="20320"/>
                    </a:lnTo>
                    <a:lnTo>
                      <a:pt x="939766" y="20320"/>
                    </a:lnTo>
                    <a:lnTo>
                      <a:pt x="939766" y="451070"/>
                    </a:lnTo>
                    <a:lnTo>
                      <a:pt x="960086" y="451070"/>
                    </a:lnTo>
                    <a:lnTo>
                      <a:pt x="960086" y="10160"/>
                    </a:lnTo>
                    <a:cubicBezTo>
                      <a:pt x="960086" y="4549"/>
                      <a:pt x="955538" y="0"/>
                      <a:pt x="949926" y="0"/>
                    </a:cubicBezTo>
                    <a:lnTo>
                      <a:pt x="72779" y="0"/>
                    </a:lnTo>
                    <a:cubicBezTo>
                      <a:pt x="67168" y="0"/>
                      <a:pt x="62619" y="4549"/>
                      <a:pt x="62619" y="10160"/>
                    </a:cubicBezTo>
                    <a:lnTo>
                      <a:pt x="62619" y="545050"/>
                    </a:lnTo>
                    <a:lnTo>
                      <a:pt x="10160" y="545050"/>
                    </a:lnTo>
                    <a:cubicBezTo>
                      <a:pt x="4549" y="545050"/>
                      <a:pt x="0" y="549598"/>
                      <a:pt x="0" y="555210"/>
                    </a:cubicBezTo>
                    <a:lnTo>
                      <a:pt x="0" y="626533"/>
                    </a:lnTo>
                    <a:cubicBezTo>
                      <a:pt x="19" y="645455"/>
                      <a:pt x="15352" y="660786"/>
                      <a:pt x="34273" y="660806"/>
                    </a:cubicBezTo>
                    <a:lnTo>
                      <a:pt x="981524" y="660806"/>
                    </a:lnTo>
                    <a:cubicBezTo>
                      <a:pt x="1000472" y="660901"/>
                      <a:pt x="1015905" y="645617"/>
                      <a:pt x="1016000" y="626669"/>
                    </a:cubicBezTo>
                    <a:cubicBezTo>
                      <a:pt x="1016000" y="626625"/>
                      <a:pt x="1016000" y="626577"/>
                      <a:pt x="1016000" y="626533"/>
                    </a:cubicBezTo>
                    <a:lnTo>
                      <a:pt x="1016000" y="555210"/>
                    </a:lnTo>
                    <a:cubicBezTo>
                      <a:pt x="1016000" y="549598"/>
                      <a:pt x="1011452" y="545050"/>
                      <a:pt x="1005840" y="545050"/>
                    </a:cubicBezTo>
                    <a:close/>
                    <a:moveTo>
                      <a:pt x="620945" y="565370"/>
                    </a:moveTo>
                    <a:lnTo>
                      <a:pt x="620945" y="579493"/>
                    </a:lnTo>
                    <a:cubicBezTo>
                      <a:pt x="620925" y="589697"/>
                      <a:pt x="612658" y="597967"/>
                      <a:pt x="602454" y="597984"/>
                    </a:cubicBezTo>
                    <a:lnTo>
                      <a:pt x="413647" y="597984"/>
                    </a:lnTo>
                    <a:cubicBezTo>
                      <a:pt x="403443" y="597963"/>
                      <a:pt x="395177" y="589697"/>
                      <a:pt x="395156" y="579493"/>
                    </a:cubicBezTo>
                    <a:lnTo>
                      <a:pt x="395156" y="565370"/>
                    </a:lnTo>
                    <a:close/>
                    <a:moveTo>
                      <a:pt x="995680" y="626533"/>
                    </a:moveTo>
                    <a:cubicBezTo>
                      <a:pt x="995663" y="634231"/>
                      <a:pt x="989425" y="640469"/>
                      <a:pt x="981727" y="640486"/>
                    </a:cubicBezTo>
                    <a:lnTo>
                      <a:pt x="34375" y="640486"/>
                    </a:lnTo>
                    <a:cubicBezTo>
                      <a:pt x="26650" y="640524"/>
                      <a:pt x="20358" y="634292"/>
                      <a:pt x="20320" y="626567"/>
                    </a:cubicBezTo>
                    <a:cubicBezTo>
                      <a:pt x="20320" y="626557"/>
                      <a:pt x="20320" y="626544"/>
                      <a:pt x="20320" y="626533"/>
                    </a:cubicBezTo>
                    <a:lnTo>
                      <a:pt x="20320" y="565370"/>
                    </a:lnTo>
                    <a:lnTo>
                      <a:pt x="374836" y="565370"/>
                    </a:lnTo>
                    <a:lnTo>
                      <a:pt x="374836" y="579493"/>
                    </a:lnTo>
                    <a:cubicBezTo>
                      <a:pt x="374874" y="600906"/>
                      <a:pt x="392234" y="618253"/>
                      <a:pt x="413647" y="618270"/>
                    </a:cubicBezTo>
                    <a:lnTo>
                      <a:pt x="602353" y="618270"/>
                    </a:lnTo>
                    <a:cubicBezTo>
                      <a:pt x="623780" y="618250"/>
                      <a:pt x="641143" y="600886"/>
                      <a:pt x="641164" y="579459"/>
                    </a:cubicBezTo>
                    <a:lnTo>
                      <a:pt x="641164" y="565336"/>
                    </a:lnTo>
                    <a:lnTo>
                      <a:pt x="995680" y="565336"/>
                    </a:lnTo>
                    <a:close/>
                  </a:path>
                </a:pathLst>
              </a:custGeom>
              <a:solidFill>
                <a:schemeClr val="bg1"/>
              </a:solidFill>
              <a:ln w="3365" cap="flat" cmpd="sng" algn="ctr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88" name="Texte">
              <a:extLst>
                <a:ext uri="{FF2B5EF4-FFF2-40B4-BE49-F238E27FC236}">
                  <a16:creationId xmlns:a16="http://schemas.microsoft.com/office/drawing/2014/main" id="{42720BF2-DBD4-610B-F154-FA23CD5D6304}"/>
                </a:ext>
              </a:extLst>
            </p:cNvPr>
            <p:cNvSpPr txBox="1"/>
            <p:nvPr/>
          </p:nvSpPr>
          <p:spPr>
            <a:xfrm>
              <a:off x="9710926" y="3369338"/>
              <a:ext cx="1847090" cy="100027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Archivage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d'images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médicales</a:t>
              </a:r>
              <a:r>
                <a:rPr sz="1000" b="0" dirty="0">
                  <a:solidFill>
                    <a:srgbClr val="1A1A1A"/>
                  </a:solidFill>
                </a:rPr>
                <a:t> (PACS)</a:t>
              </a: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Systèmes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d'information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hospitaliers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Solutions pour </a:t>
              </a:r>
              <a:r>
                <a:rPr sz="1000" b="0" dirty="0" err="1">
                  <a:solidFill>
                    <a:srgbClr val="1A1A1A"/>
                  </a:solidFill>
                </a:rPr>
                <a:t>laboratoires</a:t>
              </a:r>
              <a:r>
                <a:rPr sz="1000" b="0" dirty="0">
                  <a:solidFill>
                    <a:srgbClr val="1A1A1A"/>
                  </a:solidFill>
                </a:rPr>
                <a:t> et pharmacies</a:t>
              </a:r>
            </a:p>
          </p:txBody>
        </p:sp>
        <p:pic>
          <p:nvPicPr>
            <p:cNvPr id="2056" name="Picture 8" descr="Notre groupe - T2S Group">
              <a:extLst>
                <a:ext uri="{FF2B5EF4-FFF2-40B4-BE49-F238E27FC236}">
                  <a16:creationId xmlns:a16="http://schemas.microsoft.com/office/drawing/2014/main" id="{EC12CB56-510F-EB43-24E7-69CB39F40F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06"/>
            <a:stretch/>
          </p:blipFill>
          <p:spPr bwMode="auto">
            <a:xfrm>
              <a:off x="10405780" y="4637377"/>
              <a:ext cx="457384" cy="384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T2S GROUP EN BREF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NOS PARTENAIRES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8</a:t>
            </a:fld>
            <a:endParaRPr lang="fr-FR"/>
          </a:p>
        </p:txBody>
      </p:sp>
      <p:sp>
        <p:nvSpPr>
          <p:cNvPr id="6" name="Message clé"/>
          <p:cNvSpPr txBox="1"/>
          <p:nvPr/>
        </p:nvSpPr>
        <p:spPr>
          <a:xfrm>
            <a:off x="466344" y="1627632"/>
            <a:ext cx="11247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0F529C"/>
                </a:solidFill>
              </a:rPr>
              <a:t>Des partenariats de long terme avec des leaders mondiaux de la technologie médicale</a:t>
            </a:r>
          </a:p>
        </p:txBody>
      </p:sp>
      <p:sp>
        <p:nvSpPr>
          <p:cNvPr id="8" name="Partenaire historique"/>
          <p:cNvSpPr/>
          <p:nvPr/>
        </p:nvSpPr>
        <p:spPr>
          <a:xfrm>
            <a:off x="466344" y="2148840"/>
            <a:ext cx="3108960" cy="41605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e"/>
          <p:cNvSpPr txBox="1"/>
          <p:nvPr/>
        </p:nvSpPr>
        <p:spPr>
          <a:xfrm>
            <a:off x="685800" y="2286000"/>
            <a:ext cx="2651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24B2E0"/>
                </a:solidFill>
              </a:rPr>
              <a:t>PARTENAIRE HISTORIQUE</a:t>
            </a:r>
          </a:p>
        </p:txBody>
      </p:sp>
      <p:sp>
        <p:nvSpPr>
          <p:cNvPr id="10" name="Cadre logo GE"/>
          <p:cNvSpPr/>
          <p:nvPr/>
        </p:nvSpPr>
        <p:spPr>
          <a:xfrm>
            <a:off x="685800" y="2697480"/>
            <a:ext cx="2670048" cy="123444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9DE477B-BEDB-449E-3AEF-5AE87C817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19" y="3060700"/>
            <a:ext cx="2280210" cy="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e"/>
          <p:cNvSpPr txBox="1"/>
          <p:nvPr/>
        </p:nvSpPr>
        <p:spPr>
          <a:xfrm>
            <a:off x="685800" y="4114800"/>
            <a:ext cx="2651760" cy="2103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1">
                <a:solidFill>
                  <a:srgbClr val="0F529C"/>
                </a:solidFill>
                <a:latin typeface="+mj-lt"/>
              </a:rPr>
              <a:t>Depuis 1992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1A1A1A"/>
                </a:solidFill>
              </a:rPr>
              <a:t>Partenaire du Groupe depuis sa création</a:t>
            </a:r>
          </a:p>
          <a:p>
            <a:pPr algn="l">
              <a:spcAft>
                <a:spcPts val="100"/>
              </a:spcAft>
            </a:pPr>
            <a:r>
              <a:rPr sz="600" b="0">
                <a:solidFill>
                  <a:srgbClr val="1A1A1A"/>
                </a:solidFill>
              </a:rPr>
              <a:t> </a:t>
            </a:r>
          </a:p>
          <a:p>
            <a:pPr algn="l">
              <a:spcAft>
                <a:spcPts val="100"/>
              </a:spcAft>
            </a:pPr>
            <a:r>
              <a:rPr sz="1800" b="1">
                <a:solidFill>
                  <a:srgbClr val="0F529C"/>
                </a:solidFill>
                <a:latin typeface="+mj-lt"/>
              </a:rPr>
              <a:t>+20 pays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1A1A1A"/>
                </a:solidFill>
              </a:rPr>
              <a:t>d'Afrique subsaharienne francophone couverts par l'accord de distribution</a:t>
            </a:r>
          </a:p>
        </p:txBody>
      </p:sp>
      <p:sp>
        <p:nvSpPr>
          <p:cNvPr id="13" name="Cadre logo"/>
          <p:cNvSpPr/>
          <p:nvPr/>
        </p:nvSpPr>
        <p:spPr>
          <a:xfrm>
            <a:off x="3749039" y="214884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Cadre logo"/>
          <p:cNvSpPr/>
          <p:nvPr/>
        </p:nvSpPr>
        <p:spPr>
          <a:xfrm>
            <a:off x="5774436" y="214884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30" name="Picture 6" descr="Alphatron Medical | Products">
            <a:extLst>
              <a:ext uri="{FF2B5EF4-FFF2-40B4-BE49-F238E27FC236}">
                <a16:creationId xmlns:a16="http://schemas.microsoft.com/office/drawing/2014/main" id="{A5FDE2A0-1585-7535-45A3-B5C7113E6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671" y="2393838"/>
            <a:ext cx="1331980" cy="44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dre logo"/>
          <p:cNvSpPr/>
          <p:nvPr/>
        </p:nvSpPr>
        <p:spPr>
          <a:xfrm>
            <a:off x="7799832" y="214884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8" name="Logo Alvo Medical" descr="alv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3067" y="2507322"/>
            <a:ext cx="1321765" cy="220294"/>
          </a:xfrm>
          <a:prstGeom prst="rect">
            <a:avLst/>
          </a:prstGeom>
        </p:spPr>
      </p:pic>
      <p:sp>
        <p:nvSpPr>
          <p:cNvPr id="19" name="Cadre logo"/>
          <p:cNvSpPr/>
          <p:nvPr/>
        </p:nvSpPr>
        <p:spPr>
          <a:xfrm>
            <a:off x="9825228" y="214884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0" name="Logo B. Braun" descr="bbrau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8463" y="2501134"/>
            <a:ext cx="1321765" cy="232670"/>
          </a:xfrm>
          <a:prstGeom prst="rect">
            <a:avLst/>
          </a:prstGeom>
        </p:spPr>
      </p:pic>
      <p:sp>
        <p:nvSpPr>
          <p:cNvPr id="21" name="Cadre logo"/>
          <p:cNvSpPr/>
          <p:nvPr/>
        </p:nvSpPr>
        <p:spPr>
          <a:xfrm>
            <a:off x="3749039" y="322326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2" name="Logo Bayer" descr="bay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1352" y="3420084"/>
            <a:ext cx="543610" cy="543610"/>
          </a:xfrm>
          <a:prstGeom prst="rect">
            <a:avLst/>
          </a:prstGeom>
        </p:spPr>
      </p:pic>
      <p:sp>
        <p:nvSpPr>
          <p:cNvPr id="23" name="Cadre logo"/>
          <p:cNvSpPr/>
          <p:nvPr/>
        </p:nvSpPr>
        <p:spPr>
          <a:xfrm>
            <a:off x="5774436" y="322326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4" name="Logo BioFire" descr="biofir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1971" y="3420084"/>
            <a:ext cx="1253165" cy="543610"/>
          </a:xfrm>
          <a:prstGeom prst="rect">
            <a:avLst/>
          </a:prstGeom>
        </p:spPr>
      </p:pic>
      <p:sp>
        <p:nvSpPr>
          <p:cNvPr id="25" name="Cadre logo"/>
          <p:cNvSpPr/>
          <p:nvPr/>
        </p:nvSpPr>
        <p:spPr>
          <a:xfrm>
            <a:off x="7799832" y="322326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6" name="Logo bioMérieux" descr="biomerieux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2144" y="3420084"/>
            <a:ext cx="543610" cy="543610"/>
          </a:xfrm>
          <a:prstGeom prst="rect">
            <a:avLst/>
          </a:prstGeom>
        </p:spPr>
      </p:pic>
      <p:sp>
        <p:nvSpPr>
          <p:cNvPr id="27" name="Cadre logo"/>
          <p:cNvSpPr/>
          <p:nvPr/>
        </p:nvSpPr>
        <p:spPr>
          <a:xfrm>
            <a:off x="9825228" y="322326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C363B173-13E5-CD30-4B12-F1D6DDE7F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101" y="3467359"/>
            <a:ext cx="1298491" cy="44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adre logo"/>
          <p:cNvSpPr/>
          <p:nvPr/>
        </p:nvSpPr>
        <p:spPr>
          <a:xfrm>
            <a:off x="3749039" y="4297679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Cadre logo"/>
          <p:cNvSpPr/>
          <p:nvPr/>
        </p:nvSpPr>
        <p:spPr>
          <a:xfrm>
            <a:off x="5774436" y="4297679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CC1738B7-E022-B1CD-BD59-5061D94176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56138" y="4572319"/>
            <a:ext cx="1324832" cy="387980"/>
          </a:xfrm>
          <a:prstGeom prst="rect">
            <a:avLst/>
          </a:prstGeom>
        </p:spPr>
      </p:pic>
      <p:sp>
        <p:nvSpPr>
          <p:cNvPr id="33" name="Cadre logo"/>
          <p:cNvSpPr/>
          <p:nvPr/>
        </p:nvSpPr>
        <p:spPr>
          <a:xfrm>
            <a:off x="7799832" y="4297679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32" name="Picture 8" descr="MicroPort | Advancing Global Patient Care with Innovative Medical Devices &amp;  Technical Solutions">
            <a:extLst>
              <a:ext uri="{FF2B5EF4-FFF2-40B4-BE49-F238E27FC236}">
                <a16:creationId xmlns:a16="http://schemas.microsoft.com/office/drawing/2014/main" id="{2C260CB2-C468-91AC-6686-CEB81FA66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136" y="4647689"/>
            <a:ext cx="1147629" cy="23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adre logo"/>
          <p:cNvSpPr/>
          <p:nvPr/>
        </p:nvSpPr>
        <p:spPr>
          <a:xfrm>
            <a:off x="9825228" y="4297679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6" name="Logo MM" descr="mm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97540" y="4494504"/>
            <a:ext cx="543610" cy="543610"/>
          </a:xfrm>
          <a:prstGeom prst="rect">
            <a:avLst/>
          </a:prstGeom>
        </p:spPr>
      </p:pic>
      <p:sp>
        <p:nvSpPr>
          <p:cNvPr id="37" name="Cadre logo"/>
          <p:cNvSpPr/>
          <p:nvPr/>
        </p:nvSpPr>
        <p:spPr>
          <a:xfrm>
            <a:off x="3749039" y="537210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38" name="Picture 14" descr="Omnicell | Pharmacy Management | Medication Management">
            <a:extLst>
              <a:ext uri="{FF2B5EF4-FFF2-40B4-BE49-F238E27FC236}">
                <a16:creationId xmlns:a16="http://schemas.microsoft.com/office/drawing/2014/main" id="{2F73E457-C9E1-7FC5-F118-EF1AAD4D3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884" y="5681440"/>
            <a:ext cx="1312545" cy="31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Cadre logo"/>
          <p:cNvSpPr/>
          <p:nvPr/>
        </p:nvSpPr>
        <p:spPr>
          <a:xfrm>
            <a:off x="5774436" y="537210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0" name="Logo Pharmathek" descr="pharmathek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57671" y="5608197"/>
            <a:ext cx="1321765" cy="465065"/>
          </a:xfrm>
          <a:prstGeom prst="rect">
            <a:avLst/>
          </a:prstGeom>
        </p:spPr>
      </p:pic>
      <p:sp>
        <p:nvSpPr>
          <p:cNvPr id="41" name="Cadre logo"/>
          <p:cNvSpPr/>
          <p:nvPr/>
        </p:nvSpPr>
        <p:spPr>
          <a:xfrm>
            <a:off x="7799832" y="537210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36" name="Picture 12" descr="SECURE – Narodowe Centrum Badań Jądrowych Ośrodek Radioizotopów – POLATOM">
            <a:extLst>
              <a:ext uri="{FF2B5EF4-FFF2-40B4-BE49-F238E27FC236}">
                <a16:creationId xmlns:a16="http://schemas.microsoft.com/office/drawing/2014/main" id="{3B5CF866-C1D3-B045-046E-6602C4421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914" y="5693867"/>
            <a:ext cx="1336072" cy="29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Cadre logo"/>
          <p:cNvSpPr/>
          <p:nvPr/>
        </p:nvSpPr>
        <p:spPr>
          <a:xfrm>
            <a:off x="9825228" y="537210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4" name="Logo Zeiss" descr="zeiss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97540" y="5568924"/>
            <a:ext cx="543610" cy="54361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1B3B4B8-D15B-F554-08E4-E38E3281F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27" y="2486976"/>
            <a:ext cx="1466260" cy="26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5CFAE861-DD08-0BAD-E608-B9BB75A114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8" t="33150" r="14688" b="33150"/>
          <a:stretch/>
        </p:blipFill>
        <p:spPr bwMode="auto">
          <a:xfrm>
            <a:off x="3836415" y="4606295"/>
            <a:ext cx="1713486" cy="32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CB5B7-0558-9D2F-5354-BAD5E26E4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41170B-F323-EE6D-200F-6FDD1EF36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315808"/>
            <a:ext cx="11258938" cy="430887"/>
          </a:xfrm>
        </p:spPr>
        <p:txBody>
          <a:bodyPr/>
          <a:lstStyle/>
          <a:p>
            <a:r>
              <a:rPr dirty="0"/>
              <a:t>CHIFFRES CLÉS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86236-811B-6DA2-3747-08CA514C5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1" y="6493234"/>
            <a:ext cx="447870" cy="184666"/>
          </a:xfrm>
        </p:spPr>
        <p:txBody>
          <a:bodyPr/>
          <a:lstStyle/>
          <a:p>
            <a:fld id="{C4F258F2-AEB9-4687-81FB-224142202F5E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7B4BA-D05F-3A22-9CE6-059B7135E7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6531" y="761209"/>
            <a:ext cx="11258938" cy="334515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fr-MA" dirty="0">
                <a:solidFill>
                  <a:srgbClr val="5B6F81"/>
                </a:solidFill>
              </a:rPr>
              <a:t>LE GROUPE EN CHIFFRES</a:t>
            </a:r>
          </a:p>
        </p:txBody>
      </p:sp>
      <p:sp>
        <p:nvSpPr>
          <p:cNvPr id="41" name="Carte"/>
          <p:cNvSpPr/>
          <p:nvPr/>
        </p:nvSpPr>
        <p:spPr>
          <a:xfrm>
            <a:off x="485581" y="3865384"/>
            <a:ext cx="2642616" cy="1874519"/>
          </a:xfrm>
          <a:prstGeom prst="round2DiagRect">
            <a:avLst>
              <a:gd name="adj1" fmla="val 8162"/>
              <a:gd name="adj2" fmla="val 0"/>
            </a:avLst>
          </a:prstGeom>
          <a:noFill/>
          <a:ln w="15875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KPI financier"/>
          <p:cNvSpPr txBox="1"/>
          <p:nvPr/>
        </p:nvSpPr>
        <p:spPr>
          <a:xfrm>
            <a:off x="586957" y="4509560"/>
            <a:ext cx="2439863" cy="7181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fr-FR" sz="3000" b="1" dirty="0">
                <a:solidFill>
                  <a:srgbClr val="24B2E0"/>
                </a:solidFill>
                <a:latin typeface="+mj-lt"/>
              </a:rPr>
              <a:t>1 763 </a:t>
            </a:r>
            <a:r>
              <a:rPr lang="fr-FR" sz="3000" b="1" baseline="30000" dirty="0">
                <a:solidFill>
                  <a:srgbClr val="24B2E0"/>
                </a:solidFill>
                <a:latin typeface="+mj-lt"/>
              </a:rPr>
              <a:t>M</a:t>
            </a:r>
            <a:r>
              <a:rPr sz="3000" b="1" baseline="30000" dirty="0">
                <a:solidFill>
                  <a:srgbClr val="24B2E0"/>
                </a:solidFill>
                <a:latin typeface="+mj-lt"/>
              </a:rPr>
              <a:t>DH</a:t>
            </a:r>
          </a:p>
          <a:p>
            <a:pPr>
              <a:spcAft>
                <a:spcPts val="200"/>
              </a:spcAft>
            </a:pPr>
            <a:r>
              <a:rPr sz="1500" b="0" dirty="0">
                <a:solidFill>
                  <a:srgbClr val="1A1A1A"/>
                </a:solidFill>
              </a:rPr>
              <a:t>Chiffre d’affaires</a:t>
            </a:r>
            <a:r>
              <a:rPr lang="fr-FR" sz="1500" b="0" dirty="0">
                <a:solidFill>
                  <a:srgbClr val="1A1A1A"/>
                </a:solidFill>
              </a:rPr>
              <a:t> 2025</a:t>
            </a:r>
            <a:endParaRPr sz="1500" b="0" dirty="0">
              <a:solidFill>
                <a:srgbClr val="1A1A1A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C7CB4AA-4BA8-BBEF-C4DA-D17D62DB59A6}"/>
              </a:ext>
            </a:extLst>
          </p:cNvPr>
          <p:cNvGrpSpPr/>
          <p:nvPr/>
        </p:nvGrpSpPr>
        <p:grpSpPr>
          <a:xfrm>
            <a:off x="2477194" y="3975112"/>
            <a:ext cx="530352" cy="509137"/>
            <a:chOff x="3393373" y="3975112"/>
            <a:chExt cx="530352" cy="509137"/>
          </a:xfrm>
        </p:grpSpPr>
        <p:sp>
          <p:nvSpPr>
            <p:cNvPr id="20" name="Rectangle : avec coins arrondis en diagonale 19">
              <a:extLst>
                <a:ext uri="{FF2B5EF4-FFF2-40B4-BE49-F238E27FC236}">
                  <a16:creationId xmlns:a16="http://schemas.microsoft.com/office/drawing/2014/main" id="{E5FFDE69-E761-82ED-D8F7-E53664DB5C7B}"/>
                </a:ext>
              </a:extLst>
            </p:cNvPr>
            <p:cNvSpPr/>
            <p:nvPr/>
          </p:nvSpPr>
          <p:spPr>
            <a:xfrm>
              <a:off x="3393373" y="3975112"/>
              <a:ext cx="530352" cy="509137"/>
            </a:xfrm>
            <a:prstGeom prst="round2DiagRect">
              <a:avLst>
                <a:gd name="adj1" fmla="val 23531"/>
                <a:gd name="adj2" fmla="val 0"/>
              </a:avLst>
            </a:prstGeom>
            <a:solidFill>
              <a:srgbClr val="24B2E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rgbClr val="0F529C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b="1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ACDB2B77-D892-FB37-6A62-A5691665567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66525" y="4045337"/>
              <a:ext cx="384048" cy="384048"/>
            </a:xfrm>
            <a:prstGeom prst="rect">
              <a:avLst/>
            </a:prstGeom>
          </p:spPr>
        </p:pic>
      </p:grpSp>
      <p:sp>
        <p:nvSpPr>
          <p:cNvPr id="43" name="Carte"/>
          <p:cNvSpPr/>
          <p:nvPr/>
        </p:nvSpPr>
        <p:spPr>
          <a:xfrm>
            <a:off x="3359909" y="3865384"/>
            <a:ext cx="2642616" cy="1874519"/>
          </a:xfrm>
          <a:prstGeom prst="round2DiagRect">
            <a:avLst>
              <a:gd name="adj1" fmla="val 8162"/>
              <a:gd name="adj2" fmla="val 0"/>
            </a:avLst>
          </a:prstGeom>
          <a:noFill/>
          <a:ln w="15875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KPI financier"/>
          <p:cNvSpPr txBox="1"/>
          <p:nvPr/>
        </p:nvSpPr>
        <p:spPr>
          <a:xfrm>
            <a:off x="3461286" y="4509560"/>
            <a:ext cx="2439863" cy="7181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fr-FR" sz="3000" b="1" dirty="0">
                <a:solidFill>
                  <a:srgbClr val="24B2E0"/>
                </a:solidFill>
                <a:latin typeface="+mj-lt"/>
              </a:rPr>
              <a:t>388</a:t>
            </a:r>
            <a:r>
              <a:rPr sz="3000" b="1" dirty="0">
                <a:solidFill>
                  <a:srgbClr val="24B2E0"/>
                </a:solidFill>
                <a:latin typeface="+mj-lt"/>
              </a:rPr>
              <a:t> </a:t>
            </a:r>
            <a:r>
              <a:rPr lang="fr-FR" sz="3000" b="1" baseline="30000" dirty="0">
                <a:solidFill>
                  <a:srgbClr val="24B2E0"/>
                </a:solidFill>
                <a:latin typeface="+mj-lt"/>
              </a:rPr>
              <a:t>M</a:t>
            </a:r>
            <a:r>
              <a:rPr sz="3000" b="1" baseline="30000" dirty="0">
                <a:solidFill>
                  <a:srgbClr val="24B2E0"/>
                </a:solidFill>
                <a:latin typeface="+mj-lt"/>
              </a:rPr>
              <a:t>DH</a:t>
            </a:r>
          </a:p>
          <a:p>
            <a:pPr>
              <a:spcAft>
                <a:spcPts val="200"/>
              </a:spcAft>
            </a:pPr>
            <a:r>
              <a:rPr sz="1500" b="0" dirty="0">
                <a:solidFill>
                  <a:srgbClr val="1A1A1A"/>
                </a:solidFill>
              </a:rPr>
              <a:t>EBE</a:t>
            </a:r>
            <a:r>
              <a:rPr lang="fr-FR" sz="1500" b="0" dirty="0">
                <a:solidFill>
                  <a:srgbClr val="1A1A1A"/>
                </a:solidFill>
              </a:rPr>
              <a:t> 2025</a:t>
            </a:r>
            <a:endParaRPr sz="1500" b="0" dirty="0">
              <a:solidFill>
                <a:srgbClr val="1A1A1A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D949308-03F7-409F-2B9A-57194F63B195}"/>
              </a:ext>
            </a:extLst>
          </p:cNvPr>
          <p:cNvGrpSpPr/>
          <p:nvPr/>
        </p:nvGrpSpPr>
        <p:grpSpPr>
          <a:xfrm>
            <a:off x="5370797" y="3975112"/>
            <a:ext cx="530352" cy="509137"/>
            <a:chOff x="7243094" y="3975112"/>
            <a:chExt cx="530352" cy="509137"/>
          </a:xfrm>
        </p:grpSpPr>
        <p:sp>
          <p:nvSpPr>
            <p:cNvPr id="25" name="Rectangle : avec coins arrondis en diagonale 24">
              <a:extLst>
                <a:ext uri="{FF2B5EF4-FFF2-40B4-BE49-F238E27FC236}">
                  <a16:creationId xmlns:a16="http://schemas.microsoft.com/office/drawing/2014/main" id="{9E242DB2-C685-9513-036C-51598B0D609B}"/>
                </a:ext>
              </a:extLst>
            </p:cNvPr>
            <p:cNvSpPr/>
            <p:nvPr/>
          </p:nvSpPr>
          <p:spPr>
            <a:xfrm>
              <a:off x="7243094" y="3975112"/>
              <a:ext cx="530352" cy="509137"/>
            </a:xfrm>
            <a:prstGeom prst="round2DiagRect">
              <a:avLst>
                <a:gd name="adj1" fmla="val 23531"/>
                <a:gd name="adj2" fmla="val 0"/>
              </a:avLst>
            </a:prstGeom>
            <a:solidFill>
              <a:srgbClr val="24B2E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rgbClr val="0F529C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b="1"/>
            </a:p>
          </p:txBody>
        </p:sp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2366E4DD-BABC-0C8D-761F-17CB0AF23B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16246" y="4045337"/>
              <a:ext cx="384048" cy="384048"/>
            </a:xfrm>
            <a:prstGeom prst="rect">
              <a:avLst/>
            </a:prstGeom>
          </p:spPr>
        </p:pic>
      </p:grpSp>
      <p:sp>
        <p:nvSpPr>
          <p:cNvPr id="45" name="Carte"/>
          <p:cNvSpPr/>
          <p:nvPr/>
        </p:nvSpPr>
        <p:spPr>
          <a:xfrm>
            <a:off x="6234237" y="3865384"/>
            <a:ext cx="2642616" cy="1874519"/>
          </a:xfrm>
          <a:prstGeom prst="round2DiagRect">
            <a:avLst>
              <a:gd name="adj1" fmla="val 8162"/>
              <a:gd name="adj2" fmla="val 0"/>
            </a:avLst>
          </a:prstGeom>
          <a:noFill/>
          <a:ln w="15875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KPI financier"/>
          <p:cNvSpPr txBox="1"/>
          <p:nvPr/>
        </p:nvSpPr>
        <p:spPr>
          <a:xfrm>
            <a:off x="6335613" y="4509560"/>
            <a:ext cx="2439863" cy="7181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fr-FR" sz="3000" b="1" dirty="0">
                <a:solidFill>
                  <a:srgbClr val="24B2E0"/>
                </a:solidFill>
                <a:latin typeface="+mj-lt"/>
              </a:rPr>
              <a:t>205 </a:t>
            </a:r>
            <a:r>
              <a:rPr lang="fr-FR" sz="3000" b="1" baseline="30000" dirty="0">
                <a:solidFill>
                  <a:srgbClr val="24B2E0"/>
                </a:solidFill>
                <a:latin typeface="+mj-lt"/>
              </a:rPr>
              <a:t>M</a:t>
            </a:r>
            <a:r>
              <a:rPr sz="3000" b="1" baseline="30000" dirty="0">
                <a:solidFill>
                  <a:srgbClr val="24B2E0"/>
                </a:solidFill>
                <a:latin typeface="+mj-lt"/>
              </a:rPr>
              <a:t>DH</a:t>
            </a:r>
          </a:p>
          <a:p>
            <a:pPr>
              <a:spcAft>
                <a:spcPts val="200"/>
              </a:spcAft>
            </a:pPr>
            <a:r>
              <a:rPr lang="fr-FR" sz="1500" b="0" dirty="0">
                <a:solidFill>
                  <a:srgbClr val="1A1A1A"/>
                </a:solidFill>
              </a:rPr>
              <a:t>RNPG 2025</a:t>
            </a:r>
            <a:endParaRPr sz="1500" b="0" dirty="0">
              <a:solidFill>
                <a:srgbClr val="1A1A1A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C0B4A5A-4419-20B3-329C-B426CB1ECDFE}"/>
              </a:ext>
            </a:extLst>
          </p:cNvPr>
          <p:cNvGrpSpPr/>
          <p:nvPr/>
        </p:nvGrpSpPr>
        <p:grpSpPr>
          <a:xfrm>
            <a:off x="8236532" y="3975112"/>
            <a:ext cx="530352" cy="509137"/>
            <a:chOff x="11092815" y="3975112"/>
            <a:chExt cx="530352" cy="509137"/>
          </a:xfrm>
        </p:grpSpPr>
        <p:sp>
          <p:nvSpPr>
            <p:cNvPr id="33" name="Rectangle : avec coins arrondis en diagonale 32">
              <a:extLst>
                <a:ext uri="{FF2B5EF4-FFF2-40B4-BE49-F238E27FC236}">
                  <a16:creationId xmlns:a16="http://schemas.microsoft.com/office/drawing/2014/main" id="{E238E438-7D33-DFEE-4C59-B6AE2EFC6B64}"/>
                </a:ext>
              </a:extLst>
            </p:cNvPr>
            <p:cNvSpPr/>
            <p:nvPr/>
          </p:nvSpPr>
          <p:spPr>
            <a:xfrm>
              <a:off x="11092815" y="3975112"/>
              <a:ext cx="530352" cy="509137"/>
            </a:xfrm>
            <a:prstGeom prst="round2DiagRect">
              <a:avLst>
                <a:gd name="adj1" fmla="val 23531"/>
                <a:gd name="adj2" fmla="val 0"/>
              </a:avLst>
            </a:prstGeom>
            <a:solidFill>
              <a:srgbClr val="24B2E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rgbClr val="0F529C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b="1" dirty="0"/>
            </a:p>
          </p:txBody>
        </p:sp>
        <p:grpSp>
          <p:nvGrpSpPr>
            <p:cNvPr id="26" name="ee4p_icon_group">
              <a:extLst>
                <a:ext uri="{FF2B5EF4-FFF2-40B4-BE49-F238E27FC236}">
                  <a16:creationId xmlns:a16="http://schemas.microsoft.com/office/drawing/2014/main" id="{9DA25195-B8E9-29E5-0B88-62D681BF1AB6}"/>
                </a:ext>
              </a:extLst>
            </p:cNvPr>
            <p:cNvGrpSpPr/>
            <p:nvPr/>
          </p:nvGrpSpPr>
          <p:grpSpPr>
            <a:xfrm>
              <a:off x="11165967" y="4045337"/>
              <a:ext cx="384048" cy="384048"/>
              <a:chOff x="4032000" y="2889005"/>
              <a:chExt cx="1080000" cy="1080000"/>
            </a:xfrm>
          </p:grpSpPr>
          <p:sp>
            <p:nvSpPr>
              <p:cNvPr id="27" name="ee4p_icon_frame" hidden="1">
                <a:extLst>
                  <a:ext uri="{FF2B5EF4-FFF2-40B4-BE49-F238E27FC236}">
                    <a16:creationId xmlns:a16="http://schemas.microsoft.com/office/drawing/2014/main" id="{FE339AFF-567E-733A-8F7C-7D87796271AE}"/>
                  </a:ext>
                </a:extLst>
              </p:cNvPr>
              <p:cNvSpPr/>
              <p:nvPr/>
            </p:nvSpPr>
            <p:spPr>
              <a:xfrm>
                <a:off x="4032000" y="2889005"/>
                <a:ext cx="1080000" cy="1080000"/>
              </a:xfrm>
              <a:prstGeom prst="rect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ee4p_icon">
                <a:extLst>
                  <a:ext uri="{FF2B5EF4-FFF2-40B4-BE49-F238E27FC236}">
                    <a16:creationId xmlns:a16="http://schemas.microsoft.com/office/drawing/2014/main" id="{5C4FB44F-D890-348E-0AEF-66EF232440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64000" y="2999243"/>
                <a:ext cx="1016000" cy="859524"/>
              </a:xfrm>
              <a:custGeom>
                <a:avLst/>
                <a:gdLst>
                  <a:gd name="connsiteX0" fmla="*/ 935126 w 1016000"/>
                  <a:gd name="connsiteY0" fmla="*/ 775535 h 859524"/>
                  <a:gd name="connsiteX1" fmla="*/ 924966 w 1016000"/>
                  <a:gd name="connsiteY1" fmla="*/ 765375 h 859524"/>
                  <a:gd name="connsiteX2" fmla="*/ 887002 w 1016000"/>
                  <a:gd name="connsiteY2" fmla="*/ 765375 h 859524"/>
                  <a:gd name="connsiteX3" fmla="*/ 887002 w 1016000"/>
                  <a:gd name="connsiteY3" fmla="*/ 701705 h 859524"/>
                  <a:gd name="connsiteX4" fmla="*/ 876842 w 1016000"/>
                  <a:gd name="connsiteY4" fmla="*/ 691545 h 859524"/>
                  <a:gd name="connsiteX5" fmla="*/ 844940 w 1016000"/>
                  <a:gd name="connsiteY5" fmla="*/ 691545 h 859524"/>
                  <a:gd name="connsiteX6" fmla="*/ 844940 w 1016000"/>
                  <a:gd name="connsiteY6" fmla="*/ 332186 h 859524"/>
                  <a:gd name="connsiteX7" fmla="*/ 876842 w 1016000"/>
                  <a:gd name="connsiteY7" fmla="*/ 332186 h 859524"/>
                  <a:gd name="connsiteX8" fmla="*/ 887002 w 1016000"/>
                  <a:gd name="connsiteY8" fmla="*/ 322026 h 859524"/>
                  <a:gd name="connsiteX9" fmla="*/ 887002 w 1016000"/>
                  <a:gd name="connsiteY9" fmla="*/ 255241 h 859524"/>
                  <a:gd name="connsiteX10" fmla="*/ 885986 w 1016000"/>
                  <a:gd name="connsiteY10" fmla="*/ 255241 h 859524"/>
                  <a:gd name="connsiteX11" fmla="*/ 885986 w 1016000"/>
                  <a:gd name="connsiteY11" fmla="*/ 197668 h 859524"/>
                  <a:gd name="connsiteX12" fmla="*/ 880229 w 1016000"/>
                  <a:gd name="connsiteY12" fmla="*/ 188524 h 859524"/>
                  <a:gd name="connsiteX13" fmla="*/ 491067 w 1016000"/>
                  <a:gd name="connsiteY13" fmla="*/ 1004 h 859524"/>
                  <a:gd name="connsiteX14" fmla="*/ 481923 w 1016000"/>
                  <a:gd name="connsiteY14" fmla="*/ 1173 h 859524"/>
                  <a:gd name="connsiteX15" fmla="*/ 126323 w 1016000"/>
                  <a:gd name="connsiteY15" fmla="*/ 188592 h 859524"/>
                  <a:gd name="connsiteX16" fmla="*/ 120870 w 1016000"/>
                  <a:gd name="connsiteY16" fmla="*/ 197566 h 859524"/>
                  <a:gd name="connsiteX17" fmla="*/ 120870 w 1016000"/>
                  <a:gd name="connsiteY17" fmla="*/ 322026 h 859524"/>
                  <a:gd name="connsiteX18" fmla="*/ 131030 w 1016000"/>
                  <a:gd name="connsiteY18" fmla="*/ 332186 h 859524"/>
                  <a:gd name="connsiteX19" fmla="*/ 162899 w 1016000"/>
                  <a:gd name="connsiteY19" fmla="*/ 332186 h 859524"/>
                  <a:gd name="connsiteX20" fmla="*/ 162899 w 1016000"/>
                  <a:gd name="connsiteY20" fmla="*/ 691545 h 859524"/>
                  <a:gd name="connsiteX21" fmla="*/ 139192 w 1016000"/>
                  <a:gd name="connsiteY21" fmla="*/ 691545 h 859524"/>
                  <a:gd name="connsiteX22" fmla="*/ 129032 w 1016000"/>
                  <a:gd name="connsiteY22" fmla="*/ 701705 h 859524"/>
                  <a:gd name="connsiteX23" fmla="*/ 129032 w 1016000"/>
                  <a:gd name="connsiteY23" fmla="*/ 765375 h 859524"/>
                  <a:gd name="connsiteX24" fmla="*/ 91034 w 1016000"/>
                  <a:gd name="connsiteY24" fmla="*/ 765375 h 859524"/>
                  <a:gd name="connsiteX25" fmla="*/ 80874 w 1016000"/>
                  <a:gd name="connsiteY25" fmla="*/ 775535 h 859524"/>
                  <a:gd name="connsiteX26" fmla="*/ 80874 w 1016000"/>
                  <a:gd name="connsiteY26" fmla="*/ 839204 h 859524"/>
                  <a:gd name="connsiteX27" fmla="*/ 0 w 1016000"/>
                  <a:gd name="connsiteY27" fmla="*/ 839204 h 859524"/>
                  <a:gd name="connsiteX28" fmla="*/ 0 w 1016000"/>
                  <a:gd name="connsiteY28" fmla="*/ 859524 h 859524"/>
                  <a:gd name="connsiteX29" fmla="*/ 638082 w 1016000"/>
                  <a:gd name="connsiteY29" fmla="*/ 859524 h 859524"/>
                  <a:gd name="connsiteX30" fmla="*/ 638082 w 1016000"/>
                  <a:gd name="connsiteY30" fmla="*/ 839204 h 859524"/>
                  <a:gd name="connsiteX31" fmla="*/ 101194 w 1016000"/>
                  <a:gd name="connsiteY31" fmla="*/ 839204 h 859524"/>
                  <a:gd name="connsiteX32" fmla="*/ 101194 w 1016000"/>
                  <a:gd name="connsiteY32" fmla="*/ 785695 h 859524"/>
                  <a:gd name="connsiteX33" fmla="*/ 914806 w 1016000"/>
                  <a:gd name="connsiteY33" fmla="*/ 785695 h 859524"/>
                  <a:gd name="connsiteX34" fmla="*/ 914806 w 1016000"/>
                  <a:gd name="connsiteY34" fmla="*/ 839204 h 859524"/>
                  <a:gd name="connsiteX35" fmla="*/ 751366 w 1016000"/>
                  <a:gd name="connsiteY35" fmla="*/ 839204 h 859524"/>
                  <a:gd name="connsiteX36" fmla="*/ 751366 w 1016000"/>
                  <a:gd name="connsiteY36" fmla="*/ 859524 h 859524"/>
                  <a:gd name="connsiteX37" fmla="*/ 1016000 w 1016000"/>
                  <a:gd name="connsiteY37" fmla="*/ 859524 h 859524"/>
                  <a:gd name="connsiteX38" fmla="*/ 1016000 w 1016000"/>
                  <a:gd name="connsiteY38" fmla="*/ 839204 h 859524"/>
                  <a:gd name="connsiteX39" fmla="*/ 935126 w 1016000"/>
                  <a:gd name="connsiteY39" fmla="*/ 839204 h 859524"/>
                  <a:gd name="connsiteX40" fmla="*/ 141122 w 1016000"/>
                  <a:gd name="connsiteY40" fmla="*/ 311866 h 859524"/>
                  <a:gd name="connsiteX41" fmla="*/ 141122 w 1016000"/>
                  <a:gd name="connsiteY41" fmla="*/ 265401 h 859524"/>
                  <a:gd name="connsiteX42" fmla="*/ 332672 w 1016000"/>
                  <a:gd name="connsiteY42" fmla="*/ 265401 h 859524"/>
                  <a:gd name="connsiteX43" fmla="*/ 332672 w 1016000"/>
                  <a:gd name="connsiteY43" fmla="*/ 245081 h 859524"/>
                  <a:gd name="connsiteX44" fmla="*/ 141122 w 1016000"/>
                  <a:gd name="connsiteY44" fmla="*/ 245081 h 859524"/>
                  <a:gd name="connsiteX45" fmla="*/ 141122 w 1016000"/>
                  <a:gd name="connsiteY45" fmla="*/ 203696 h 859524"/>
                  <a:gd name="connsiteX46" fmla="*/ 486766 w 1016000"/>
                  <a:gd name="connsiteY46" fmla="*/ 21527 h 859524"/>
                  <a:gd name="connsiteX47" fmla="*/ 865666 w 1016000"/>
                  <a:gd name="connsiteY47" fmla="*/ 203967 h 859524"/>
                  <a:gd name="connsiteX48" fmla="*/ 865666 w 1016000"/>
                  <a:gd name="connsiteY48" fmla="*/ 245081 h 859524"/>
                  <a:gd name="connsiteX49" fmla="*/ 438573 w 1016000"/>
                  <a:gd name="connsiteY49" fmla="*/ 245081 h 859524"/>
                  <a:gd name="connsiteX50" fmla="*/ 438573 w 1016000"/>
                  <a:gd name="connsiteY50" fmla="*/ 265401 h 859524"/>
                  <a:gd name="connsiteX51" fmla="*/ 866682 w 1016000"/>
                  <a:gd name="connsiteY51" fmla="*/ 265401 h 859524"/>
                  <a:gd name="connsiteX52" fmla="*/ 866682 w 1016000"/>
                  <a:gd name="connsiteY52" fmla="*/ 311866 h 859524"/>
                  <a:gd name="connsiteX53" fmla="*/ 141122 w 1016000"/>
                  <a:gd name="connsiteY53" fmla="*/ 311866 h 859524"/>
                  <a:gd name="connsiteX54" fmla="*/ 824620 w 1016000"/>
                  <a:gd name="connsiteY54" fmla="*/ 332186 h 859524"/>
                  <a:gd name="connsiteX55" fmla="*/ 824620 w 1016000"/>
                  <a:gd name="connsiteY55" fmla="*/ 691545 h 859524"/>
                  <a:gd name="connsiteX56" fmla="*/ 750113 w 1016000"/>
                  <a:gd name="connsiteY56" fmla="*/ 691545 h 859524"/>
                  <a:gd name="connsiteX57" fmla="*/ 750113 w 1016000"/>
                  <a:gd name="connsiteY57" fmla="*/ 332186 h 859524"/>
                  <a:gd name="connsiteX58" fmla="*/ 641231 w 1016000"/>
                  <a:gd name="connsiteY58" fmla="*/ 412281 h 859524"/>
                  <a:gd name="connsiteX59" fmla="*/ 370467 w 1016000"/>
                  <a:gd name="connsiteY59" fmla="*/ 412281 h 859524"/>
                  <a:gd name="connsiteX60" fmla="*/ 360307 w 1016000"/>
                  <a:gd name="connsiteY60" fmla="*/ 422441 h 859524"/>
                  <a:gd name="connsiteX61" fmla="*/ 360307 w 1016000"/>
                  <a:gd name="connsiteY61" fmla="*/ 691545 h 859524"/>
                  <a:gd name="connsiteX62" fmla="*/ 277910 w 1016000"/>
                  <a:gd name="connsiteY62" fmla="*/ 691545 h 859524"/>
                  <a:gd name="connsiteX63" fmla="*/ 277910 w 1016000"/>
                  <a:gd name="connsiteY63" fmla="*/ 332186 h 859524"/>
                  <a:gd name="connsiteX64" fmla="*/ 729894 w 1016000"/>
                  <a:gd name="connsiteY64" fmla="*/ 332186 h 859524"/>
                  <a:gd name="connsiteX65" fmla="*/ 729894 w 1016000"/>
                  <a:gd name="connsiteY65" fmla="*/ 691545 h 859524"/>
                  <a:gd name="connsiteX66" fmla="*/ 651391 w 1016000"/>
                  <a:gd name="connsiteY66" fmla="*/ 691545 h 859524"/>
                  <a:gd name="connsiteX67" fmla="*/ 651391 w 1016000"/>
                  <a:gd name="connsiteY67" fmla="*/ 422441 h 859524"/>
                  <a:gd name="connsiteX68" fmla="*/ 641231 w 1016000"/>
                  <a:gd name="connsiteY68" fmla="*/ 412281 h 859524"/>
                  <a:gd name="connsiteX69" fmla="*/ 631071 w 1016000"/>
                  <a:gd name="connsiteY69" fmla="*/ 432601 h 859524"/>
                  <a:gd name="connsiteX70" fmla="*/ 631071 w 1016000"/>
                  <a:gd name="connsiteY70" fmla="*/ 691545 h 859524"/>
                  <a:gd name="connsiteX71" fmla="*/ 520937 w 1016000"/>
                  <a:gd name="connsiteY71" fmla="*/ 691545 h 859524"/>
                  <a:gd name="connsiteX72" fmla="*/ 520937 w 1016000"/>
                  <a:gd name="connsiteY72" fmla="*/ 432601 h 859524"/>
                  <a:gd name="connsiteX73" fmla="*/ 500617 w 1016000"/>
                  <a:gd name="connsiteY73" fmla="*/ 432601 h 859524"/>
                  <a:gd name="connsiteX74" fmla="*/ 500617 w 1016000"/>
                  <a:gd name="connsiteY74" fmla="*/ 691545 h 859524"/>
                  <a:gd name="connsiteX75" fmla="*/ 380627 w 1016000"/>
                  <a:gd name="connsiteY75" fmla="*/ 691545 h 859524"/>
                  <a:gd name="connsiteX76" fmla="*/ 380627 w 1016000"/>
                  <a:gd name="connsiteY76" fmla="*/ 432601 h 859524"/>
                  <a:gd name="connsiteX77" fmla="*/ 257590 w 1016000"/>
                  <a:gd name="connsiteY77" fmla="*/ 332186 h 859524"/>
                  <a:gd name="connsiteX78" fmla="*/ 257590 w 1016000"/>
                  <a:gd name="connsiteY78" fmla="*/ 691545 h 859524"/>
                  <a:gd name="connsiteX79" fmla="*/ 183083 w 1016000"/>
                  <a:gd name="connsiteY79" fmla="*/ 691545 h 859524"/>
                  <a:gd name="connsiteX80" fmla="*/ 183083 w 1016000"/>
                  <a:gd name="connsiteY80" fmla="*/ 332186 h 859524"/>
                  <a:gd name="connsiteX81" fmla="*/ 866682 w 1016000"/>
                  <a:gd name="connsiteY81" fmla="*/ 765375 h 859524"/>
                  <a:gd name="connsiteX82" fmla="*/ 149318 w 1016000"/>
                  <a:gd name="connsiteY82" fmla="*/ 765375 h 859524"/>
                  <a:gd name="connsiteX83" fmla="*/ 149318 w 1016000"/>
                  <a:gd name="connsiteY83" fmla="*/ 711865 h 859524"/>
                  <a:gd name="connsiteX84" fmla="*/ 866682 w 1016000"/>
                  <a:gd name="connsiteY84" fmla="*/ 711865 h 859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1016000" h="859524">
                    <a:moveTo>
                      <a:pt x="935126" y="775535"/>
                    </a:moveTo>
                    <a:cubicBezTo>
                      <a:pt x="935126" y="769923"/>
                      <a:pt x="930578" y="765375"/>
                      <a:pt x="924966" y="765375"/>
                    </a:cubicBezTo>
                    <a:lnTo>
                      <a:pt x="887002" y="765375"/>
                    </a:lnTo>
                    <a:lnTo>
                      <a:pt x="887002" y="701705"/>
                    </a:lnTo>
                    <a:cubicBezTo>
                      <a:pt x="887002" y="696094"/>
                      <a:pt x="882454" y="691545"/>
                      <a:pt x="876842" y="691545"/>
                    </a:cubicBezTo>
                    <a:lnTo>
                      <a:pt x="844940" y="691545"/>
                    </a:lnTo>
                    <a:lnTo>
                      <a:pt x="844940" y="332186"/>
                    </a:lnTo>
                    <a:lnTo>
                      <a:pt x="876842" y="332186"/>
                    </a:lnTo>
                    <a:cubicBezTo>
                      <a:pt x="882454" y="332186"/>
                      <a:pt x="887002" y="327638"/>
                      <a:pt x="887002" y="322026"/>
                    </a:cubicBezTo>
                    <a:lnTo>
                      <a:pt x="887002" y="255241"/>
                    </a:lnTo>
                    <a:lnTo>
                      <a:pt x="885986" y="255241"/>
                    </a:lnTo>
                    <a:lnTo>
                      <a:pt x="885986" y="197668"/>
                    </a:lnTo>
                    <a:cubicBezTo>
                      <a:pt x="885983" y="193767"/>
                      <a:pt x="883744" y="190214"/>
                      <a:pt x="880229" y="188524"/>
                    </a:cubicBezTo>
                    <a:lnTo>
                      <a:pt x="491067" y="1004"/>
                    </a:lnTo>
                    <a:cubicBezTo>
                      <a:pt x="488164" y="-392"/>
                      <a:pt x="484771" y="-329"/>
                      <a:pt x="481923" y="1173"/>
                    </a:cubicBezTo>
                    <a:lnTo>
                      <a:pt x="126323" y="188592"/>
                    </a:lnTo>
                    <a:cubicBezTo>
                      <a:pt x="122980" y="190339"/>
                      <a:pt x="120881" y="193794"/>
                      <a:pt x="120870" y="197566"/>
                    </a:cubicBezTo>
                    <a:lnTo>
                      <a:pt x="120870" y="322026"/>
                    </a:lnTo>
                    <a:cubicBezTo>
                      <a:pt x="120870" y="327638"/>
                      <a:pt x="125419" y="332186"/>
                      <a:pt x="131030" y="332186"/>
                    </a:cubicBezTo>
                    <a:lnTo>
                      <a:pt x="162899" y="332186"/>
                    </a:lnTo>
                    <a:lnTo>
                      <a:pt x="162899" y="691545"/>
                    </a:lnTo>
                    <a:lnTo>
                      <a:pt x="139192" y="691545"/>
                    </a:lnTo>
                    <a:cubicBezTo>
                      <a:pt x="133581" y="691545"/>
                      <a:pt x="129032" y="696094"/>
                      <a:pt x="129032" y="701705"/>
                    </a:cubicBezTo>
                    <a:lnTo>
                      <a:pt x="129032" y="765375"/>
                    </a:lnTo>
                    <a:lnTo>
                      <a:pt x="91034" y="765375"/>
                    </a:lnTo>
                    <a:cubicBezTo>
                      <a:pt x="85422" y="765375"/>
                      <a:pt x="80874" y="769923"/>
                      <a:pt x="80874" y="775535"/>
                    </a:cubicBezTo>
                    <a:lnTo>
                      <a:pt x="80874" y="839204"/>
                    </a:lnTo>
                    <a:lnTo>
                      <a:pt x="0" y="839204"/>
                    </a:lnTo>
                    <a:lnTo>
                      <a:pt x="0" y="859524"/>
                    </a:lnTo>
                    <a:lnTo>
                      <a:pt x="638082" y="859524"/>
                    </a:lnTo>
                    <a:lnTo>
                      <a:pt x="638082" y="839204"/>
                    </a:lnTo>
                    <a:lnTo>
                      <a:pt x="101194" y="839204"/>
                    </a:lnTo>
                    <a:lnTo>
                      <a:pt x="101194" y="785695"/>
                    </a:lnTo>
                    <a:lnTo>
                      <a:pt x="914806" y="785695"/>
                    </a:lnTo>
                    <a:lnTo>
                      <a:pt x="914806" y="839204"/>
                    </a:lnTo>
                    <a:lnTo>
                      <a:pt x="751366" y="839204"/>
                    </a:lnTo>
                    <a:lnTo>
                      <a:pt x="751366" y="859524"/>
                    </a:lnTo>
                    <a:lnTo>
                      <a:pt x="1016000" y="859524"/>
                    </a:lnTo>
                    <a:lnTo>
                      <a:pt x="1016000" y="839204"/>
                    </a:lnTo>
                    <a:lnTo>
                      <a:pt x="935126" y="839204"/>
                    </a:lnTo>
                    <a:close/>
                    <a:moveTo>
                      <a:pt x="141122" y="311866"/>
                    </a:moveTo>
                    <a:lnTo>
                      <a:pt x="141122" y="265401"/>
                    </a:lnTo>
                    <a:lnTo>
                      <a:pt x="332672" y="265401"/>
                    </a:lnTo>
                    <a:lnTo>
                      <a:pt x="332672" y="245081"/>
                    </a:lnTo>
                    <a:lnTo>
                      <a:pt x="141122" y="245081"/>
                    </a:lnTo>
                    <a:lnTo>
                      <a:pt x="141122" y="203696"/>
                    </a:lnTo>
                    <a:lnTo>
                      <a:pt x="486766" y="21527"/>
                    </a:lnTo>
                    <a:lnTo>
                      <a:pt x="865666" y="203967"/>
                    </a:lnTo>
                    <a:lnTo>
                      <a:pt x="865666" y="245081"/>
                    </a:lnTo>
                    <a:lnTo>
                      <a:pt x="438573" y="245081"/>
                    </a:lnTo>
                    <a:lnTo>
                      <a:pt x="438573" y="265401"/>
                    </a:lnTo>
                    <a:lnTo>
                      <a:pt x="866682" y="265401"/>
                    </a:lnTo>
                    <a:lnTo>
                      <a:pt x="866682" y="311866"/>
                    </a:lnTo>
                    <a:lnTo>
                      <a:pt x="141122" y="311866"/>
                    </a:lnTo>
                    <a:close/>
                    <a:moveTo>
                      <a:pt x="824620" y="332186"/>
                    </a:moveTo>
                    <a:lnTo>
                      <a:pt x="824620" y="691545"/>
                    </a:lnTo>
                    <a:lnTo>
                      <a:pt x="750113" y="691545"/>
                    </a:lnTo>
                    <a:lnTo>
                      <a:pt x="750113" y="332186"/>
                    </a:lnTo>
                    <a:close/>
                    <a:moveTo>
                      <a:pt x="641231" y="412281"/>
                    </a:moveTo>
                    <a:lnTo>
                      <a:pt x="370467" y="412281"/>
                    </a:lnTo>
                    <a:cubicBezTo>
                      <a:pt x="364856" y="412281"/>
                      <a:pt x="360307" y="416829"/>
                      <a:pt x="360307" y="422441"/>
                    </a:cubicBezTo>
                    <a:lnTo>
                      <a:pt x="360307" y="691545"/>
                    </a:lnTo>
                    <a:lnTo>
                      <a:pt x="277910" y="691545"/>
                    </a:lnTo>
                    <a:lnTo>
                      <a:pt x="277910" y="332186"/>
                    </a:lnTo>
                    <a:lnTo>
                      <a:pt x="729894" y="332186"/>
                    </a:lnTo>
                    <a:lnTo>
                      <a:pt x="729894" y="691545"/>
                    </a:lnTo>
                    <a:lnTo>
                      <a:pt x="651391" y="691545"/>
                    </a:lnTo>
                    <a:lnTo>
                      <a:pt x="651391" y="422441"/>
                    </a:lnTo>
                    <a:cubicBezTo>
                      <a:pt x="651391" y="416829"/>
                      <a:pt x="646843" y="412281"/>
                      <a:pt x="641231" y="412281"/>
                    </a:cubicBezTo>
                    <a:close/>
                    <a:moveTo>
                      <a:pt x="631071" y="432601"/>
                    </a:moveTo>
                    <a:lnTo>
                      <a:pt x="631071" y="691545"/>
                    </a:lnTo>
                    <a:lnTo>
                      <a:pt x="520937" y="691545"/>
                    </a:lnTo>
                    <a:lnTo>
                      <a:pt x="520937" y="432601"/>
                    </a:lnTo>
                    <a:close/>
                    <a:moveTo>
                      <a:pt x="500617" y="432601"/>
                    </a:moveTo>
                    <a:lnTo>
                      <a:pt x="500617" y="691545"/>
                    </a:lnTo>
                    <a:lnTo>
                      <a:pt x="380627" y="691545"/>
                    </a:lnTo>
                    <a:lnTo>
                      <a:pt x="380627" y="432601"/>
                    </a:lnTo>
                    <a:close/>
                    <a:moveTo>
                      <a:pt x="257590" y="332186"/>
                    </a:moveTo>
                    <a:lnTo>
                      <a:pt x="257590" y="691545"/>
                    </a:lnTo>
                    <a:lnTo>
                      <a:pt x="183083" y="691545"/>
                    </a:lnTo>
                    <a:lnTo>
                      <a:pt x="183083" y="332186"/>
                    </a:lnTo>
                    <a:close/>
                    <a:moveTo>
                      <a:pt x="866682" y="765375"/>
                    </a:moveTo>
                    <a:lnTo>
                      <a:pt x="149318" y="765375"/>
                    </a:lnTo>
                    <a:lnTo>
                      <a:pt x="149318" y="711865"/>
                    </a:lnTo>
                    <a:lnTo>
                      <a:pt x="866682" y="711865"/>
                    </a:lnTo>
                    <a:close/>
                  </a:path>
                </a:pathLst>
              </a:custGeom>
              <a:solidFill>
                <a:schemeClr val="bg1"/>
              </a:solidFill>
              <a:ln w="33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sp>
        <p:nvSpPr>
          <p:cNvPr id="47" name="Carte"/>
          <p:cNvSpPr/>
          <p:nvPr/>
        </p:nvSpPr>
        <p:spPr>
          <a:xfrm>
            <a:off x="485581" y="1899757"/>
            <a:ext cx="2642616" cy="169164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 w="15875">
            <a:solidFill>
              <a:srgbClr val="A9C8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 : avec coins arrondis en diagonale 28">
            <a:extLst>
              <a:ext uri="{FF2B5EF4-FFF2-40B4-BE49-F238E27FC236}">
                <a16:creationId xmlns:a16="http://schemas.microsoft.com/office/drawing/2014/main" id="{E69F2241-2949-F068-F4F1-BAF330CA9243}"/>
              </a:ext>
            </a:extLst>
          </p:cNvPr>
          <p:cNvSpPr/>
          <p:nvPr/>
        </p:nvSpPr>
        <p:spPr>
          <a:xfrm>
            <a:off x="668461" y="2403226"/>
            <a:ext cx="713232" cy="684702"/>
          </a:xfrm>
          <a:prstGeom prst="round2DiagRect">
            <a:avLst>
              <a:gd name="adj1" fmla="val 17351"/>
              <a:gd name="adj2" fmla="val 0"/>
            </a:avLst>
          </a:prstGeom>
          <a:solidFill>
            <a:srgbClr val="0F529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rgbClr val="0F529C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b="1"/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A2DAB74A-C3A7-E429-5E74-392D5952BE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9045" y="2489545"/>
            <a:ext cx="512064" cy="512064"/>
          </a:xfrm>
          <a:prstGeom prst="rect">
            <a:avLst/>
          </a:prstGeom>
        </p:spPr>
      </p:pic>
      <p:sp>
        <p:nvSpPr>
          <p:cNvPr id="48" name="KPI groupe"/>
          <p:cNvSpPr txBox="1"/>
          <p:nvPr/>
        </p:nvSpPr>
        <p:spPr>
          <a:xfrm>
            <a:off x="1518853" y="2082638"/>
            <a:ext cx="1499616" cy="1325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Aft>
                <a:spcPts val="200"/>
              </a:spcAft>
            </a:pPr>
            <a:r>
              <a:rPr sz="2800" b="1" dirty="0">
                <a:solidFill>
                  <a:srgbClr val="24B2E0"/>
                </a:solidFill>
                <a:latin typeface="+mj-lt"/>
              </a:rPr>
              <a:t>451</a:t>
            </a:r>
          </a:p>
          <a:p>
            <a:pPr>
              <a:spcAft>
                <a:spcPts val="200"/>
              </a:spcAft>
            </a:pPr>
            <a:r>
              <a:rPr sz="1300" b="0" dirty="0" err="1">
                <a:solidFill>
                  <a:srgbClr val="1A1A1A"/>
                </a:solidFill>
              </a:rPr>
              <a:t>Collaborateurs</a:t>
            </a:r>
            <a:endParaRPr sz="1300" b="0" dirty="0">
              <a:solidFill>
                <a:srgbClr val="1A1A1A"/>
              </a:solidFill>
            </a:endParaRPr>
          </a:p>
        </p:txBody>
      </p:sp>
      <p:sp>
        <p:nvSpPr>
          <p:cNvPr id="53" name="Carte"/>
          <p:cNvSpPr/>
          <p:nvPr/>
        </p:nvSpPr>
        <p:spPr>
          <a:xfrm>
            <a:off x="6234237" y="1899757"/>
            <a:ext cx="2642616" cy="169164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 w="15875">
            <a:solidFill>
              <a:srgbClr val="A9C8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 : avec coins arrondis en diagonale 10">
            <a:extLst>
              <a:ext uri="{FF2B5EF4-FFF2-40B4-BE49-F238E27FC236}">
                <a16:creationId xmlns:a16="http://schemas.microsoft.com/office/drawing/2014/main" id="{CFECDAAD-D5FC-4746-D871-E68A601B8B79}"/>
              </a:ext>
            </a:extLst>
          </p:cNvPr>
          <p:cNvSpPr/>
          <p:nvPr/>
        </p:nvSpPr>
        <p:spPr>
          <a:xfrm>
            <a:off x="6417117" y="2403226"/>
            <a:ext cx="713232" cy="684702"/>
          </a:xfrm>
          <a:prstGeom prst="round2DiagRect">
            <a:avLst>
              <a:gd name="adj1" fmla="val 17351"/>
              <a:gd name="adj2" fmla="val 0"/>
            </a:avLst>
          </a:prstGeom>
          <a:solidFill>
            <a:srgbClr val="0F529C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b="1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3E87A58-6B24-7EFF-E652-70D5795AAC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17701" y="2489545"/>
            <a:ext cx="512064" cy="512064"/>
          </a:xfrm>
          <a:prstGeom prst="rect">
            <a:avLst/>
          </a:prstGeom>
        </p:spPr>
      </p:pic>
      <p:sp>
        <p:nvSpPr>
          <p:cNvPr id="54" name="KPI groupe"/>
          <p:cNvSpPr txBox="1"/>
          <p:nvPr/>
        </p:nvSpPr>
        <p:spPr>
          <a:xfrm>
            <a:off x="7267509" y="2082638"/>
            <a:ext cx="1499616" cy="1325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Aft>
                <a:spcPts val="200"/>
              </a:spcAft>
            </a:pPr>
            <a:r>
              <a:rPr sz="2800" b="1">
                <a:solidFill>
                  <a:srgbClr val="24B2E0"/>
                </a:solidFill>
                <a:latin typeface="+mj-lt"/>
              </a:rPr>
              <a:t>+1 500</a:t>
            </a:r>
          </a:p>
          <a:p>
            <a:pPr>
              <a:spcAft>
                <a:spcPts val="200"/>
              </a:spcAft>
            </a:pPr>
            <a:r>
              <a:rPr sz="1300" b="0">
                <a:solidFill>
                  <a:srgbClr val="1A1A1A"/>
                </a:solidFill>
              </a:rPr>
              <a:t>Clients servis depuis la création</a:t>
            </a:r>
          </a:p>
        </p:txBody>
      </p:sp>
      <p:sp>
        <p:nvSpPr>
          <p:cNvPr id="55" name="Carte"/>
          <p:cNvSpPr/>
          <p:nvPr/>
        </p:nvSpPr>
        <p:spPr>
          <a:xfrm>
            <a:off x="9108566" y="1899757"/>
            <a:ext cx="2642616" cy="169164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 w="15875">
            <a:solidFill>
              <a:srgbClr val="A9C8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Icône"/>
          <p:cNvSpPr/>
          <p:nvPr/>
        </p:nvSpPr>
        <p:spPr>
          <a:xfrm>
            <a:off x="9291446" y="2403226"/>
            <a:ext cx="713232" cy="684702"/>
          </a:xfrm>
          <a:prstGeom prst="round2DiagRect">
            <a:avLst>
              <a:gd name="adj1" fmla="val 17351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5196F74E-06D4-C837-90FF-AC18FA0E487E}"/>
              </a:ext>
            </a:extLst>
          </p:cNvPr>
          <p:cNvSpPr/>
          <p:nvPr/>
        </p:nvSpPr>
        <p:spPr>
          <a:xfrm>
            <a:off x="9434804" y="2532320"/>
            <a:ext cx="426514" cy="426514"/>
          </a:xfrm>
          <a:custGeom>
            <a:avLst/>
            <a:gdLst>
              <a:gd name="connsiteX0" fmla="*/ 5987416 w 6096005"/>
              <a:gd name="connsiteY0" fmla="*/ 3195157 h 6079798"/>
              <a:gd name="connsiteX1" fmla="*/ 4667251 w 6096005"/>
              <a:gd name="connsiteY1" fmla="*/ 2587462 h 6079798"/>
              <a:gd name="connsiteX2" fmla="*/ 4667251 w 6096005"/>
              <a:gd name="connsiteY2" fmla="*/ 846292 h 6079798"/>
              <a:gd name="connsiteX3" fmla="*/ 4552951 w 6096005"/>
              <a:gd name="connsiteY3" fmla="*/ 674842 h 6079798"/>
              <a:gd name="connsiteX4" fmla="*/ 3124201 w 6096005"/>
              <a:gd name="connsiteY4" fmla="*/ 17617 h 6079798"/>
              <a:gd name="connsiteX5" fmla="*/ 2964181 w 6096005"/>
              <a:gd name="connsiteY5" fmla="*/ 17617 h 6079798"/>
              <a:gd name="connsiteX6" fmla="*/ 1535431 w 6096005"/>
              <a:gd name="connsiteY6" fmla="*/ 674842 h 6079798"/>
              <a:gd name="connsiteX7" fmla="*/ 1424941 w 6096005"/>
              <a:gd name="connsiteY7" fmla="*/ 848197 h 6079798"/>
              <a:gd name="connsiteX8" fmla="*/ 1424941 w 6096005"/>
              <a:gd name="connsiteY8" fmla="*/ 2589367 h 6079798"/>
              <a:gd name="connsiteX9" fmla="*/ 110491 w 6096005"/>
              <a:gd name="connsiteY9" fmla="*/ 3195157 h 6079798"/>
              <a:gd name="connsiteX10" fmla="*/ 1 w 6096005"/>
              <a:gd name="connsiteY10" fmla="*/ 3368512 h 6079798"/>
              <a:gd name="connsiteX11" fmla="*/ 1 w 6096005"/>
              <a:gd name="connsiteY11" fmla="*/ 5231602 h 6079798"/>
              <a:gd name="connsiteX12" fmla="*/ 1 w 6096005"/>
              <a:gd name="connsiteY12" fmla="*/ 5231602 h 6079798"/>
              <a:gd name="connsiteX13" fmla="*/ 110491 w 6096005"/>
              <a:gd name="connsiteY13" fmla="*/ 5404957 h 6079798"/>
              <a:gd name="connsiteX14" fmla="*/ 1539241 w 6096005"/>
              <a:gd name="connsiteY14" fmla="*/ 6062182 h 6079798"/>
              <a:gd name="connsiteX15" fmla="*/ 1699261 w 6096005"/>
              <a:gd name="connsiteY15" fmla="*/ 6062182 h 6079798"/>
              <a:gd name="connsiteX16" fmla="*/ 3048001 w 6096005"/>
              <a:gd name="connsiteY16" fmla="*/ 5441152 h 6079798"/>
              <a:gd name="connsiteX17" fmla="*/ 4396741 w 6096005"/>
              <a:gd name="connsiteY17" fmla="*/ 6062182 h 6079798"/>
              <a:gd name="connsiteX18" fmla="*/ 4556761 w 6096005"/>
              <a:gd name="connsiteY18" fmla="*/ 6062182 h 6079798"/>
              <a:gd name="connsiteX19" fmla="*/ 5985511 w 6096005"/>
              <a:gd name="connsiteY19" fmla="*/ 5404957 h 6079798"/>
              <a:gd name="connsiteX20" fmla="*/ 6096001 w 6096005"/>
              <a:gd name="connsiteY20" fmla="*/ 5231602 h 6079798"/>
              <a:gd name="connsiteX21" fmla="*/ 6096001 w 6096005"/>
              <a:gd name="connsiteY21" fmla="*/ 5231602 h 6079798"/>
              <a:gd name="connsiteX22" fmla="*/ 6096001 w 6096005"/>
              <a:gd name="connsiteY22" fmla="*/ 3368512 h 6079798"/>
              <a:gd name="connsiteX23" fmla="*/ 5987416 w 6096005"/>
              <a:gd name="connsiteY23" fmla="*/ 3195157 h 6079798"/>
              <a:gd name="connsiteX24" fmla="*/ 5452111 w 6096005"/>
              <a:gd name="connsiteY24" fmla="*/ 3368512 h 6079798"/>
              <a:gd name="connsiteX25" fmla="*/ 4478656 w 6096005"/>
              <a:gd name="connsiteY25" fmla="*/ 3812377 h 6079798"/>
              <a:gd name="connsiteX26" fmla="*/ 3505201 w 6096005"/>
              <a:gd name="connsiteY26" fmla="*/ 3368512 h 6079798"/>
              <a:gd name="connsiteX27" fmla="*/ 4478656 w 6096005"/>
              <a:gd name="connsiteY27" fmla="*/ 2920837 h 6079798"/>
              <a:gd name="connsiteX28" fmla="*/ 3048001 w 6096005"/>
              <a:gd name="connsiteY28" fmla="*/ 398617 h 6079798"/>
              <a:gd name="connsiteX29" fmla="*/ 4021456 w 6096005"/>
              <a:gd name="connsiteY29" fmla="*/ 846292 h 6079798"/>
              <a:gd name="connsiteX30" fmla="*/ 3048001 w 6096005"/>
              <a:gd name="connsiteY30" fmla="*/ 1293967 h 6079798"/>
              <a:gd name="connsiteX31" fmla="*/ 2076451 w 6096005"/>
              <a:gd name="connsiteY31" fmla="*/ 846292 h 6079798"/>
              <a:gd name="connsiteX32" fmla="*/ 1619251 w 6096005"/>
              <a:gd name="connsiteY32" fmla="*/ 2918932 h 6079798"/>
              <a:gd name="connsiteX33" fmla="*/ 2592706 w 6096005"/>
              <a:gd name="connsiteY33" fmla="*/ 3366607 h 6079798"/>
              <a:gd name="connsiteX34" fmla="*/ 1619251 w 6096005"/>
              <a:gd name="connsiteY34" fmla="*/ 3812377 h 6079798"/>
              <a:gd name="connsiteX35" fmla="*/ 645796 w 6096005"/>
              <a:gd name="connsiteY35" fmla="*/ 3368512 h 6079798"/>
              <a:gd name="connsiteX36" fmla="*/ 2857501 w 6096005"/>
              <a:gd name="connsiteY36" fmla="*/ 5107777 h 6079798"/>
              <a:gd name="connsiteX37" fmla="*/ 1619251 w 6096005"/>
              <a:gd name="connsiteY37" fmla="*/ 5679277 h 6079798"/>
              <a:gd name="connsiteX38" fmla="*/ 381001 w 6096005"/>
              <a:gd name="connsiteY38" fmla="*/ 5107777 h 6079798"/>
              <a:gd name="connsiteX39" fmla="*/ 381001 w 6096005"/>
              <a:gd name="connsiteY39" fmla="*/ 3665692 h 6079798"/>
              <a:gd name="connsiteX40" fmla="*/ 1539241 w 6096005"/>
              <a:gd name="connsiteY40" fmla="*/ 4193377 h 6079798"/>
              <a:gd name="connsiteX41" fmla="*/ 1695451 w 6096005"/>
              <a:gd name="connsiteY41" fmla="*/ 4193377 h 6079798"/>
              <a:gd name="connsiteX42" fmla="*/ 2853691 w 6096005"/>
              <a:gd name="connsiteY42" fmla="*/ 3659977 h 6079798"/>
              <a:gd name="connsiteX43" fmla="*/ 1809751 w 6096005"/>
              <a:gd name="connsiteY43" fmla="*/ 2587462 h 6079798"/>
              <a:gd name="connsiteX44" fmla="*/ 1809751 w 6096005"/>
              <a:gd name="connsiteY44" fmla="*/ 2587462 h 6079798"/>
              <a:gd name="connsiteX45" fmla="*/ 1809751 w 6096005"/>
              <a:gd name="connsiteY45" fmla="*/ 1145377 h 6079798"/>
              <a:gd name="connsiteX46" fmla="*/ 2967991 w 6096005"/>
              <a:gd name="connsiteY46" fmla="*/ 1678777 h 6079798"/>
              <a:gd name="connsiteX47" fmla="*/ 3128011 w 6096005"/>
              <a:gd name="connsiteY47" fmla="*/ 1678777 h 6079798"/>
              <a:gd name="connsiteX48" fmla="*/ 4286251 w 6096005"/>
              <a:gd name="connsiteY48" fmla="*/ 1145377 h 6079798"/>
              <a:gd name="connsiteX49" fmla="*/ 4286251 w 6096005"/>
              <a:gd name="connsiteY49" fmla="*/ 2589367 h 6079798"/>
              <a:gd name="connsiteX50" fmla="*/ 4286251 w 6096005"/>
              <a:gd name="connsiteY50" fmla="*/ 2589367 h 6079798"/>
              <a:gd name="connsiteX51" fmla="*/ 3048001 w 6096005"/>
              <a:gd name="connsiteY51" fmla="*/ 3160867 h 6079798"/>
              <a:gd name="connsiteX52" fmla="*/ 5716906 w 6096005"/>
              <a:gd name="connsiteY52" fmla="*/ 5109682 h 6079798"/>
              <a:gd name="connsiteX53" fmla="*/ 4478656 w 6096005"/>
              <a:gd name="connsiteY53" fmla="*/ 5681182 h 6079798"/>
              <a:gd name="connsiteX54" fmla="*/ 3238501 w 6096005"/>
              <a:gd name="connsiteY54" fmla="*/ 5109682 h 6079798"/>
              <a:gd name="connsiteX55" fmla="*/ 3238501 w 6096005"/>
              <a:gd name="connsiteY55" fmla="*/ 3663787 h 6079798"/>
              <a:gd name="connsiteX56" fmla="*/ 4398646 w 6096005"/>
              <a:gd name="connsiteY56" fmla="*/ 4193377 h 6079798"/>
              <a:gd name="connsiteX57" fmla="*/ 4552951 w 6096005"/>
              <a:gd name="connsiteY57" fmla="*/ 4193377 h 6079798"/>
              <a:gd name="connsiteX58" fmla="*/ 5711191 w 6096005"/>
              <a:gd name="connsiteY58" fmla="*/ 3659977 h 6079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6096005" h="6079798">
                <a:moveTo>
                  <a:pt x="5987416" y="3195157"/>
                </a:moveTo>
                <a:lnTo>
                  <a:pt x="4667251" y="2587462"/>
                </a:lnTo>
                <a:lnTo>
                  <a:pt x="4667251" y="846292"/>
                </a:lnTo>
                <a:cubicBezTo>
                  <a:pt x="4666014" y="771689"/>
                  <a:pt x="4621339" y="704676"/>
                  <a:pt x="4552951" y="674842"/>
                </a:cubicBezTo>
                <a:lnTo>
                  <a:pt x="3124201" y="17617"/>
                </a:lnTo>
                <a:cubicBezTo>
                  <a:pt x="3073447" y="-5872"/>
                  <a:pt x="3014935" y="-5872"/>
                  <a:pt x="2964181" y="17617"/>
                </a:cubicBezTo>
                <a:lnTo>
                  <a:pt x="1535431" y="674842"/>
                </a:lnTo>
                <a:cubicBezTo>
                  <a:pt x="1467907" y="706091"/>
                  <a:pt x="1424757" y="773793"/>
                  <a:pt x="1424941" y="848197"/>
                </a:cubicBezTo>
                <a:lnTo>
                  <a:pt x="1424941" y="2589367"/>
                </a:lnTo>
                <a:lnTo>
                  <a:pt x="110491" y="3195157"/>
                </a:lnTo>
                <a:cubicBezTo>
                  <a:pt x="42967" y="3226406"/>
                  <a:pt x="-183" y="3294108"/>
                  <a:pt x="1" y="3368512"/>
                </a:cubicBezTo>
                <a:lnTo>
                  <a:pt x="1" y="5231602"/>
                </a:lnTo>
                <a:lnTo>
                  <a:pt x="1" y="5231602"/>
                </a:lnTo>
                <a:cubicBezTo>
                  <a:pt x="-184" y="5306006"/>
                  <a:pt x="42967" y="5373707"/>
                  <a:pt x="110491" y="5404957"/>
                </a:cubicBezTo>
                <a:lnTo>
                  <a:pt x="1539241" y="6062182"/>
                </a:lnTo>
                <a:cubicBezTo>
                  <a:pt x="1589995" y="6085671"/>
                  <a:pt x="1648507" y="6085671"/>
                  <a:pt x="1699261" y="6062182"/>
                </a:cubicBezTo>
                <a:lnTo>
                  <a:pt x="3048001" y="5441152"/>
                </a:lnTo>
                <a:lnTo>
                  <a:pt x="4396741" y="6062182"/>
                </a:lnTo>
                <a:cubicBezTo>
                  <a:pt x="4447495" y="6085671"/>
                  <a:pt x="4506007" y="6085671"/>
                  <a:pt x="4556761" y="6062182"/>
                </a:cubicBezTo>
                <a:lnTo>
                  <a:pt x="5985511" y="5404957"/>
                </a:lnTo>
                <a:cubicBezTo>
                  <a:pt x="6053034" y="5373707"/>
                  <a:pt x="6096185" y="5306006"/>
                  <a:pt x="6096001" y="5231602"/>
                </a:cubicBezTo>
                <a:lnTo>
                  <a:pt x="6096001" y="5231602"/>
                </a:lnTo>
                <a:lnTo>
                  <a:pt x="6096001" y="3368512"/>
                </a:lnTo>
                <a:cubicBezTo>
                  <a:pt x="6096530" y="3294546"/>
                  <a:pt x="6054196" y="3226961"/>
                  <a:pt x="5987416" y="3195157"/>
                </a:cubicBezTo>
                <a:close/>
                <a:moveTo>
                  <a:pt x="5452111" y="3368512"/>
                </a:moveTo>
                <a:lnTo>
                  <a:pt x="4478656" y="3812377"/>
                </a:lnTo>
                <a:lnTo>
                  <a:pt x="3505201" y="3368512"/>
                </a:lnTo>
                <a:lnTo>
                  <a:pt x="4478656" y="2920837"/>
                </a:lnTo>
                <a:close/>
                <a:moveTo>
                  <a:pt x="3048001" y="398617"/>
                </a:moveTo>
                <a:lnTo>
                  <a:pt x="4021456" y="846292"/>
                </a:lnTo>
                <a:lnTo>
                  <a:pt x="3048001" y="1293967"/>
                </a:lnTo>
                <a:lnTo>
                  <a:pt x="2076451" y="846292"/>
                </a:lnTo>
                <a:close/>
                <a:moveTo>
                  <a:pt x="1619251" y="2918932"/>
                </a:moveTo>
                <a:lnTo>
                  <a:pt x="2592706" y="3366607"/>
                </a:lnTo>
                <a:lnTo>
                  <a:pt x="1619251" y="3812377"/>
                </a:lnTo>
                <a:lnTo>
                  <a:pt x="645796" y="3368512"/>
                </a:lnTo>
                <a:close/>
                <a:moveTo>
                  <a:pt x="2857501" y="5107777"/>
                </a:moveTo>
                <a:lnTo>
                  <a:pt x="1619251" y="5679277"/>
                </a:lnTo>
                <a:lnTo>
                  <a:pt x="381001" y="5107777"/>
                </a:lnTo>
                <a:lnTo>
                  <a:pt x="381001" y="3665692"/>
                </a:lnTo>
                <a:lnTo>
                  <a:pt x="1539241" y="4193377"/>
                </a:lnTo>
                <a:cubicBezTo>
                  <a:pt x="1588917" y="4215707"/>
                  <a:pt x="1645775" y="4215707"/>
                  <a:pt x="1695451" y="4193377"/>
                </a:cubicBezTo>
                <a:lnTo>
                  <a:pt x="2853691" y="3659977"/>
                </a:lnTo>
                <a:close/>
                <a:moveTo>
                  <a:pt x="1809751" y="2587462"/>
                </a:moveTo>
                <a:lnTo>
                  <a:pt x="1809751" y="2587462"/>
                </a:lnTo>
                <a:lnTo>
                  <a:pt x="1809751" y="1145377"/>
                </a:lnTo>
                <a:lnTo>
                  <a:pt x="2967991" y="1678777"/>
                </a:lnTo>
                <a:cubicBezTo>
                  <a:pt x="3018745" y="1702266"/>
                  <a:pt x="3077257" y="1702266"/>
                  <a:pt x="3128011" y="1678777"/>
                </a:cubicBezTo>
                <a:lnTo>
                  <a:pt x="4286251" y="1145377"/>
                </a:lnTo>
                <a:lnTo>
                  <a:pt x="4286251" y="2589367"/>
                </a:lnTo>
                <a:lnTo>
                  <a:pt x="4286251" y="2589367"/>
                </a:lnTo>
                <a:lnTo>
                  <a:pt x="3048001" y="3160867"/>
                </a:lnTo>
                <a:close/>
                <a:moveTo>
                  <a:pt x="5716906" y="5109682"/>
                </a:moveTo>
                <a:lnTo>
                  <a:pt x="4478656" y="5681182"/>
                </a:lnTo>
                <a:lnTo>
                  <a:pt x="3238501" y="5109682"/>
                </a:lnTo>
                <a:lnTo>
                  <a:pt x="3238501" y="3663787"/>
                </a:lnTo>
                <a:lnTo>
                  <a:pt x="4398646" y="4193377"/>
                </a:lnTo>
                <a:cubicBezTo>
                  <a:pt x="4447779" y="4215140"/>
                  <a:pt x="4503818" y="4215140"/>
                  <a:pt x="4552951" y="4193377"/>
                </a:cubicBezTo>
                <a:lnTo>
                  <a:pt x="5711191" y="3659977"/>
                </a:lnTo>
                <a:close/>
              </a:path>
            </a:pathLst>
          </a:custGeom>
          <a:solidFill>
            <a:schemeClr val="bg1"/>
          </a:solidFill>
          <a:ln w="1905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KPI groupe"/>
          <p:cNvSpPr txBox="1"/>
          <p:nvPr/>
        </p:nvSpPr>
        <p:spPr>
          <a:xfrm>
            <a:off x="10141837" y="2082638"/>
            <a:ext cx="1499616" cy="1325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Aft>
                <a:spcPts val="200"/>
              </a:spcAft>
            </a:pPr>
            <a:r>
              <a:rPr sz="2800" b="1" dirty="0">
                <a:solidFill>
                  <a:srgbClr val="24B2E0"/>
                </a:solidFill>
                <a:latin typeface="+mj-lt"/>
              </a:rPr>
              <a:t>+8 000</a:t>
            </a:r>
          </a:p>
          <a:p>
            <a:pPr>
              <a:spcAft>
                <a:spcPts val="200"/>
              </a:spcAft>
            </a:pPr>
            <a:r>
              <a:rPr sz="1300" b="0" dirty="0" err="1">
                <a:solidFill>
                  <a:srgbClr val="1A1A1A"/>
                </a:solidFill>
              </a:rPr>
              <a:t>Références</a:t>
            </a:r>
            <a:r>
              <a:rPr sz="1300" b="0" dirty="0">
                <a:solidFill>
                  <a:srgbClr val="1A1A1A"/>
                </a:solidFill>
              </a:rPr>
              <a:t> </a:t>
            </a:r>
            <a:r>
              <a:rPr sz="1300" b="0" dirty="0" err="1">
                <a:solidFill>
                  <a:srgbClr val="1A1A1A"/>
                </a:solidFill>
              </a:rPr>
              <a:t>produits</a:t>
            </a:r>
            <a:endParaRPr sz="1300" b="0" dirty="0">
              <a:solidFill>
                <a:srgbClr val="1A1A1A"/>
              </a:solidFill>
            </a:endParaRPr>
          </a:p>
        </p:txBody>
      </p:sp>
      <p:sp>
        <p:nvSpPr>
          <p:cNvPr id="6" name="Rectangle : avec coins arrondis en diagonale 5">
            <a:extLst>
              <a:ext uri="{FF2B5EF4-FFF2-40B4-BE49-F238E27FC236}">
                <a16:creationId xmlns:a16="http://schemas.microsoft.com/office/drawing/2014/main" id="{E1580763-2829-2844-7A85-892640212753}"/>
              </a:ext>
            </a:extLst>
          </p:cNvPr>
          <p:cNvSpPr/>
          <p:nvPr/>
        </p:nvSpPr>
        <p:spPr>
          <a:xfrm>
            <a:off x="3545364" y="2403226"/>
            <a:ext cx="713232" cy="684702"/>
          </a:xfrm>
          <a:prstGeom prst="round2DiagRect">
            <a:avLst>
              <a:gd name="adj1" fmla="val 23531"/>
              <a:gd name="adj2" fmla="val 0"/>
            </a:avLst>
          </a:prstGeom>
          <a:solidFill>
            <a:srgbClr val="0F529C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b="1"/>
          </a:p>
        </p:txBody>
      </p:sp>
      <p:sp>
        <p:nvSpPr>
          <p:cNvPr id="49" name="Carte"/>
          <p:cNvSpPr/>
          <p:nvPr/>
        </p:nvSpPr>
        <p:spPr>
          <a:xfrm>
            <a:off x="3359909" y="1899757"/>
            <a:ext cx="2642616" cy="169164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 w="15875">
            <a:solidFill>
              <a:srgbClr val="A9C8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KPI groupe"/>
          <p:cNvSpPr txBox="1"/>
          <p:nvPr/>
        </p:nvSpPr>
        <p:spPr>
          <a:xfrm>
            <a:off x="4393181" y="2082638"/>
            <a:ext cx="1499616" cy="1325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Aft>
                <a:spcPts val="200"/>
              </a:spcAft>
            </a:pPr>
            <a:r>
              <a:rPr sz="2800" b="1" dirty="0">
                <a:solidFill>
                  <a:srgbClr val="24B2E0"/>
                </a:solidFill>
                <a:latin typeface="+mj-lt"/>
              </a:rPr>
              <a:t>+20</a:t>
            </a:r>
          </a:p>
          <a:p>
            <a:pPr>
              <a:spcAft>
                <a:spcPts val="200"/>
              </a:spcAft>
            </a:pPr>
            <a:r>
              <a:rPr sz="1300" b="0" dirty="0">
                <a:solidFill>
                  <a:srgbClr val="1A1A1A"/>
                </a:solidFill>
              </a:rPr>
              <a:t>Pays </a:t>
            </a:r>
            <a:r>
              <a:rPr sz="1300" b="0" dirty="0" err="1">
                <a:solidFill>
                  <a:srgbClr val="1A1A1A"/>
                </a:solidFill>
              </a:rPr>
              <a:t>d’opération</a:t>
            </a:r>
            <a:r>
              <a:rPr sz="1300" b="0" dirty="0">
                <a:solidFill>
                  <a:srgbClr val="1A1A1A"/>
                </a:solidFill>
              </a:rPr>
              <a:t> </a:t>
            </a:r>
            <a:r>
              <a:rPr sz="1300" b="0" dirty="0" err="1">
                <a:solidFill>
                  <a:srgbClr val="1A1A1A"/>
                </a:solidFill>
              </a:rPr>
              <a:t>en</a:t>
            </a:r>
            <a:r>
              <a:rPr sz="1300" b="0" dirty="0">
                <a:solidFill>
                  <a:srgbClr val="1A1A1A"/>
                </a:solidFill>
              </a:rPr>
              <a:t> Afrique</a:t>
            </a:r>
          </a:p>
        </p:txBody>
      </p:sp>
      <p:sp>
        <p:nvSpPr>
          <p:cNvPr id="9" name="Rectangle : avec coins arrondis en diagonale 8">
            <a:extLst>
              <a:ext uri="{FF2B5EF4-FFF2-40B4-BE49-F238E27FC236}">
                <a16:creationId xmlns:a16="http://schemas.microsoft.com/office/drawing/2014/main" id="{3DEA0727-388B-CE4F-A4AB-45FAB6D962D1}"/>
              </a:ext>
            </a:extLst>
          </p:cNvPr>
          <p:cNvSpPr/>
          <p:nvPr/>
        </p:nvSpPr>
        <p:spPr>
          <a:xfrm>
            <a:off x="3545364" y="2403226"/>
            <a:ext cx="713232" cy="684702"/>
          </a:xfrm>
          <a:prstGeom prst="round2DiagRect">
            <a:avLst>
              <a:gd name="adj1" fmla="val 17351"/>
              <a:gd name="adj2" fmla="val 0"/>
            </a:avLst>
          </a:prstGeom>
          <a:solidFill>
            <a:srgbClr val="0F529C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b="1" dirty="0"/>
          </a:p>
        </p:txBody>
      </p:sp>
      <p:pic>
        <p:nvPicPr>
          <p:cNvPr id="34" name="Graphique 33">
            <a:extLst>
              <a:ext uri="{FF2B5EF4-FFF2-40B4-BE49-F238E27FC236}">
                <a16:creationId xmlns:a16="http://schemas.microsoft.com/office/drawing/2014/main" id="{0F81EE47-6655-0552-8609-B20E6B9C1C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45948" y="2489544"/>
            <a:ext cx="512064" cy="512064"/>
          </a:xfrm>
          <a:prstGeom prst="rect">
            <a:avLst/>
          </a:prstGeom>
        </p:spPr>
      </p:pic>
      <p:sp>
        <p:nvSpPr>
          <p:cNvPr id="18" name="Carte">
            <a:extLst>
              <a:ext uri="{FF2B5EF4-FFF2-40B4-BE49-F238E27FC236}">
                <a16:creationId xmlns:a16="http://schemas.microsoft.com/office/drawing/2014/main" id="{07078B1A-47AD-7FC7-5F71-990425C4F6CE}"/>
              </a:ext>
            </a:extLst>
          </p:cNvPr>
          <p:cNvSpPr/>
          <p:nvPr/>
        </p:nvSpPr>
        <p:spPr>
          <a:xfrm>
            <a:off x="9108566" y="3865384"/>
            <a:ext cx="2642616" cy="1874519"/>
          </a:xfrm>
          <a:prstGeom prst="round2DiagRect">
            <a:avLst>
              <a:gd name="adj1" fmla="val 8162"/>
              <a:gd name="adj2" fmla="val 0"/>
            </a:avLst>
          </a:prstGeom>
          <a:noFill/>
          <a:ln w="15875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KPI financier">
            <a:extLst>
              <a:ext uri="{FF2B5EF4-FFF2-40B4-BE49-F238E27FC236}">
                <a16:creationId xmlns:a16="http://schemas.microsoft.com/office/drawing/2014/main" id="{83A6FB49-9EDB-A28D-B070-117DFFA11E8C}"/>
              </a:ext>
            </a:extLst>
          </p:cNvPr>
          <p:cNvSpPr txBox="1"/>
          <p:nvPr/>
        </p:nvSpPr>
        <p:spPr>
          <a:xfrm>
            <a:off x="9209942" y="4509560"/>
            <a:ext cx="2439863" cy="7181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fr-MA" sz="3000" b="1" dirty="0">
                <a:solidFill>
                  <a:srgbClr val="24B2E0"/>
                </a:solidFill>
                <a:latin typeface="+mj-lt"/>
              </a:rPr>
              <a:t>1 442</a:t>
            </a:r>
            <a:r>
              <a:rPr lang="fr-FR" sz="3000" b="1" dirty="0">
                <a:solidFill>
                  <a:srgbClr val="24B2E0"/>
                </a:solidFill>
              </a:rPr>
              <a:t> </a:t>
            </a:r>
            <a:r>
              <a:rPr lang="fr-FR" sz="3000" b="1" baseline="30000" dirty="0">
                <a:solidFill>
                  <a:srgbClr val="24B2E0"/>
                </a:solidFill>
              </a:rPr>
              <a:t>MDH</a:t>
            </a:r>
            <a:endParaRPr sz="3000" b="1" baseline="30000" dirty="0">
              <a:solidFill>
                <a:srgbClr val="24B2E0"/>
              </a:solidFill>
              <a:latin typeface="+mj-lt"/>
            </a:endParaRPr>
          </a:p>
          <a:p>
            <a:pPr>
              <a:spcAft>
                <a:spcPts val="200"/>
              </a:spcAft>
            </a:pPr>
            <a:r>
              <a:rPr lang="fr-MA" sz="1500" dirty="0">
                <a:solidFill>
                  <a:srgbClr val="1A1A1A"/>
                </a:solidFill>
              </a:rPr>
              <a:t>C</a:t>
            </a:r>
            <a:r>
              <a:rPr lang="fr-MA" sz="1500" b="0" dirty="0">
                <a:solidFill>
                  <a:srgbClr val="1A1A1A"/>
                </a:solidFill>
              </a:rPr>
              <a:t>apitaux propres 2025</a:t>
            </a:r>
            <a:endParaRPr sz="1500" b="0" dirty="0">
              <a:solidFill>
                <a:srgbClr val="1A1A1A"/>
              </a:solidFill>
            </a:endParaRPr>
          </a:p>
        </p:txBody>
      </p:sp>
      <p:sp>
        <p:nvSpPr>
          <p:cNvPr id="22" name="Rectangle : avec coins arrondis en diagonale 21">
            <a:extLst>
              <a:ext uri="{FF2B5EF4-FFF2-40B4-BE49-F238E27FC236}">
                <a16:creationId xmlns:a16="http://schemas.microsoft.com/office/drawing/2014/main" id="{3B442832-276C-6766-2AF4-FB80217E90EE}"/>
              </a:ext>
            </a:extLst>
          </p:cNvPr>
          <p:cNvSpPr/>
          <p:nvPr/>
        </p:nvSpPr>
        <p:spPr>
          <a:xfrm>
            <a:off x="11110861" y="3975112"/>
            <a:ext cx="530352" cy="509137"/>
          </a:xfrm>
          <a:prstGeom prst="round2DiagRect">
            <a:avLst>
              <a:gd name="adj1" fmla="val 23531"/>
              <a:gd name="adj2" fmla="val 0"/>
            </a:avLst>
          </a:prstGeom>
          <a:solidFill>
            <a:srgbClr val="24B2E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rgbClr val="0F529C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b="1" dirty="0"/>
          </a:p>
        </p:txBody>
      </p:sp>
      <p:grpSp>
        <p:nvGrpSpPr>
          <p:cNvPr id="32" name="ee4p_icon_group">
            <a:extLst>
              <a:ext uri="{FF2B5EF4-FFF2-40B4-BE49-F238E27FC236}">
                <a16:creationId xmlns:a16="http://schemas.microsoft.com/office/drawing/2014/main" id="{2B100EC0-503C-BADC-40E2-EC71C157F741}"/>
              </a:ext>
            </a:extLst>
          </p:cNvPr>
          <p:cNvGrpSpPr/>
          <p:nvPr/>
        </p:nvGrpSpPr>
        <p:grpSpPr>
          <a:xfrm>
            <a:off x="11184013" y="4045338"/>
            <a:ext cx="384048" cy="384048"/>
            <a:chOff x="4032000" y="2889007"/>
            <a:chExt cx="1080000" cy="1080000"/>
          </a:xfrm>
        </p:grpSpPr>
        <p:sp>
          <p:nvSpPr>
            <p:cNvPr id="35" name="ee4p_icon_frame" hidden="1">
              <a:extLst>
                <a:ext uri="{FF2B5EF4-FFF2-40B4-BE49-F238E27FC236}">
                  <a16:creationId xmlns:a16="http://schemas.microsoft.com/office/drawing/2014/main" id="{EDA5F1BD-8164-015E-4B1A-D195B2301C73}"/>
                </a:ext>
              </a:extLst>
            </p:cNvPr>
            <p:cNvSpPr/>
            <p:nvPr/>
          </p:nvSpPr>
          <p:spPr>
            <a:xfrm>
              <a:off x="4032000" y="2889007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ee4p_icon">
              <a:extLst>
                <a:ext uri="{FF2B5EF4-FFF2-40B4-BE49-F238E27FC236}">
                  <a16:creationId xmlns:a16="http://schemas.microsoft.com/office/drawing/2014/main" id="{00CDA01F-56C0-DBF8-7F4D-2731345EDA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25674" y="2921421"/>
              <a:ext cx="892651" cy="1015172"/>
            </a:xfrm>
            <a:custGeom>
              <a:avLst/>
              <a:gdLst>
                <a:gd name="connsiteX0" fmla="*/ 611527 w 892651"/>
                <a:gd name="connsiteY0" fmla="*/ 291171 h 1015172"/>
                <a:gd name="connsiteX1" fmla="*/ 596762 w 892651"/>
                <a:gd name="connsiteY1" fmla="*/ 305124 h 1015172"/>
                <a:gd name="connsiteX2" fmla="*/ 842295 w 892651"/>
                <a:gd name="connsiteY2" fmla="*/ 641386 h 1015172"/>
                <a:gd name="connsiteX3" fmla="*/ 837486 w 892651"/>
                <a:gd name="connsiteY3" fmla="*/ 887800 h 1015172"/>
                <a:gd name="connsiteX4" fmla="*/ 656570 w 892651"/>
                <a:gd name="connsiteY4" fmla="*/ 994852 h 1015172"/>
                <a:gd name="connsiteX5" fmla="*/ 236082 w 892651"/>
                <a:gd name="connsiteY5" fmla="*/ 994852 h 1015172"/>
                <a:gd name="connsiteX6" fmla="*/ 55166 w 892651"/>
                <a:gd name="connsiteY6" fmla="*/ 887800 h 1015172"/>
                <a:gd name="connsiteX7" fmla="*/ 50357 w 892651"/>
                <a:gd name="connsiteY7" fmla="*/ 641386 h 1015172"/>
                <a:gd name="connsiteX8" fmla="*/ 292842 w 892651"/>
                <a:gd name="connsiteY8" fmla="*/ 308341 h 1015172"/>
                <a:gd name="connsiteX9" fmla="*/ 488930 w 892651"/>
                <a:gd name="connsiteY9" fmla="*/ 308341 h 1015172"/>
                <a:gd name="connsiteX10" fmla="*/ 488930 w 892651"/>
                <a:gd name="connsiteY10" fmla="*/ 288021 h 1015172"/>
                <a:gd name="connsiteX11" fmla="*/ 312383 w 892651"/>
                <a:gd name="connsiteY11" fmla="*/ 288021 h 1015172"/>
                <a:gd name="connsiteX12" fmla="*/ 354954 w 892651"/>
                <a:gd name="connsiteY12" fmla="*/ 246534 h 1015172"/>
                <a:gd name="connsiteX13" fmla="*/ 541660 w 892651"/>
                <a:gd name="connsiteY13" fmla="*/ 246534 h 1015172"/>
                <a:gd name="connsiteX14" fmla="*/ 550093 w 892651"/>
                <a:gd name="connsiteY14" fmla="*/ 242030 h 1015172"/>
                <a:gd name="connsiteX15" fmla="*/ 651693 w 892651"/>
                <a:gd name="connsiteY15" fmla="*/ 97555 h 1015172"/>
                <a:gd name="connsiteX16" fmla="*/ 655554 w 892651"/>
                <a:gd name="connsiteY16" fmla="*/ 84008 h 1015172"/>
                <a:gd name="connsiteX17" fmla="*/ 581217 w 892651"/>
                <a:gd name="connsiteY17" fmla="*/ 32971 h 1015172"/>
                <a:gd name="connsiteX18" fmla="*/ 446326 w 892651"/>
                <a:gd name="connsiteY18" fmla="*/ 121 h 1015172"/>
                <a:gd name="connsiteX19" fmla="*/ 311401 w 892651"/>
                <a:gd name="connsiteY19" fmla="*/ 33039 h 1015172"/>
                <a:gd name="connsiteX20" fmla="*/ 236894 w 892651"/>
                <a:gd name="connsiteY20" fmla="*/ 84076 h 1015172"/>
                <a:gd name="connsiteX21" fmla="*/ 240755 w 892651"/>
                <a:gd name="connsiteY21" fmla="*/ 97623 h 1015172"/>
                <a:gd name="connsiteX22" fmla="*/ 337546 w 892651"/>
                <a:gd name="connsiteY22" fmla="*/ 234918 h 1015172"/>
                <a:gd name="connsiteX23" fmla="*/ 32509 w 892651"/>
                <a:gd name="connsiteY23" fmla="*/ 631666 h 1015172"/>
                <a:gd name="connsiteX24" fmla="*/ 37691 w 892651"/>
                <a:gd name="connsiteY24" fmla="*/ 898197 h 1015172"/>
                <a:gd name="connsiteX25" fmla="*/ 236082 w 892651"/>
                <a:gd name="connsiteY25" fmla="*/ 1015172 h 1015172"/>
                <a:gd name="connsiteX26" fmla="*/ 656570 w 892651"/>
                <a:gd name="connsiteY26" fmla="*/ 1015172 h 1015172"/>
                <a:gd name="connsiteX27" fmla="*/ 854961 w 892651"/>
                <a:gd name="connsiteY27" fmla="*/ 898197 h 1015172"/>
                <a:gd name="connsiteX28" fmla="*/ 860143 w 892651"/>
                <a:gd name="connsiteY28" fmla="*/ 631666 h 1015172"/>
                <a:gd name="connsiteX29" fmla="*/ 611527 w 892651"/>
                <a:gd name="connsiteY29" fmla="*/ 291171 h 1015172"/>
                <a:gd name="connsiteX30" fmla="*/ 259314 w 892651"/>
                <a:gd name="connsiteY30" fmla="*/ 87971 h 1015172"/>
                <a:gd name="connsiteX31" fmla="*/ 365249 w 892651"/>
                <a:gd name="connsiteY31" fmla="*/ 33784 h 1015172"/>
                <a:gd name="connsiteX32" fmla="*/ 390175 w 892651"/>
                <a:gd name="connsiteY32" fmla="*/ 141819 h 1015172"/>
                <a:gd name="connsiteX33" fmla="*/ 409953 w 892651"/>
                <a:gd name="connsiteY33" fmla="*/ 137247 h 1015172"/>
                <a:gd name="connsiteX34" fmla="*/ 384689 w 892651"/>
                <a:gd name="connsiteY34" fmla="*/ 27993 h 1015172"/>
                <a:gd name="connsiteX35" fmla="*/ 445919 w 892651"/>
                <a:gd name="connsiteY35" fmla="*/ 20441 h 1015172"/>
                <a:gd name="connsiteX36" fmla="*/ 446732 w 892651"/>
                <a:gd name="connsiteY36" fmla="*/ 20441 h 1015172"/>
                <a:gd name="connsiteX37" fmla="*/ 633439 w 892651"/>
                <a:gd name="connsiteY37" fmla="*/ 87835 h 1015172"/>
                <a:gd name="connsiteX38" fmla="*/ 536242 w 892651"/>
                <a:gd name="connsiteY38" fmla="*/ 226214 h 1015172"/>
                <a:gd name="connsiteX39" fmla="*/ 476806 w 892651"/>
                <a:gd name="connsiteY39" fmla="*/ 226214 h 1015172"/>
                <a:gd name="connsiteX40" fmla="*/ 518360 w 892651"/>
                <a:gd name="connsiteY40" fmla="*/ 124276 h 1015172"/>
                <a:gd name="connsiteX41" fmla="*/ 499564 w 892651"/>
                <a:gd name="connsiteY41" fmla="*/ 116588 h 1015172"/>
                <a:gd name="connsiteX42" fmla="*/ 454860 w 892651"/>
                <a:gd name="connsiteY42" fmla="*/ 226214 h 1015172"/>
                <a:gd name="connsiteX43" fmla="*/ 356410 w 892651"/>
                <a:gd name="connsiteY43" fmla="*/ 226214 h 1015172"/>
                <a:gd name="connsiteX44" fmla="*/ 259212 w 892651"/>
                <a:gd name="connsiteY44" fmla="*/ 87835 h 1015172"/>
                <a:gd name="connsiteX45" fmla="*/ 386585 w 892651"/>
                <a:gd name="connsiteY45" fmla="*/ 548219 h 1015172"/>
                <a:gd name="connsiteX46" fmla="*/ 446326 w 892651"/>
                <a:gd name="connsiteY46" fmla="*/ 607858 h 1015172"/>
                <a:gd name="connsiteX47" fmla="*/ 526156 w 892651"/>
                <a:gd name="connsiteY47" fmla="*/ 688149 h 1015172"/>
                <a:gd name="connsiteX48" fmla="*/ 456486 w 892651"/>
                <a:gd name="connsiteY48" fmla="*/ 767302 h 1015172"/>
                <a:gd name="connsiteX49" fmla="*/ 456486 w 892651"/>
                <a:gd name="connsiteY49" fmla="*/ 815190 h 1015172"/>
                <a:gd name="connsiteX50" fmla="*/ 436166 w 892651"/>
                <a:gd name="connsiteY50" fmla="*/ 815190 h 1015172"/>
                <a:gd name="connsiteX51" fmla="*/ 436166 w 892651"/>
                <a:gd name="connsiteY51" fmla="*/ 767302 h 1015172"/>
                <a:gd name="connsiteX52" fmla="*/ 366265 w 892651"/>
                <a:gd name="connsiteY52" fmla="*/ 687919 h 1015172"/>
                <a:gd name="connsiteX53" fmla="*/ 386585 w 892651"/>
                <a:gd name="connsiteY53" fmla="*/ 687919 h 1015172"/>
                <a:gd name="connsiteX54" fmla="*/ 446326 w 892651"/>
                <a:gd name="connsiteY54" fmla="*/ 747659 h 1015172"/>
                <a:gd name="connsiteX55" fmla="*/ 506067 w 892651"/>
                <a:gd name="connsiteY55" fmla="*/ 687919 h 1015172"/>
                <a:gd name="connsiteX56" fmla="*/ 446326 w 892651"/>
                <a:gd name="connsiteY56" fmla="*/ 628178 h 1015172"/>
                <a:gd name="connsiteX57" fmla="*/ 366235 w 892651"/>
                <a:gd name="connsiteY57" fmla="*/ 548148 h 1015172"/>
                <a:gd name="connsiteX58" fmla="*/ 436166 w 892651"/>
                <a:gd name="connsiteY58" fmla="*/ 468700 h 1015172"/>
                <a:gd name="connsiteX59" fmla="*/ 436166 w 892651"/>
                <a:gd name="connsiteY59" fmla="*/ 420812 h 1015172"/>
                <a:gd name="connsiteX60" fmla="*/ 456486 w 892651"/>
                <a:gd name="connsiteY60" fmla="*/ 420812 h 1015172"/>
                <a:gd name="connsiteX61" fmla="*/ 456486 w 892651"/>
                <a:gd name="connsiteY61" fmla="*/ 468700 h 1015172"/>
                <a:gd name="connsiteX62" fmla="*/ 526387 w 892651"/>
                <a:gd name="connsiteY62" fmla="*/ 548219 h 1015172"/>
                <a:gd name="connsiteX63" fmla="*/ 506067 w 892651"/>
                <a:gd name="connsiteY63" fmla="*/ 548219 h 1015172"/>
                <a:gd name="connsiteX64" fmla="*/ 446326 w 892651"/>
                <a:gd name="connsiteY64" fmla="*/ 488478 h 1015172"/>
                <a:gd name="connsiteX65" fmla="*/ 386585 w 892651"/>
                <a:gd name="connsiteY65" fmla="*/ 548219 h 1015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92651" h="1015172">
                  <a:moveTo>
                    <a:pt x="611527" y="291171"/>
                  </a:moveTo>
                  <a:lnTo>
                    <a:pt x="596762" y="305124"/>
                  </a:lnTo>
                  <a:cubicBezTo>
                    <a:pt x="690267" y="403811"/>
                    <a:pt x="779642" y="526341"/>
                    <a:pt x="842295" y="641386"/>
                  </a:cubicBezTo>
                  <a:cubicBezTo>
                    <a:pt x="884049" y="718676"/>
                    <a:pt x="882224" y="812199"/>
                    <a:pt x="837486" y="887800"/>
                  </a:cubicBezTo>
                  <a:cubicBezTo>
                    <a:pt x="797659" y="954822"/>
                    <a:pt x="730027" y="994852"/>
                    <a:pt x="656570" y="994852"/>
                  </a:cubicBezTo>
                  <a:lnTo>
                    <a:pt x="236082" y="994852"/>
                  </a:lnTo>
                  <a:cubicBezTo>
                    <a:pt x="162625" y="994852"/>
                    <a:pt x="94993" y="954822"/>
                    <a:pt x="55166" y="887800"/>
                  </a:cubicBezTo>
                  <a:cubicBezTo>
                    <a:pt x="10428" y="812199"/>
                    <a:pt x="8603" y="718676"/>
                    <a:pt x="50357" y="641386"/>
                  </a:cubicBezTo>
                  <a:cubicBezTo>
                    <a:pt x="113450" y="525359"/>
                    <a:pt x="200894" y="405775"/>
                    <a:pt x="292842" y="308341"/>
                  </a:cubicBezTo>
                  <a:lnTo>
                    <a:pt x="488930" y="308341"/>
                  </a:lnTo>
                  <a:lnTo>
                    <a:pt x="488930" y="288021"/>
                  </a:lnTo>
                  <a:lnTo>
                    <a:pt x="312383" y="288021"/>
                  </a:lnTo>
                  <a:cubicBezTo>
                    <a:pt x="326516" y="273594"/>
                    <a:pt x="340706" y="259765"/>
                    <a:pt x="354954" y="246534"/>
                  </a:cubicBezTo>
                  <a:lnTo>
                    <a:pt x="541660" y="246534"/>
                  </a:lnTo>
                  <a:cubicBezTo>
                    <a:pt x="545047" y="246532"/>
                    <a:pt x="548207" y="244843"/>
                    <a:pt x="550093" y="242030"/>
                  </a:cubicBezTo>
                  <a:cubicBezTo>
                    <a:pt x="593747" y="177108"/>
                    <a:pt x="644107" y="104599"/>
                    <a:pt x="651693" y="97555"/>
                  </a:cubicBezTo>
                  <a:cubicBezTo>
                    <a:pt x="655845" y="94397"/>
                    <a:pt x="657417" y="88880"/>
                    <a:pt x="655554" y="84008"/>
                  </a:cubicBezTo>
                  <a:cubicBezTo>
                    <a:pt x="650610" y="69683"/>
                    <a:pt x="608378" y="45637"/>
                    <a:pt x="581217" y="32971"/>
                  </a:cubicBezTo>
                  <a:cubicBezTo>
                    <a:pt x="553141" y="19899"/>
                    <a:pt x="498379" y="-1776"/>
                    <a:pt x="446326" y="121"/>
                  </a:cubicBezTo>
                  <a:cubicBezTo>
                    <a:pt x="394374" y="-1810"/>
                    <a:pt x="339510" y="19899"/>
                    <a:pt x="311401" y="33039"/>
                  </a:cubicBezTo>
                  <a:cubicBezTo>
                    <a:pt x="284308" y="45705"/>
                    <a:pt x="242008" y="69750"/>
                    <a:pt x="236894" y="84076"/>
                  </a:cubicBezTo>
                  <a:cubicBezTo>
                    <a:pt x="235033" y="88948"/>
                    <a:pt x="236605" y="94464"/>
                    <a:pt x="240755" y="97623"/>
                  </a:cubicBezTo>
                  <a:cubicBezTo>
                    <a:pt x="248104" y="104396"/>
                    <a:pt x="294942" y="171926"/>
                    <a:pt x="337546" y="234918"/>
                  </a:cubicBezTo>
                  <a:cubicBezTo>
                    <a:pt x="223585" y="341632"/>
                    <a:pt x="109928" y="489291"/>
                    <a:pt x="32509" y="631666"/>
                  </a:cubicBezTo>
                  <a:cubicBezTo>
                    <a:pt x="-12615" y="715273"/>
                    <a:pt x="-10649" y="816405"/>
                    <a:pt x="37691" y="898197"/>
                  </a:cubicBezTo>
                  <a:cubicBezTo>
                    <a:pt x="81243" y="971552"/>
                    <a:pt x="155411" y="1015172"/>
                    <a:pt x="236082" y="1015172"/>
                  </a:cubicBezTo>
                  <a:lnTo>
                    <a:pt x="656570" y="1015172"/>
                  </a:lnTo>
                  <a:cubicBezTo>
                    <a:pt x="737240" y="1015172"/>
                    <a:pt x="811408" y="971417"/>
                    <a:pt x="854961" y="898197"/>
                  </a:cubicBezTo>
                  <a:cubicBezTo>
                    <a:pt x="903299" y="816405"/>
                    <a:pt x="905267" y="715273"/>
                    <a:pt x="860143" y="631666"/>
                  </a:cubicBezTo>
                  <a:cubicBezTo>
                    <a:pt x="796812" y="515165"/>
                    <a:pt x="706185" y="391043"/>
                    <a:pt x="611527" y="291171"/>
                  </a:cubicBezTo>
                  <a:close/>
                  <a:moveTo>
                    <a:pt x="259314" y="87971"/>
                  </a:moveTo>
                  <a:cubicBezTo>
                    <a:pt x="271980" y="76422"/>
                    <a:pt x="315499" y="49938"/>
                    <a:pt x="365249" y="33784"/>
                  </a:cubicBezTo>
                  <a:lnTo>
                    <a:pt x="390175" y="141819"/>
                  </a:lnTo>
                  <a:lnTo>
                    <a:pt x="409953" y="137247"/>
                  </a:lnTo>
                  <a:lnTo>
                    <a:pt x="384689" y="27993"/>
                  </a:lnTo>
                  <a:cubicBezTo>
                    <a:pt x="404633" y="22556"/>
                    <a:pt x="425254" y="20012"/>
                    <a:pt x="445919" y="20441"/>
                  </a:cubicBezTo>
                  <a:lnTo>
                    <a:pt x="446732" y="20441"/>
                  </a:lnTo>
                  <a:cubicBezTo>
                    <a:pt x="522356" y="17494"/>
                    <a:pt x="614067" y="70157"/>
                    <a:pt x="633439" y="87835"/>
                  </a:cubicBezTo>
                  <a:cubicBezTo>
                    <a:pt x="614135" y="111237"/>
                    <a:pt x="562489" y="187268"/>
                    <a:pt x="536242" y="226214"/>
                  </a:cubicBezTo>
                  <a:lnTo>
                    <a:pt x="476806" y="226214"/>
                  </a:lnTo>
                  <a:lnTo>
                    <a:pt x="518360" y="124276"/>
                  </a:lnTo>
                  <a:lnTo>
                    <a:pt x="499564" y="116588"/>
                  </a:lnTo>
                  <a:lnTo>
                    <a:pt x="454860" y="226214"/>
                  </a:lnTo>
                  <a:lnTo>
                    <a:pt x="356410" y="226214"/>
                  </a:lnTo>
                  <a:cubicBezTo>
                    <a:pt x="330163" y="187268"/>
                    <a:pt x="278516" y="111339"/>
                    <a:pt x="259212" y="87835"/>
                  </a:cubicBezTo>
                  <a:close/>
                  <a:moveTo>
                    <a:pt x="386585" y="548219"/>
                  </a:moveTo>
                  <a:cubicBezTo>
                    <a:pt x="386680" y="581157"/>
                    <a:pt x="413387" y="607821"/>
                    <a:pt x="446326" y="607858"/>
                  </a:cubicBezTo>
                  <a:cubicBezTo>
                    <a:pt x="490542" y="607983"/>
                    <a:pt x="526285" y="643933"/>
                    <a:pt x="526156" y="688149"/>
                  </a:cubicBezTo>
                  <a:cubicBezTo>
                    <a:pt x="526041" y="728261"/>
                    <a:pt x="496259" y="762097"/>
                    <a:pt x="456486" y="767302"/>
                  </a:cubicBezTo>
                  <a:lnTo>
                    <a:pt x="456486" y="815190"/>
                  </a:lnTo>
                  <a:lnTo>
                    <a:pt x="436166" y="815190"/>
                  </a:lnTo>
                  <a:lnTo>
                    <a:pt x="436166" y="767302"/>
                  </a:lnTo>
                  <a:cubicBezTo>
                    <a:pt x="396237" y="762148"/>
                    <a:pt x="366326" y="728179"/>
                    <a:pt x="366265" y="687919"/>
                  </a:cubicBezTo>
                  <a:lnTo>
                    <a:pt x="386585" y="687919"/>
                  </a:lnTo>
                  <a:cubicBezTo>
                    <a:pt x="386585" y="720912"/>
                    <a:pt x="413333" y="747659"/>
                    <a:pt x="446326" y="747659"/>
                  </a:cubicBezTo>
                  <a:cubicBezTo>
                    <a:pt x="479319" y="747659"/>
                    <a:pt x="506067" y="720912"/>
                    <a:pt x="506067" y="687919"/>
                  </a:cubicBezTo>
                  <a:cubicBezTo>
                    <a:pt x="506067" y="654926"/>
                    <a:pt x="479319" y="628178"/>
                    <a:pt x="446326" y="628178"/>
                  </a:cubicBezTo>
                  <a:cubicBezTo>
                    <a:pt x="402110" y="628195"/>
                    <a:pt x="366251" y="592364"/>
                    <a:pt x="366235" y="548148"/>
                  </a:cubicBezTo>
                  <a:cubicBezTo>
                    <a:pt x="366221" y="507836"/>
                    <a:pt x="396179" y="473800"/>
                    <a:pt x="436166" y="468700"/>
                  </a:cubicBezTo>
                  <a:lnTo>
                    <a:pt x="436166" y="420812"/>
                  </a:lnTo>
                  <a:lnTo>
                    <a:pt x="456486" y="420812"/>
                  </a:lnTo>
                  <a:lnTo>
                    <a:pt x="456486" y="468700"/>
                  </a:lnTo>
                  <a:cubicBezTo>
                    <a:pt x="496459" y="473875"/>
                    <a:pt x="526380" y="507914"/>
                    <a:pt x="526387" y="548219"/>
                  </a:cubicBezTo>
                  <a:lnTo>
                    <a:pt x="506067" y="548219"/>
                  </a:lnTo>
                  <a:cubicBezTo>
                    <a:pt x="506067" y="515226"/>
                    <a:pt x="479319" y="488478"/>
                    <a:pt x="446326" y="488478"/>
                  </a:cubicBezTo>
                  <a:cubicBezTo>
                    <a:pt x="413333" y="488478"/>
                    <a:pt x="386585" y="515226"/>
                    <a:pt x="386585" y="548219"/>
                  </a:cubicBezTo>
                  <a:close/>
                </a:path>
              </a:pathLst>
            </a:custGeom>
            <a:solidFill>
              <a:schemeClr val="bg1"/>
            </a:solidFill>
            <a:ln w="33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59324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57" y="1891970"/>
            <a:ext cx="5025314" cy="1661993"/>
          </a:xfrm>
        </p:spPr>
        <p:txBody>
          <a:bodyPr/>
          <a:lstStyle/>
          <a:p>
            <a:r>
              <a:rPr lang="fr-MA" dirty="0"/>
              <a:t>LES TEMPS FORTS DU PREMIER SEMESTRE 2026 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C2C49B5-08E2-E371-44C3-379BDA4CA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315808"/>
            <a:ext cx="11258938" cy="430887"/>
          </a:xfrm>
        </p:spPr>
        <p:txBody>
          <a:bodyPr/>
          <a:lstStyle/>
          <a:p>
            <a:r>
              <a:t>FAITS MARQUANTS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352734-EE16-A930-04D4-0594BEC45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1" y="6493234"/>
            <a:ext cx="447870" cy="184666"/>
          </a:xfrm>
        </p:spPr>
        <p:txBody>
          <a:bodyPr/>
          <a:lstStyle/>
          <a:p>
            <a:fld id="{C4F258F2-AEB9-4687-81FB-224142202F5E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837ABB-2CD4-8E34-BF0C-FDB2DD4736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PREMIER SEMESTRE 2026</a:t>
            </a:r>
          </a:p>
        </p:txBody>
      </p:sp>
      <p:sp>
        <p:nvSpPr>
          <p:cNvPr id="8" name="Rectangle : avec coins arrondis en diagonale 7">
            <a:extLst>
              <a:ext uri="{FF2B5EF4-FFF2-40B4-BE49-F238E27FC236}">
                <a16:creationId xmlns:a16="http://schemas.microsoft.com/office/drawing/2014/main" id="{6A2370C4-65E2-1E99-9742-9BC553803475}"/>
              </a:ext>
            </a:extLst>
          </p:cNvPr>
          <p:cNvSpPr/>
          <p:nvPr/>
        </p:nvSpPr>
        <p:spPr>
          <a:xfrm>
            <a:off x="479424" y="1820245"/>
            <a:ext cx="6784975" cy="4379072"/>
          </a:xfrm>
          <a:prstGeom prst="round2DiagRect">
            <a:avLst>
              <a:gd name="adj1" fmla="val 3493"/>
              <a:gd name="adj2" fmla="val 0"/>
            </a:avLst>
          </a:prstGeom>
          <a:solidFill>
            <a:schemeClr val="accent3">
              <a:lumMod val="20000"/>
              <a:lumOff val="8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24000" rIns="72000" bIns="72000" rtlCol="0" anchor="t"/>
          <a:lstStyle/>
          <a:p>
            <a:pPr marL="285750" lvl="0" indent="-285750">
              <a:spcAft>
                <a:spcPts val="12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  <a:defRPr/>
            </a:pPr>
            <a:endParaRPr lang="fr-FR" sz="1400" kern="0" dirty="0">
              <a:solidFill>
                <a:schemeClr val="tx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12" name="Diamond 18">
            <a:extLst>
              <a:ext uri="{FF2B5EF4-FFF2-40B4-BE49-F238E27FC236}">
                <a16:creationId xmlns:a16="http://schemas.microsoft.com/office/drawing/2014/main" id="{6C0F333D-A754-5033-0601-BDFFB5A5DFF3}"/>
              </a:ext>
            </a:extLst>
          </p:cNvPr>
          <p:cNvSpPr/>
          <p:nvPr/>
        </p:nvSpPr>
        <p:spPr>
          <a:xfrm>
            <a:off x="7480535" y="1820245"/>
            <a:ext cx="4269401" cy="2149035"/>
          </a:xfrm>
          <a:prstGeom prst="round2DiagRect">
            <a:avLst>
              <a:gd name="adj1" fmla="val 5301"/>
              <a:gd name="adj2" fmla="val 0"/>
            </a:avLst>
          </a:prstGeom>
          <a:blipFill>
            <a:blip r:embed="rId3"/>
            <a:srcRect/>
            <a:stretch>
              <a:fillRect l="-1243" t="-15346" r="-1243" b="-15346"/>
            </a:stretch>
          </a:blipFill>
          <a:ln w="190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3" name="Rectangle : avec coins arrondis en diagonale 12">
            <a:extLst>
              <a:ext uri="{FF2B5EF4-FFF2-40B4-BE49-F238E27FC236}">
                <a16:creationId xmlns:a16="http://schemas.microsoft.com/office/drawing/2014/main" id="{0620CA4C-7057-F2BF-BFAD-D747663CD178}"/>
              </a:ext>
            </a:extLst>
          </p:cNvPr>
          <p:cNvSpPr/>
          <p:nvPr/>
        </p:nvSpPr>
        <p:spPr>
          <a:xfrm>
            <a:off x="7480534" y="1820245"/>
            <a:ext cx="4269401" cy="2149035"/>
          </a:xfrm>
          <a:prstGeom prst="round2DiagRect">
            <a:avLst>
              <a:gd name="adj1" fmla="val 5312"/>
              <a:gd name="adj2" fmla="val 0"/>
            </a:avLst>
          </a:prstGeom>
          <a:gradFill flip="none" rotWithShape="1">
            <a:gsLst>
              <a:gs pos="0">
                <a:srgbClr val="0F529C"/>
              </a:gs>
              <a:gs pos="98000">
                <a:srgbClr val="0F529C">
                  <a:alpha val="0"/>
                </a:srgbClr>
              </a:gs>
            </a:gsLst>
            <a:lin ang="1350000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96000" rIns="72000" bIns="72000" rtlCol="0" anchor="ctr"/>
          <a:lstStyle/>
          <a:p>
            <a:pPr lvl="0">
              <a:spcAft>
                <a:spcPts val="200"/>
              </a:spcAft>
              <a:buClr>
                <a:srgbClr val="000000"/>
              </a:buClr>
              <a:defRPr/>
            </a:pPr>
            <a:endParaRPr lang="fr-FR" kern="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16" name="Diamond 18">
            <a:extLst>
              <a:ext uri="{FF2B5EF4-FFF2-40B4-BE49-F238E27FC236}">
                <a16:creationId xmlns:a16="http://schemas.microsoft.com/office/drawing/2014/main" id="{F33F4678-796C-2231-FB52-3F80D2AA5DC1}"/>
              </a:ext>
            </a:extLst>
          </p:cNvPr>
          <p:cNvSpPr/>
          <p:nvPr/>
        </p:nvSpPr>
        <p:spPr>
          <a:xfrm>
            <a:off x="7480535" y="4023281"/>
            <a:ext cx="4269401" cy="2149035"/>
          </a:xfrm>
          <a:prstGeom prst="round2DiagRect">
            <a:avLst>
              <a:gd name="adj1" fmla="val 5301"/>
              <a:gd name="adj2" fmla="val 0"/>
            </a:avLst>
          </a:prstGeom>
          <a:blipFill>
            <a:blip r:embed="rId4"/>
            <a:srcRect/>
            <a:stretch>
              <a:fillRect t="-5771" b="-5771"/>
            </a:stretch>
          </a:blipFill>
          <a:ln w="190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9" name="Rectangle : avec coins arrondis en diagonale 18">
            <a:extLst>
              <a:ext uri="{FF2B5EF4-FFF2-40B4-BE49-F238E27FC236}">
                <a16:creationId xmlns:a16="http://schemas.microsoft.com/office/drawing/2014/main" id="{BF3495A9-3919-D36D-BD76-CA8AA02D2B14}"/>
              </a:ext>
            </a:extLst>
          </p:cNvPr>
          <p:cNvSpPr/>
          <p:nvPr/>
        </p:nvSpPr>
        <p:spPr>
          <a:xfrm>
            <a:off x="7480534" y="4023281"/>
            <a:ext cx="4269401" cy="2149035"/>
          </a:xfrm>
          <a:prstGeom prst="round2DiagRect">
            <a:avLst>
              <a:gd name="adj1" fmla="val 5312"/>
              <a:gd name="adj2" fmla="val 0"/>
            </a:avLst>
          </a:prstGeom>
          <a:gradFill flip="none" rotWithShape="1">
            <a:gsLst>
              <a:gs pos="0">
                <a:srgbClr val="0F529C"/>
              </a:gs>
              <a:gs pos="98000">
                <a:srgbClr val="0F529C">
                  <a:alpha val="0"/>
                </a:srgbClr>
              </a:gs>
            </a:gsLst>
            <a:lin ang="1350000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96000" rIns="72000" bIns="72000" rtlCol="0" anchor="ctr"/>
          <a:lstStyle/>
          <a:p>
            <a:pPr lvl="0">
              <a:spcAft>
                <a:spcPts val="200"/>
              </a:spcAft>
              <a:buClr>
                <a:srgbClr val="000000"/>
              </a:buClr>
              <a:defRPr/>
            </a:pPr>
            <a:endParaRPr lang="fr-FR" kern="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9FDCA32-4801-0465-E3F4-97EDB498575A}"/>
              </a:ext>
            </a:extLst>
          </p:cNvPr>
          <p:cNvGrpSpPr/>
          <p:nvPr/>
        </p:nvGrpSpPr>
        <p:grpSpPr>
          <a:xfrm>
            <a:off x="644079" y="2026199"/>
            <a:ext cx="6455664" cy="3967163"/>
            <a:chOff x="630936" y="2011680"/>
            <a:chExt cx="6455664" cy="3967163"/>
          </a:xfrm>
        </p:grpSpPr>
        <p:sp>
          <p:nvSpPr>
            <p:cNvPr id="15" name="Fait marquant 1">
              <a:extLst>
                <a:ext uri="{FF2B5EF4-FFF2-40B4-BE49-F238E27FC236}">
                  <a16:creationId xmlns:a16="http://schemas.microsoft.com/office/drawing/2014/main" id="{B9F917A8-8BC2-F7AC-37C1-7E4DE2BF2269}"/>
                </a:ext>
              </a:extLst>
            </p:cNvPr>
            <p:cNvSpPr txBox="1"/>
            <p:nvPr/>
          </p:nvSpPr>
          <p:spPr>
            <a:xfrm>
              <a:off x="630936" y="2011680"/>
              <a:ext cx="6455664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lvl="0" indent="-285750">
                <a:spcAft>
                  <a:spcPts val="12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  <a:defRPr/>
              </a:pPr>
              <a:r>
                <a:rPr lang="fr-FR" sz="1600" kern="0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Obtention du visa de l’AMMC et introduction en bourse de T2S Group, réalisée en juillet 2026.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2B93AB1C-DDF8-C417-3F23-79E1B3A68329}"/>
                </a:ext>
              </a:extLst>
            </p:cNvPr>
            <p:cNvCxnSpPr/>
            <p:nvPr/>
          </p:nvCxnSpPr>
          <p:spPr>
            <a:xfrm>
              <a:off x="630936" y="2692242"/>
              <a:ext cx="6455664" cy="0"/>
            </a:xfrm>
            <a:prstGeom prst="line">
              <a:avLst/>
            </a:prstGeom>
            <a:ln w="6350" cap="flat" cmpd="sng" algn="ctr">
              <a:solidFill>
                <a:schemeClr val="accent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Fait marquant 2">
              <a:extLst>
                <a:ext uri="{FF2B5EF4-FFF2-40B4-BE49-F238E27FC236}">
                  <a16:creationId xmlns:a16="http://schemas.microsoft.com/office/drawing/2014/main" id="{B9F917A8-8BC2-F7AC-37C1-7E4DE2BF2269}"/>
                </a:ext>
              </a:extLst>
            </p:cNvPr>
            <p:cNvSpPr txBox="1"/>
            <p:nvPr/>
          </p:nvSpPr>
          <p:spPr>
            <a:xfrm>
              <a:off x="630936" y="2880361"/>
              <a:ext cx="6455664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lvl="0" indent="-285750">
                <a:spcAft>
                  <a:spcPts val="12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  <a:defRPr/>
              </a:pPr>
              <a:r>
                <a:rPr lang="fr-FR" sz="1600" kern="0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Notification du marché d’installation du premier PET-MR GE HealthCare au Maroc, pour l’hôpital Ibnou Sina de Rabat.</a:t>
              </a:r>
            </a:p>
          </p:txBody>
        </p:sp>
        <p:cxnSp>
          <p:nvCxnSpPr>
            <p:cNvPr id="3" name="Connecteur droit 24">
              <a:extLst>
                <a:ext uri="{FF2B5EF4-FFF2-40B4-BE49-F238E27FC236}">
                  <a16:creationId xmlns:a16="http://schemas.microsoft.com/office/drawing/2014/main" id="{2B93AB1C-DDF8-C417-3F23-79E1B3A68329}"/>
                </a:ext>
              </a:extLst>
            </p:cNvPr>
            <p:cNvCxnSpPr/>
            <p:nvPr/>
          </p:nvCxnSpPr>
          <p:spPr>
            <a:xfrm>
              <a:off x="630936" y="3560923"/>
              <a:ext cx="6455664" cy="0"/>
            </a:xfrm>
            <a:prstGeom prst="line">
              <a:avLst/>
            </a:prstGeom>
            <a:ln w="6350" cap="flat" cmpd="sng" algn="ctr">
              <a:solidFill>
                <a:schemeClr val="accent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ait marquant 3">
              <a:extLst>
                <a:ext uri="{FF2B5EF4-FFF2-40B4-BE49-F238E27FC236}">
                  <a16:creationId xmlns:a16="http://schemas.microsoft.com/office/drawing/2014/main" id="{B9F917A8-8BC2-F7AC-37C1-7E4DE2BF2269}"/>
                </a:ext>
              </a:extLst>
            </p:cNvPr>
            <p:cNvSpPr txBox="1"/>
            <p:nvPr/>
          </p:nvSpPr>
          <p:spPr>
            <a:xfrm>
              <a:off x="630936" y="3749042"/>
              <a:ext cx="6455664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lvl="0" indent="-285750">
                <a:spcAft>
                  <a:spcPts val="12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  <a:defRPr/>
              </a:pPr>
              <a:r>
                <a:rPr lang="fr-FR" sz="1600" kern="0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Acquisition des parts des minoritaires de Cyclopharma : T2S Group détient désormais la totalité de son capital.</a:t>
              </a:r>
            </a:p>
          </p:txBody>
        </p:sp>
        <p:cxnSp>
          <p:nvCxnSpPr>
            <p:cNvPr id="9" name="Connecteur droit 24">
              <a:extLst>
                <a:ext uri="{FF2B5EF4-FFF2-40B4-BE49-F238E27FC236}">
                  <a16:creationId xmlns:a16="http://schemas.microsoft.com/office/drawing/2014/main" id="{2B93AB1C-DDF8-C417-3F23-79E1B3A68329}"/>
                </a:ext>
              </a:extLst>
            </p:cNvPr>
            <p:cNvCxnSpPr/>
            <p:nvPr/>
          </p:nvCxnSpPr>
          <p:spPr>
            <a:xfrm>
              <a:off x="630936" y="4429604"/>
              <a:ext cx="6455664" cy="0"/>
            </a:xfrm>
            <a:prstGeom prst="line">
              <a:avLst/>
            </a:prstGeom>
            <a:ln w="6350" cap="flat" cmpd="sng" algn="ctr">
              <a:solidFill>
                <a:schemeClr val="accent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ait marquant 4">
              <a:extLst>
                <a:ext uri="{FF2B5EF4-FFF2-40B4-BE49-F238E27FC236}">
                  <a16:creationId xmlns:a16="http://schemas.microsoft.com/office/drawing/2014/main" id="{B9F917A8-8BC2-F7AC-37C1-7E4DE2BF2269}"/>
                </a:ext>
              </a:extLst>
            </p:cNvPr>
            <p:cNvSpPr txBox="1"/>
            <p:nvPr/>
          </p:nvSpPr>
          <p:spPr>
            <a:xfrm>
              <a:off x="630936" y="4617723"/>
              <a:ext cx="6455664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lvl="0" indent="-285750">
                <a:spcAft>
                  <a:spcPts val="12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  <a:defRPr/>
              </a:pPr>
              <a:r>
                <a:rPr lang="fr-FR" sz="1600" kern="0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Création aux Émirats arabes unis d’une filiale à 100 % dédiée au développement du Groupe en Afrique.</a:t>
              </a:r>
            </a:p>
          </p:txBody>
        </p:sp>
        <p:cxnSp>
          <p:nvCxnSpPr>
            <p:cNvPr id="11" name="Connecteur droit 24">
              <a:extLst>
                <a:ext uri="{FF2B5EF4-FFF2-40B4-BE49-F238E27FC236}">
                  <a16:creationId xmlns:a16="http://schemas.microsoft.com/office/drawing/2014/main" id="{2B93AB1C-DDF8-C417-3F23-79E1B3A68329}"/>
                </a:ext>
              </a:extLst>
            </p:cNvPr>
            <p:cNvCxnSpPr/>
            <p:nvPr/>
          </p:nvCxnSpPr>
          <p:spPr>
            <a:xfrm>
              <a:off x="630936" y="5298285"/>
              <a:ext cx="6455664" cy="0"/>
            </a:xfrm>
            <a:prstGeom prst="line">
              <a:avLst/>
            </a:prstGeom>
            <a:ln w="6350" cap="flat" cmpd="sng" algn="ctr">
              <a:solidFill>
                <a:schemeClr val="accent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ait marquant 5">
              <a:extLst>
                <a:ext uri="{FF2B5EF4-FFF2-40B4-BE49-F238E27FC236}">
                  <a16:creationId xmlns:a16="http://schemas.microsoft.com/office/drawing/2014/main" id="{B9F917A8-8BC2-F7AC-37C1-7E4DE2BF2269}"/>
                </a:ext>
              </a:extLst>
            </p:cNvPr>
            <p:cNvSpPr txBox="1"/>
            <p:nvPr/>
          </p:nvSpPr>
          <p:spPr>
            <a:xfrm>
              <a:off x="630936" y="5486400"/>
              <a:ext cx="6455664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lvl="0" indent="-285750">
                <a:spcAft>
                  <a:spcPts val="12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  <a:defRPr/>
              </a:pPr>
              <a:r>
                <a:rPr lang="fr-FR" sz="1600" kern="0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Mise en place d’un plan d’intéressement d’une catégorie de salariés par attribution d’actions ordinaires.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1554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EN BOURSE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BILAN DE L'OPÉRATION ET ACTIONNARIAT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12</a:t>
            </a:fld>
            <a:endParaRPr lang="fr-FR"/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7E5271C3-B2A5-4B6C-FF89-03AF7D19B7AA}"/>
              </a:ext>
            </a:extLst>
          </p:cNvPr>
          <p:cNvGrpSpPr/>
          <p:nvPr/>
        </p:nvGrpSpPr>
        <p:grpSpPr>
          <a:xfrm>
            <a:off x="485198" y="1776483"/>
            <a:ext cx="6693408" cy="1097280"/>
            <a:chOff x="485198" y="1691640"/>
            <a:chExt cx="6693408" cy="1097280"/>
          </a:xfrm>
        </p:grpSpPr>
        <p:sp>
          <p:nvSpPr>
            <p:cNvPr id="7" name="Cadre"/>
            <p:cNvSpPr/>
            <p:nvPr/>
          </p:nvSpPr>
          <p:spPr>
            <a:xfrm>
              <a:off x="485198" y="1691640"/>
              <a:ext cx="1591056" cy="109728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8" name="Texte"/>
            <p:cNvSpPr txBox="1"/>
            <p:nvPr/>
          </p:nvSpPr>
          <p:spPr>
            <a:xfrm>
              <a:off x="594926" y="1935068"/>
              <a:ext cx="1371600" cy="61042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600" b="1" dirty="0">
                  <a:solidFill>
                    <a:srgbClr val="24B2E0"/>
                  </a:solidFill>
                  <a:latin typeface="+mj-lt"/>
                </a:rPr>
                <a:t>1,1 M</a:t>
              </a:r>
              <a:r>
                <a:rPr lang="fr-FR" sz="1600" b="1">
                  <a:solidFill>
                    <a:srgbClr val="24B2E0"/>
                  </a:solidFill>
                  <a:latin typeface="+mj-lt"/>
                </a:rPr>
                <a:t>d </a:t>
              </a:r>
              <a:r>
                <a:rPr sz="1600" b="1">
                  <a:solidFill>
                    <a:srgbClr val="24B2E0"/>
                  </a:solidFill>
                  <a:latin typeface="+mj-lt"/>
                </a:rPr>
                <a:t>DH</a:t>
              </a:r>
              <a:endParaRPr sz="1600" b="1" dirty="0">
                <a:solidFill>
                  <a:srgbClr val="24B2E0"/>
                </a:solidFill>
                <a:latin typeface="+mj-lt"/>
              </a:endParaRPr>
            </a:p>
            <a:p>
              <a:pPr algn="l">
                <a:spcAft>
                  <a:spcPts val="2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Montant</a:t>
              </a:r>
              <a:r>
                <a:rPr sz="1100" b="0" dirty="0">
                  <a:solidFill>
                    <a:srgbClr val="1A1A1A"/>
                  </a:solidFill>
                </a:rPr>
                <a:t> global de </a:t>
              </a:r>
              <a:r>
                <a:rPr sz="1100" b="0" dirty="0" err="1">
                  <a:solidFill>
                    <a:srgbClr val="1A1A1A"/>
                  </a:solidFill>
                </a:rPr>
                <a:t>l'opération</a:t>
              </a:r>
              <a:endParaRPr sz="1100" b="0" dirty="0">
                <a:solidFill>
                  <a:srgbClr val="1A1A1A"/>
                </a:solidFill>
              </a:endParaRPr>
            </a:p>
          </p:txBody>
        </p:sp>
        <p:sp>
          <p:nvSpPr>
            <p:cNvPr id="9" name="Cadre"/>
            <p:cNvSpPr/>
            <p:nvPr/>
          </p:nvSpPr>
          <p:spPr>
            <a:xfrm>
              <a:off x="2185982" y="1691640"/>
              <a:ext cx="1591056" cy="109728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0" name="Texte"/>
            <p:cNvSpPr txBox="1"/>
            <p:nvPr/>
          </p:nvSpPr>
          <p:spPr>
            <a:xfrm>
              <a:off x="2295710" y="1703070"/>
              <a:ext cx="1371600" cy="914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600" b="1" dirty="0">
                  <a:solidFill>
                    <a:srgbClr val="24B2E0"/>
                  </a:solidFill>
                  <a:latin typeface="+mj-lt"/>
                </a:rPr>
                <a:t>223 DH</a:t>
              </a:r>
            </a:p>
            <a:p>
              <a:pPr algn="l">
                <a:spcAft>
                  <a:spcPts val="200"/>
                </a:spcAft>
              </a:pPr>
              <a:r>
                <a:rPr sz="1100" b="0" dirty="0">
                  <a:solidFill>
                    <a:srgbClr val="1A1A1A"/>
                  </a:solidFill>
                </a:rPr>
                <a:t>Prix par action</a:t>
              </a:r>
            </a:p>
          </p:txBody>
        </p:sp>
        <p:sp>
          <p:nvSpPr>
            <p:cNvPr id="11" name="Cadre"/>
            <p:cNvSpPr/>
            <p:nvPr/>
          </p:nvSpPr>
          <p:spPr>
            <a:xfrm>
              <a:off x="3886766" y="1691640"/>
              <a:ext cx="1591056" cy="109728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2" name="Texte"/>
            <p:cNvSpPr txBox="1"/>
            <p:nvPr/>
          </p:nvSpPr>
          <p:spPr>
            <a:xfrm>
              <a:off x="3996494" y="1935068"/>
              <a:ext cx="1371600" cy="61042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600" b="1" dirty="0">
                  <a:solidFill>
                    <a:srgbClr val="24B2E0"/>
                  </a:solidFill>
                  <a:latin typeface="+mj-lt"/>
                </a:rPr>
                <a:t>4,86 M</a:t>
              </a:r>
              <a:r>
                <a:rPr lang="fr-FR" sz="1600" b="1" dirty="0">
                  <a:solidFill>
                    <a:srgbClr val="24B2E0"/>
                  </a:solidFill>
                  <a:latin typeface="+mj-lt"/>
                </a:rPr>
                <a:t>d </a:t>
              </a:r>
              <a:r>
                <a:rPr sz="1600" b="1" dirty="0">
                  <a:solidFill>
                    <a:srgbClr val="24B2E0"/>
                  </a:solidFill>
                  <a:latin typeface="+mj-lt"/>
                </a:rPr>
                <a:t>DH</a:t>
              </a:r>
            </a:p>
            <a:p>
              <a:pPr algn="l">
                <a:spcAft>
                  <a:spcPts val="2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Valorisation</a:t>
              </a:r>
              <a:r>
                <a:rPr sz="1100" b="0" dirty="0">
                  <a:solidFill>
                    <a:srgbClr val="1A1A1A"/>
                  </a:solidFill>
                </a:rPr>
                <a:t> à </a:t>
              </a:r>
              <a:r>
                <a:rPr sz="1100" b="0" dirty="0" err="1">
                  <a:solidFill>
                    <a:srgbClr val="1A1A1A"/>
                  </a:solidFill>
                </a:rPr>
                <a:t>l'introduction</a:t>
              </a:r>
              <a:endParaRPr sz="1100" b="0" dirty="0">
                <a:solidFill>
                  <a:srgbClr val="1A1A1A"/>
                </a:solidFill>
              </a:endParaRPr>
            </a:p>
          </p:txBody>
        </p:sp>
        <p:sp>
          <p:nvSpPr>
            <p:cNvPr id="13" name="Cadre"/>
            <p:cNvSpPr/>
            <p:nvPr/>
          </p:nvSpPr>
          <p:spPr>
            <a:xfrm>
              <a:off x="5587550" y="1691640"/>
              <a:ext cx="1591056" cy="109728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4" name="Texte"/>
            <p:cNvSpPr txBox="1"/>
            <p:nvPr/>
          </p:nvSpPr>
          <p:spPr>
            <a:xfrm>
              <a:off x="5697278" y="1783080"/>
              <a:ext cx="1371600" cy="914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600" b="1">
                  <a:solidFill>
                    <a:srgbClr val="24B2E0"/>
                  </a:solidFill>
                  <a:latin typeface="+mj-lt"/>
                </a:rPr>
                <a:t>27 juillet</a:t>
              </a:r>
            </a:p>
            <a:p>
              <a:pPr algn="l">
                <a:spcAft>
                  <a:spcPts val="200"/>
                </a:spcAft>
              </a:pPr>
              <a:r>
                <a:rPr sz="1100" b="0">
                  <a:solidFill>
                    <a:srgbClr val="1A1A1A"/>
                  </a:solidFill>
                </a:rPr>
                <a:t>Première cotation en 2026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D311EB8-579A-DBFA-C1D6-F7456C50050C}"/>
              </a:ext>
            </a:extLst>
          </p:cNvPr>
          <p:cNvGrpSpPr/>
          <p:nvPr/>
        </p:nvGrpSpPr>
        <p:grpSpPr>
          <a:xfrm>
            <a:off x="485198" y="3102363"/>
            <a:ext cx="6684264" cy="1417320"/>
            <a:chOff x="485198" y="2926080"/>
            <a:chExt cx="6684264" cy="1417320"/>
          </a:xfrm>
        </p:grpSpPr>
        <p:sp>
          <p:nvSpPr>
            <p:cNvPr id="15" name="Cadre"/>
            <p:cNvSpPr/>
            <p:nvPr/>
          </p:nvSpPr>
          <p:spPr>
            <a:xfrm>
              <a:off x="485198" y="2926080"/>
              <a:ext cx="6684264" cy="1417320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E4F6F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6" name="Texte"/>
            <p:cNvSpPr txBox="1"/>
            <p:nvPr/>
          </p:nvSpPr>
          <p:spPr>
            <a:xfrm>
              <a:off x="704654" y="3017520"/>
              <a:ext cx="6309360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400" b="1">
                  <a:solidFill>
                    <a:srgbClr val="0F529C"/>
                  </a:solidFill>
                </a:rPr>
                <a:t>Structure de l'opération</a:t>
              </a:r>
            </a:p>
          </p:txBody>
        </p:sp>
        <p:sp>
          <p:nvSpPr>
            <p:cNvPr id="17" name="Texte"/>
            <p:cNvSpPr txBox="1"/>
            <p:nvPr/>
          </p:nvSpPr>
          <p:spPr>
            <a:xfrm>
              <a:off x="704654" y="3337560"/>
              <a:ext cx="2011680" cy="65146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800" b="1" dirty="0">
                  <a:solidFill>
                    <a:srgbClr val="0F529C"/>
                  </a:solidFill>
                  <a:latin typeface="+mj-lt"/>
                </a:rPr>
                <a:t>350 MDH</a:t>
              </a:r>
            </a:p>
            <a:p>
              <a:pPr algn="l">
                <a:spcAft>
                  <a:spcPts val="200"/>
                </a:spcAft>
              </a:pPr>
              <a:r>
                <a:rPr sz="1100" b="1" dirty="0">
                  <a:solidFill>
                    <a:srgbClr val="1A1A1A"/>
                  </a:solidFill>
                </a:rPr>
                <a:t>Augmentation de capital</a:t>
              </a:r>
            </a:p>
            <a:p>
              <a:pPr algn="l">
                <a:spcAft>
                  <a:spcPts val="200"/>
                </a:spcAft>
              </a:pPr>
              <a:r>
                <a:rPr sz="1000" b="0" dirty="0">
                  <a:solidFill>
                    <a:srgbClr val="5B6F81"/>
                  </a:solidFill>
                </a:rPr>
                <a:t>1 569 506 actions </a:t>
              </a:r>
              <a:r>
                <a:rPr sz="1000" b="0" dirty="0" err="1">
                  <a:solidFill>
                    <a:srgbClr val="5B6F81"/>
                  </a:solidFill>
                </a:rPr>
                <a:t>nouvelles</a:t>
              </a:r>
              <a:endParaRPr sz="1000" b="0" dirty="0">
                <a:solidFill>
                  <a:srgbClr val="5B6F81"/>
                </a:solidFill>
              </a:endParaRPr>
            </a:p>
          </p:txBody>
        </p:sp>
        <p:sp>
          <p:nvSpPr>
            <p:cNvPr id="18" name="Texte"/>
            <p:cNvSpPr txBox="1"/>
            <p:nvPr/>
          </p:nvSpPr>
          <p:spPr>
            <a:xfrm>
              <a:off x="2880926" y="3337560"/>
              <a:ext cx="2011680" cy="82073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800" b="1" dirty="0">
                  <a:solidFill>
                    <a:srgbClr val="0F529C"/>
                  </a:solidFill>
                  <a:latin typeface="+mj-lt"/>
                </a:rPr>
                <a:t>750 MDH</a:t>
              </a:r>
            </a:p>
            <a:p>
              <a:pPr algn="l">
                <a:spcAft>
                  <a:spcPts val="200"/>
                </a:spcAft>
              </a:pPr>
              <a:r>
                <a:rPr sz="1100" b="1" dirty="0">
                  <a:solidFill>
                    <a:srgbClr val="1A1A1A"/>
                  </a:solidFill>
                </a:rPr>
                <a:t>Cession par Trone Investment Holdings</a:t>
              </a:r>
            </a:p>
            <a:p>
              <a:pPr algn="l">
                <a:spcAft>
                  <a:spcPts val="200"/>
                </a:spcAft>
              </a:pPr>
              <a:r>
                <a:rPr sz="1000" b="0" dirty="0">
                  <a:solidFill>
                    <a:srgbClr val="5B6F81"/>
                  </a:solidFill>
                </a:rPr>
                <a:t>3 363 228 actions </a:t>
              </a:r>
              <a:r>
                <a:rPr sz="1000" b="0" dirty="0" err="1">
                  <a:solidFill>
                    <a:srgbClr val="5B6F81"/>
                  </a:solidFill>
                </a:rPr>
                <a:t>existantes</a:t>
              </a:r>
              <a:endParaRPr sz="1000" b="0" dirty="0">
                <a:solidFill>
                  <a:srgbClr val="5B6F81"/>
                </a:solidFill>
              </a:endParaRPr>
            </a:p>
          </p:txBody>
        </p:sp>
        <p:sp>
          <p:nvSpPr>
            <p:cNvPr id="19" name="Texte"/>
            <p:cNvSpPr txBox="1"/>
            <p:nvPr/>
          </p:nvSpPr>
          <p:spPr>
            <a:xfrm>
              <a:off x="5057198" y="3337560"/>
              <a:ext cx="2011680" cy="82073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800" b="1" dirty="0">
                  <a:solidFill>
                    <a:srgbClr val="0F529C"/>
                  </a:solidFill>
                  <a:latin typeface="+mj-lt"/>
                </a:rPr>
                <a:t>143 MDH</a:t>
              </a:r>
            </a:p>
            <a:p>
              <a:pPr algn="l">
                <a:spcAft>
                  <a:spcPts val="200"/>
                </a:spcAft>
              </a:pPr>
              <a:r>
                <a:rPr sz="1100" b="1" dirty="0">
                  <a:solidFill>
                    <a:srgbClr val="1A1A1A"/>
                  </a:solidFill>
                </a:rPr>
                <a:t>Augmentation de capital </a:t>
              </a:r>
              <a:r>
                <a:rPr sz="1100" b="1" dirty="0" err="1">
                  <a:solidFill>
                    <a:srgbClr val="1A1A1A"/>
                  </a:solidFill>
                </a:rPr>
                <a:t>réservée</a:t>
              </a:r>
              <a:r>
                <a:rPr sz="1100" b="1" dirty="0">
                  <a:solidFill>
                    <a:srgbClr val="1A1A1A"/>
                  </a:solidFill>
                </a:rPr>
                <a:t> au </a:t>
              </a:r>
              <a:r>
                <a:rPr sz="1100" b="1" dirty="0" err="1">
                  <a:solidFill>
                    <a:srgbClr val="1A1A1A"/>
                  </a:solidFill>
                </a:rPr>
                <a:t>dirigeant</a:t>
              </a:r>
              <a:r>
                <a:rPr sz="1100" b="1" dirty="0">
                  <a:solidFill>
                    <a:srgbClr val="1A1A1A"/>
                  </a:solidFill>
                </a:rPr>
                <a:t> </a:t>
              </a:r>
              <a:r>
                <a:rPr sz="1100" b="1" dirty="0" err="1">
                  <a:solidFill>
                    <a:srgbClr val="1A1A1A"/>
                  </a:solidFill>
                </a:rPr>
                <a:t>fondateur</a:t>
              </a:r>
              <a:endParaRPr sz="1100" b="1" dirty="0">
                <a:solidFill>
                  <a:srgbClr val="1A1A1A"/>
                </a:solidFill>
              </a:endParaRPr>
            </a:p>
            <a:p>
              <a:pPr algn="l">
                <a:spcAft>
                  <a:spcPts val="200"/>
                </a:spcAft>
              </a:pPr>
              <a:r>
                <a:rPr sz="1000" b="0" dirty="0">
                  <a:solidFill>
                    <a:srgbClr val="5B6F81"/>
                  </a:solidFill>
                </a:rPr>
                <a:t>à 178,40 DH par action</a:t>
              </a:r>
            </a:p>
          </p:txBody>
        </p:sp>
      </p:grpSp>
      <p:sp>
        <p:nvSpPr>
          <p:cNvPr id="20" name="Cadre"/>
          <p:cNvSpPr/>
          <p:nvPr/>
        </p:nvSpPr>
        <p:spPr>
          <a:xfrm>
            <a:off x="485198" y="4748283"/>
            <a:ext cx="6684264" cy="128651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0A27B2-03A9-052D-34E8-61F7D2FE13FB}"/>
              </a:ext>
            </a:extLst>
          </p:cNvPr>
          <p:cNvGrpSpPr/>
          <p:nvPr/>
        </p:nvGrpSpPr>
        <p:grpSpPr>
          <a:xfrm>
            <a:off x="645218" y="4926306"/>
            <a:ext cx="6364224" cy="930464"/>
            <a:chOff x="704654" y="4754880"/>
            <a:chExt cx="6364224" cy="930464"/>
          </a:xfrm>
        </p:grpSpPr>
        <p:sp>
          <p:nvSpPr>
            <p:cNvPr id="21" name="Texte"/>
            <p:cNvSpPr txBox="1"/>
            <p:nvPr/>
          </p:nvSpPr>
          <p:spPr>
            <a:xfrm>
              <a:off x="704654" y="4754880"/>
              <a:ext cx="6364224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400" b="1">
                  <a:solidFill>
                    <a:srgbClr val="0F529C"/>
                  </a:solidFill>
                </a:rPr>
                <a:t>Utilisation des 350 MDH levés</a:t>
              </a:r>
            </a:p>
          </p:txBody>
        </p:sp>
        <p:sp>
          <p:nvSpPr>
            <p:cNvPr id="22" name="Texte"/>
            <p:cNvSpPr txBox="1"/>
            <p:nvPr/>
          </p:nvSpPr>
          <p:spPr>
            <a:xfrm>
              <a:off x="704654" y="5074920"/>
              <a:ext cx="6364224" cy="61042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100" b="0" dirty="0">
                  <a:solidFill>
                    <a:srgbClr val="1A1A1A"/>
                  </a:solidFill>
                </a:rPr>
                <a:t>Financer les </a:t>
              </a:r>
              <a:r>
                <a:rPr sz="1100" b="0" dirty="0" err="1">
                  <a:solidFill>
                    <a:srgbClr val="1A1A1A"/>
                  </a:solidFill>
                </a:rPr>
                <a:t>investissements</a:t>
              </a:r>
              <a:r>
                <a:rPr sz="1100" b="0" dirty="0">
                  <a:solidFill>
                    <a:srgbClr val="1A1A1A"/>
                  </a:solidFill>
                </a:rPr>
                <a:t> </a:t>
              </a:r>
              <a:r>
                <a:rPr sz="1100" b="0" dirty="0" err="1">
                  <a:solidFill>
                    <a:srgbClr val="1A1A1A"/>
                  </a:solidFill>
                </a:rPr>
                <a:t>nécessaires</a:t>
              </a:r>
              <a:r>
                <a:rPr sz="1100" b="0" dirty="0">
                  <a:solidFill>
                    <a:srgbClr val="1A1A1A"/>
                  </a:solidFill>
                </a:rPr>
                <a:t> à la </a:t>
              </a:r>
              <a:r>
                <a:rPr sz="1100" b="0" dirty="0" err="1">
                  <a:solidFill>
                    <a:srgbClr val="1A1A1A"/>
                  </a:solidFill>
                </a:rPr>
                <a:t>croissance</a:t>
              </a:r>
              <a:r>
                <a:rPr sz="1100" b="0" dirty="0">
                  <a:solidFill>
                    <a:srgbClr val="1A1A1A"/>
                  </a:solidFill>
                </a:rPr>
                <a:t> des métiers, </a:t>
              </a:r>
              <a:r>
                <a:rPr sz="1100" b="0" dirty="0" err="1">
                  <a:solidFill>
                    <a:srgbClr val="1A1A1A"/>
                  </a:solidFill>
                </a:rPr>
                <a:t>notamment</a:t>
              </a:r>
              <a:r>
                <a:rPr sz="1100" b="0" dirty="0">
                  <a:solidFill>
                    <a:srgbClr val="1A1A1A"/>
                  </a:solidFill>
                </a:rPr>
                <a:t> le diagnostic in vitro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100" b="0" dirty="0" err="1">
                  <a:solidFill>
                    <a:srgbClr val="1A1A1A"/>
                  </a:solidFill>
                </a:rPr>
                <a:t>Renforcer</a:t>
              </a:r>
              <a:r>
                <a:rPr sz="1100" b="0" dirty="0">
                  <a:solidFill>
                    <a:srgbClr val="1A1A1A"/>
                  </a:solidFill>
                </a:rPr>
                <a:t> les </a:t>
              </a:r>
              <a:r>
                <a:rPr sz="1100" b="0" dirty="0" err="1">
                  <a:solidFill>
                    <a:srgbClr val="1A1A1A"/>
                  </a:solidFill>
                </a:rPr>
                <a:t>capacités</a:t>
              </a:r>
              <a:r>
                <a:rPr sz="1100" b="0" dirty="0">
                  <a:solidFill>
                    <a:srgbClr val="1A1A1A"/>
                  </a:solidFill>
                </a:rPr>
                <a:t> </a:t>
              </a:r>
              <a:r>
                <a:rPr sz="1100" b="0" dirty="0" err="1">
                  <a:solidFill>
                    <a:srgbClr val="1A1A1A"/>
                  </a:solidFill>
                </a:rPr>
                <a:t>financières</a:t>
              </a:r>
              <a:r>
                <a:rPr sz="1100" b="0" dirty="0">
                  <a:solidFill>
                    <a:srgbClr val="1A1A1A"/>
                  </a:solidFill>
                </a:rPr>
                <a:t> pour </a:t>
              </a:r>
              <a:r>
                <a:rPr sz="1100" b="0" dirty="0" err="1">
                  <a:solidFill>
                    <a:srgbClr val="1A1A1A"/>
                  </a:solidFill>
                </a:rPr>
                <a:t>saisir</a:t>
              </a:r>
              <a:r>
                <a:rPr sz="1100" b="0" dirty="0">
                  <a:solidFill>
                    <a:srgbClr val="1A1A1A"/>
                  </a:solidFill>
                </a:rPr>
                <a:t> des </a:t>
              </a:r>
              <a:r>
                <a:rPr sz="1100" b="0" dirty="0" err="1">
                  <a:solidFill>
                    <a:srgbClr val="1A1A1A"/>
                  </a:solidFill>
                </a:rPr>
                <a:t>opportunités</a:t>
              </a:r>
              <a:r>
                <a:rPr sz="1100" b="0" dirty="0">
                  <a:solidFill>
                    <a:srgbClr val="1A1A1A"/>
                  </a:solidFill>
                </a:rPr>
                <a:t> de </a:t>
              </a:r>
              <a:r>
                <a:rPr sz="1100" b="0" dirty="0" err="1">
                  <a:solidFill>
                    <a:srgbClr val="1A1A1A"/>
                  </a:solidFill>
                </a:rPr>
                <a:t>croissance</a:t>
              </a:r>
              <a:r>
                <a:rPr sz="1100" b="0" dirty="0">
                  <a:solidFill>
                    <a:srgbClr val="1A1A1A"/>
                  </a:solidFill>
                </a:rPr>
                <a:t> externe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100" b="0" dirty="0" err="1">
                  <a:solidFill>
                    <a:srgbClr val="1A1A1A"/>
                  </a:solidFill>
                </a:rPr>
                <a:t>Accélérer</a:t>
              </a:r>
              <a:r>
                <a:rPr sz="1100" b="0" dirty="0">
                  <a:solidFill>
                    <a:srgbClr val="1A1A1A"/>
                  </a:solidFill>
                </a:rPr>
                <a:t> le </a:t>
              </a:r>
              <a:r>
                <a:rPr sz="1100" b="0" dirty="0" err="1">
                  <a:solidFill>
                    <a:srgbClr val="1A1A1A"/>
                  </a:solidFill>
                </a:rPr>
                <a:t>développement</a:t>
              </a:r>
              <a:r>
                <a:rPr sz="1100" b="0" dirty="0">
                  <a:solidFill>
                    <a:srgbClr val="1A1A1A"/>
                  </a:solidFill>
                </a:rPr>
                <a:t> </a:t>
              </a:r>
              <a:r>
                <a:rPr sz="1100" b="0" dirty="0" err="1">
                  <a:solidFill>
                    <a:srgbClr val="1A1A1A"/>
                  </a:solidFill>
                </a:rPr>
                <a:t>en</a:t>
              </a:r>
              <a:r>
                <a:rPr sz="1100" b="0" dirty="0">
                  <a:solidFill>
                    <a:srgbClr val="1A1A1A"/>
                  </a:solidFill>
                </a:rPr>
                <a:t> Afrique, </a:t>
              </a:r>
              <a:r>
                <a:rPr sz="1100" b="0" dirty="0" err="1">
                  <a:solidFill>
                    <a:srgbClr val="1A1A1A"/>
                  </a:solidFill>
                </a:rPr>
                <a:t>en</a:t>
              </a:r>
              <a:r>
                <a:rPr sz="1100" b="0" dirty="0">
                  <a:solidFill>
                    <a:srgbClr val="1A1A1A"/>
                  </a:solidFill>
                </a:rPr>
                <a:t> y </a:t>
              </a:r>
              <a:r>
                <a:rPr sz="1100" b="0" dirty="0" err="1">
                  <a:solidFill>
                    <a:srgbClr val="1A1A1A"/>
                  </a:solidFill>
                </a:rPr>
                <a:t>déployant</a:t>
              </a:r>
              <a:r>
                <a:rPr sz="1100" b="0" dirty="0">
                  <a:solidFill>
                    <a:srgbClr val="1A1A1A"/>
                  </a:solidFill>
                </a:rPr>
                <a:t> </a:t>
              </a:r>
              <a:r>
                <a:rPr sz="1100" b="0" dirty="0" err="1">
                  <a:solidFill>
                    <a:srgbClr val="1A1A1A"/>
                  </a:solidFill>
                </a:rPr>
                <a:t>progressivement</a:t>
              </a:r>
              <a:r>
                <a:rPr sz="1100" b="0" dirty="0">
                  <a:solidFill>
                    <a:srgbClr val="1A1A1A"/>
                  </a:solidFill>
                </a:rPr>
                <a:t> le </a:t>
              </a:r>
              <a:r>
                <a:rPr sz="1100" b="0" dirty="0" err="1">
                  <a:solidFill>
                    <a:srgbClr val="1A1A1A"/>
                  </a:solidFill>
                </a:rPr>
                <a:t>modèle</a:t>
              </a:r>
              <a:r>
                <a:rPr sz="1100" b="0" dirty="0">
                  <a:solidFill>
                    <a:srgbClr val="1A1A1A"/>
                  </a:solidFill>
                </a:rPr>
                <a:t> marocain</a:t>
              </a:r>
            </a:p>
          </p:txBody>
        </p:sp>
      </p:grpSp>
      <p:sp>
        <p:nvSpPr>
          <p:cNvPr id="23" name="Cadre"/>
          <p:cNvSpPr/>
          <p:nvPr/>
        </p:nvSpPr>
        <p:spPr>
          <a:xfrm>
            <a:off x="7334054" y="1776483"/>
            <a:ext cx="4398264" cy="4258310"/>
          </a:xfrm>
          <a:prstGeom prst="round2DiagRect">
            <a:avLst>
              <a:gd name="adj1" fmla="val 6763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Texte"/>
          <p:cNvSpPr txBox="1"/>
          <p:nvPr/>
        </p:nvSpPr>
        <p:spPr>
          <a:xfrm>
            <a:off x="7562654" y="1962429"/>
            <a:ext cx="40233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dirty="0" err="1">
                <a:solidFill>
                  <a:srgbClr val="0F529C"/>
                </a:solidFill>
              </a:rPr>
              <a:t>Actionnariat</a:t>
            </a:r>
            <a:r>
              <a:rPr sz="1400" b="1" dirty="0">
                <a:solidFill>
                  <a:srgbClr val="0F529C"/>
                </a:solidFill>
              </a:rPr>
              <a:t> </a:t>
            </a:r>
            <a:r>
              <a:rPr lang="fr-FR" sz="1400" b="1" dirty="0">
                <a:solidFill>
                  <a:srgbClr val="0F529C"/>
                </a:solidFill>
              </a:rPr>
              <a:t>indicatif </a:t>
            </a:r>
            <a:r>
              <a:rPr sz="1400" b="1" dirty="0">
                <a:solidFill>
                  <a:srgbClr val="0F529C"/>
                </a:solidFill>
              </a:rPr>
              <a:t>post-introduction</a:t>
            </a:r>
          </a:p>
        </p:txBody>
      </p:sp>
      <p:graphicFrame>
        <p:nvGraphicFramePr>
          <p:cNvPr id="25" name="Chart 24"/>
          <p:cNvGraphicFramePr>
            <a:graphicFrameLocks noGrp="1"/>
          </p:cNvGraphicFramePr>
          <p:nvPr/>
        </p:nvGraphicFramePr>
        <p:xfrm>
          <a:off x="8385614" y="2233683"/>
          <a:ext cx="22860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e"/>
          <p:cNvSpPr txBox="1"/>
          <p:nvPr/>
        </p:nvSpPr>
        <p:spPr>
          <a:xfrm>
            <a:off x="8934254" y="3168935"/>
            <a:ext cx="118872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dirty="0">
                <a:solidFill>
                  <a:srgbClr val="24B2E0"/>
                </a:solidFill>
                <a:latin typeface="+mj-lt"/>
              </a:rPr>
              <a:t>22,6 %</a:t>
            </a:r>
          </a:p>
          <a:p>
            <a:pPr algn="ctr">
              <a:spcAft>
                <a:spcPts val="0"/>
              </a:spcAft>
            </a:pPr>
            <a:r>
              <a:rPr sz="1000" b="0" dirty="0">
                <a:solidFill>
                  <a:srgbClr val="5B6F81"/>
                </a:solidFill>
              </a:rPr>
              <a:t>de </a:t>
            </a:r>
            <a:r>
              <a:rPr sz="1000" b="0" dirty="0" err="1">
                <a:solidFill>
                  <a:srgbClr val="5B6F81"/>
                </a:solidFill>
              </a:rPr>
              <a:t>flottant</a:t>
            </a:r>
            <a:endParaRPr sz="1000" b="0" dirty="0">
              <a:solidFill>
                <a:srgbClr val="5B6F81"/>
              </a:solidFill>
            </a:endParaRPr>
          </a:p>
        </p:txBody>
      </p:sp>
      <p:sp>
        <p:nvSpPr>
          <p:cNvPr id="27" name="Légende"/>
          <p:cNvSpPr/>
          <p:nvPr/>
        </p:nvSpPr>
        <p:spPr>
          <a:xfrm>
            <a:off x="7567226" y="4641342"/>
            <a:ext cx="164592" cy="164592"/>
          </a:xfrm>
          <a:prstGeom prst="rect">
            <a:avLst/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Légende texte"/>
          <p:cNvSpPr txBox="1"/>
          <p:nvPr/>
        </p:nvSpPr>
        <p:spPr>
          <a:xfrm>
            <a:off x="7841546" y="4631304"/>
            <a:ext cx="2834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dirty="0">
                <a:solidFill>
                  <a:srgbClr val="1A1A1A"/>
                </a:solidFill>
              </a:rPr>
              <a:t>Fonds Helios (via </a:t>
            </a:r>
            <a:r>
              <a:rPr sz="1200" b="0" dirty="0" err="1">
                <a:solidFill>
                  <a:srgbClr val="1A1A1A"/>
                </a:solidFill>
              </a:rPr>
              <a:t>Trone</a:t>
            </a:r>
            <a:r>
              <a:rPr sz="1200" b="0" dirty="0">
                <a:solidFill>
                  <a:srgbClr val="1A1A1A"/>
                </a:solidFill>
              </a:rPr>
              <a:t>)</a:t>
            </a:r>
          </a:p>
        </p:txBody>
      </p:sp>
      <p:sp>
        <p:nvSpPr>
          <p:cNvPr id="30" name="Légende"/>
          <p:cNvSpPr/>
          <p:nvPr/>
        </p:nvSpPr>
        <p:spPr>
          <a:xfrm>
            <a:off x="7567226" y="5002953"/>
            <a:ext cx="164592" cy="164592"/>
          </a:xfrm>
          <a:prstGeom prst="rect">
            <a:avLst/>
          </a:prstGeom>
          <a:solidFill>
            <a:srgbClr val="7AD1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Légende texte"/>
          <p:cNvSpPr txBox="1"/>
          <p:nvPr/>
        </p:nvSpPr>
        <p:spPr>
          <a:xfrm>
            <a:off x="7841546" y="4992916"/>
            <a:ext cx="2834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dirty="0">
                <a:solidFill>
                  <a:srgbClr val="1A1A1A"/>
                </a:solidFill>
              </a:rPr>
              <a:t>Management et </a:t>
            </a:r>
            <a:r>
              <a:rPr sz="1200" b="0" dirty="0" err="1">
                <a:solidFill>
                  <a:srgbClr val="1A1A1A"/>
                </a:solidFill>
              </a:rPr>
              <a:t>fondateurs</a:t>
            </a:r>
            <a:endParaRPr sz="1200" b="0" dirty="0">
              <a:solidFill>
                <a:srgbClr val="1A1A1A"/>
              </a:solidFill>
            </a:endParaRPr>
          </a:p>
        </p:txBody>
      </p:sp>
      <p:sp>
        <p:nvSpPr>
          <p:cNvPr id="33" name="Légende"/>
          <p:cNvSpPr/>
          <p:nvPr/>
        </p:nvSpPr>
        <p:spPr>
          <a:xfrm>
            <a:off x="7567226" y="5364565"/>
            <a:ext cx="164592" cy="164592"/>
          </a:xfrm>
          <a:prstGeom prst="rect">
            <a:avLst/>
          </a:prstGeom>
          <a:solidFill>
            <a:srgbClr val="24B2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Légende texte"/>
          <p:cNvSpPr txBox="1"/>
          <p:nvPr/>
        </p:nvSpPr>
        <p:spPr>
          <a:xfrm>
            <a:off x="7841546" y="5354528"/>
            <a:ext cx="2834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1A1A1A"/>
                </a:solidFill>
              </a:rPr>
              <a:t>Flottant</a:t>
            </a:r>
          </a:p>
        </p:txBody>
      </p:sp>
      <p:sp>
        <p:nvSpPr>
          <p:cNvPr id="36" name="Légende"/>
          <p:cNvSpPr/>
          <p:nvPr/>
        </p:nvSpPr>
        <p:spPr>
          <a:xfrm>
            <a:off x="7567226" y="5726177"/>
            <a:ext cx="164592" cy="164592"/>
          </a:xfrm>
          <a:prstGeom prst="rect">
            <a:avLst/>
          </a:prstGeom>
          <a:solidFill>
            <a:srgbClr val="B8C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Légende texte"/>
          <p:cNvSpPr txBox="1"/>
          <p:nvPr/>
        </p:nvSpPr>
        <p:spPr>
          <a:xfrm>
            <a:off x="7841546" y="5716139"/>
            <a:ext cx="2834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dirty="0" err="1">
                <a:solidFill>
                  <a:srgbClr val="1A1A1A"/>
                </a:solidFill>
              </a:rPr>
              <a:t>Autres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actionnaires</a:t>
            </a:r>
            <a:endParaRPr sz="1200" b="0" dirty="0">
              <a:solidFill>
                <a:srgbClr val="1A1A1A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57" y="1891970"/>
            <a:ext cx="5025314" cy="1107996"/>
          </a:xfrm>
        </p:spPr>
        <p:txBody>
          <a:bodyPr/>
          <a:lstStyle/>
          <a:p>
            <a:r>
              <a:rPr dirty="0"/>
              <a:t>PERFORMANCE </a:t>
            </a:r>
            <a:r>
              <a:rPr lang="en-US" dirty="0"/>
              <a:t>FINANCIÈRE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ANALYSE DES RÉSULTATS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CHIFFRE D'AFFAIRES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14</a:t>
            </a:fld>
            <a:endParaRPr lang="fr-FR"/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6675120" cy="342900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14081" y="1828800"/>
            <a:ext cx="42062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Historique 2023-2025</a:t>
            </a:r>
            <a:r>
              <a:rPr sz="1200" b="0">
                <a:solidFill>
                  <a:srgbClr val="5B6F81"/>
                </a:solidFill>
              </a:rPr>
              <a:t>  (MDH)</a:t>
            </a:r>
          </a:p>
        </p:txBody>
      </p:sp>
      <p:sp>
        <p:nvSpPr>
          <p:cNvPr id="9" name="Badge variation"/>
          <p:cNvSpPr/>
          <p:nvPr/>
        </p:nvSpPr>
        <p:spPr>
          <a:xfrm>
            <a:off x="4600281" y="1810512"/>
            <a:ext cx="2377440" cy="384048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/>
            <a:r>
              <a:rPr sz="1400" b="1">
                <a:solidFill>
                  <a:srgbClr val="00B050"/>
                </a:solidFill>
              </a:rPr>
              <a:t>TCAM +13,3 %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714081" y="2286000"/>
          <a:ext cx="621792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dre"/>
          <p:cNvSpPr/>
          <p:nvPr/>
        </p:nvSpPr>
        <p:spPr>
          <a:xfrm>
            <a:off x="7343481" y="1691640"/>
            <a:ext cx="4398264" cy="342900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e"/>
          <p:cNvSpPr txBox="1"/>
          <p:nvPr/>
        </p:nvSpPr>
        <p:spPr>
          <a:xfrm>
            <a:off x="7572081" y="1828800"/>
            <a:ext cx="402336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fr-MA" sz="1500" b="1" dirty="0">
                <a:solidFill>
                  <a:srgbClr val="0F529C"/>
                </a:solidFill>
              </a:rPr>
              <a:t>S1 2026 vs S1 2025 </a:t>
            </a:r>
            <a:r>
              <a:rPr lang="fr-MA" sz="1200" dirty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13" name="Char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269267"/>
              </p:ext>
            </p:extLst>
          </p:nvPr>
        </p:nvGraphicFramePr>
        <p:xfrm>
          <a:off x="7526360" y="2606040"/>
          <a:ext cx="406908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Cadre"/>
          <p:cNvSpPr/>
          <p:nvPr/>
        </p:nvSpPr>
        <p:spPr>
          <a:xfrm>
            <a:off x="494625" y="5257800"/>
            <a:ext cx="11247120" cy="105156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e"/>
          <p:cNvSpPr txBox="1"/>
          <p:nvPr/>
        </p:nvSpPr>
        <p:spPr>
          <a:xfrm>
            <a:off x="732553" y="5295807"/>
            <a:ext cx="10835640" cy="9746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Sur 2023-2025, le chiffre d'affaires </a:t>
            </a:r>
            <a:r>
              <a:rPr sz="1200" b="0" dirty="0" err="1">
                <a:solidFill>
                  <a:srgbClr val="1A1A1A"/>
                </a:solidFill>
              </a:rPr>
              <a:t>consolidé</a:t>
            </a:r>
            <a:r>
              <a:rPr sz="1200" b="0" dirty="0">
                <a:solidFill>
                  <a:srgbClr val="1A1A1A"/>
                </a:solidFill>
              </a:rPr>
              <a:t> a </a:t>
            </a:r>
            <a:r>
              <a:rPr sz="1200" b="0" dirty="0" err="1">
                <a:solidFill>
                  <a:srgbClr val="1A1A1A"/>
                </a:solidFill>
              </a:rPr>
              <a:t>progressé</a:t>
            </a:r>
            <a:r>
              <a:rPr sz="1200" b="0" dirty="0">
                <a:solidFill>
                  <a:srgbClr val="1A1A1A"/>
                </a:solidFill>
              </a:rPr>
              <a:t> de 13,3 % par an </a:t>
            </a:r>
            <a:r>
              <a:rPr sz="1200" b="0" dirty="0" err="1">
                <a:solidFill>
                  <a:srgbClr val="1A1A1A"/>
                </a:solidFill>
              </a:rPr>
              <a:t>en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moyenne</a:t>
            </a:r>
            <a:r>
              <a:rPr sz="1200" b="0" dirty="0">
                <a:solidFill>
                  <a:srgbClr val="1A1A1A"/>
                </a:solidFill>
              </a:rPr>
              <a:t>, pour </a:t>
            </a:r>
            <a:r>
              <a:rPr sz="1200" b="0" dirty="0" err="1">
                <a:solidFill>
                  <a:srgbClr val="1A1A1A"/>
                </a:solidFill>
              </a:rPr>
              <a:t>atteindre</a:t>
            </a:r>
            <a:r>
              <a:rPr sz="1200" b="0" dirty="0">
                <a:solidFill>
                  <a:srgbClr val="1A1A1A"/>
                </a:solidFill>
              </a:rPr>
              <a:t> 1 763 MDH </a:t>
            </a:r>
            <a:r>
              <a:rPr sz="1200" b="0" dirty="0" err="1">
                <a:solidFill>
                  <a:srgbClr val="1A1A1A"/>
                </a:solidFill>
              </a:rPr>
              <a:t>en</a:t>
            </a:r>
            <a:r>
              <a:rPr sz="1200" b="0" dirty="0">
                <a:solidFill>
                  <a:srgbClr val="1A1A1A"/>
                </a:solidFill>
              </a:rPr>
              <a:t> 2025.</a:t>
            </a:r>
            <a:r>
              <a:rPr lang="fr-FR" sz="1200" b="0" dirty="0">
                <a:solidFill>
                  <a:srgbClr val="1A1A1A"/>
                </a:solidFill>
              </a:rPr>
              <a:t> </a:t>
            </a:r>
            <a:r>
              <a:rPr lang="fr-MA" sz="1200" dirty="0"/>
              <a:t>Une croissance portée par l'ensemble des activités : les Équipements de haute technicité, avec le lancement de nouvelles cartes en oncologie ; les Dispositifs médicaux &amp; IVD, avec le développement de la robotique et la généralisation de l'AMO ; les Systèmes digitaux, avec l'essor de la pharmacie digitale ; et la Pharma diagnostic, avec la montée en puissance de la production du cyclotron</a:t>
            </a:r>
            <a:r>
              <a:rPr lang="fr-MA" sz="1200" dirty="0">
                <a:solidFill>
                  <a:srgbClr val="1A1A1A"/>
                </a:solidFill>
              </a:rPr>
              <a:t>.</a:t>
            </a:r>
            <a:endParaRPr sz="1200" b="0" dirty="0">
              <a:solidFill>
                <a:srgbClr val="1A1A1A"/>
              </a:solidFill>
            </a:endParaRP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Au S1 2026, </a:t>
            </a:r>
            <a:r>
              <a:rPr sz="1200" b="0" dirty="0" err="1">
                <a:solidFill>
                  <a:srgbClr val="1A1A1A"/>
                </a:solidFill>
              </a:rPr>
              <a:t>croissance</a:t>
            </a:r>
            <a:r>
              <a:rPr sz="1200" b="0" dirty="0">
                <a:solidFill>
                  <a:srgbClr val="1A1A1A"/>
                </a:solidFill>
              </a:rPr>
              <a:t> de 26 %, </a:t>
            </a:r>
            <a:r>
              <a:rPr sz="1200" b="0" dirty="0" err="1">
                <a:solidFill>
                  <a:srgbClr val="1A1A1A"/>
                </a:solidFill>
              </a:rPr>
              <a:t>portée</a:t>
            </a:r>
            <a:r>
              <a:rPr sz="1200" b="0" dirty="0">
                <a:solidFill>
                  <a:srgbClr val="1A1A1A"/>
                </a:solidFill>
              </a:rPr>
              <a:t> par les </a:t>
            </a:r>
            <a:r>
              <a:rPr sz="1200" b="0" dirty="0" err="1">
                <a:solidFill>
                  <a:srgbClr val="1A1A1A"/>
                </a:solidFill>
              </a:rPr>
              <a:t>Équipements</a:t>
            </a:r>
            <a:r>
              <a:rPr sz="1200" b="0" dirty="0">
                <a:solidFill>
                  <a:srgbClr val="1A1A1A"/>
                </a:solidFill>
              </a:rPr>
              <a:t> de haute </a:t>
            </a:r>
            <a:r>
              <a:rPr sz="1200" b="0" dirty="0" err="1">
                <a:solidFill>
                  <a:srgbClr val="1A1A1A"/>
                </a:solidFill>
              </a:rPr>
              <a:t>technicité</a:t>
            </a:r>
            <a:r>
              <a:rPr sz="1200" b="0" dirty="0">
                <a:solidFill>
                  <a:srgbClr val="1A1A1A"/>
                </a:solidFill>
              </a:rPr>
              <a:t> (+</a:t>
            </a:r>
            <a:r>
              <a:rPr lang="fr-FR" sz="1200" b="0" dirty="0">
                <a:solidFill>
                  <a:srgbClr val="1A1A1A"/>
                </a:solidFill>
              </a:rPr>
              <a:t>40</a:t>
            </a:r>
            <a:r>
              <a:rPr sz="1200" b="0" dirty="0">
                <a:solidFill>
                  <a:srgbClr val="1A1A1A"/>
                </a:solidFill>
              </a:rPr>
              <a:t> %) et les </a:t>
            </a:r>
            <a:r>
              <a:rPr sz="1200" b="0" dirty="0" err="1">
                <a:solidFill>
                  <a:srgbClr val="1A1A1A"/>
                </a:solidFill>
              </a:rPr>
              <a:t>Dispositifs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médicaux</a:t>
            </a:r>
            <a:r>
              <a:rPr sz="1200" b="0" dirty="0">
                <a:solidFill>
                  <a:srgbClr val="1A1A1A"/>
                </a:solidFill>
              </a:rPr>
              <a:t> &amp; IVD (+</a:t>
            </a:r>
            <a:r>
              <a:rPr lang="fr-FR" sz="1200" b="0" dirty="0">
                <a:solidFill>
                  <a:srgbClr val="1A1A1A"/>
                </a:solidFill>
              </a:rPr>
              <a:t>9</a:t>
            </a:r>
            <a:r>
              <a:rPr sz="1200" b="0" dirty="0">
                <a:solidFill>
                  <a:srgbClr val="1A1A1A"/>
                </a:solidFill>
              </a:rPr>
              <a:t> %).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136A46-146D-6FCE-3351-5CE59E0726E1}"/>
              </a:ext>
            </a:extLst>
          </p:cNvPr>
          <p:cNvSpPr txBox="1"/>
          <p:nvPr/>
        </p:nvSpPr>
        <p:spPr>
          <a:xfrm>
            <a:off x="9366955" y="3004577"/>
            <a:ext cx="541815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MA" sz="1600" b="1" dirty="0">
                <a:solidFill>
                  <a:srgbClr val="00B050"/>
                </a:solidFill>
              </a:rPr>
              <a:t>+ 26%</a:t>
            </a:r>
          </a:p>
        </p:txBody>
      </p:sp>
      <p:sp>
        <p:nvSpPr>
          <p:cNvPr id="14" name="Flèche : haut 13">
            <a:extLst>
              <a:ext uri="{FF2B5EF4-FFF2-40B4-BE49-F238E27FC236}">
                <a16:creationId xmlns:a16="http://schemas.microsoft.com/office/drawing/2014/main" id="{9CCD995F-39B3-C8BC-7939-A8AD2D4BECD3}"/>
              </a:ext>
            </a:extLst>
          </p:cNvPr>
          <p:cNvSpPr/>
          <p:nvPr/>
        </p:nvSpPr>
        <p:spPr>
          <a:xfrm>
            <a:off x="9197193" y="3047915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èche : haut 16">
            <a:extLst>
              <a:ext uri="{FF2B5EF4-FFF2-40B4-BE49-F238E27FC236}">
                <a16:creationId xmlns:a16="http://schemas.microsoft.com/office/drawing/2014/main" id="{D8C7A2F7-5806-63C2-2286-E925E0DB5592}"/>
              </a:ext>
            </a:extLst>
          </p:cNvPr>
          <p:cNvSpPr/>
          <p:nvPr/>
        </p:nvSpPr>
        <p:spPr>
          <a:xfrm>
            <a:off x="5013570" y="1916455"/>
            <a:ext cx="126207" cy="15954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ANALYSE DES RÉSULTATS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CHIFFRE D'AFFAIRES PAR ACTIVITÉ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15</a:t>
            </a:fld>
            <a:endParaRPr lang="fr-FR"/>
          </a:p>
        </p:txBody>
      </p:sp>
      <p:sp>
        <p:nvSpPr>
          <p:cNvPr id="6" name="Source"/>
          <p:cNvSpPr txBox="1"/>
          <p:nvPr/>
        </p:nvSpPr>
        <p:spPr>
          <a:xfrm>
            <a:off x="1325880" y="6473952"/>
            <a:ext cx="877824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 dirty="0">
                <a:solidFill>
                  <a:srgbClr val="5B6F81"/>
                </a:solidFill>
              </a:rPr>
              <a:t>(1) </a:t>
            </a:r>
            <a:r>
              <a:rPr sz="900" b="0" dirty="0" err="1">
                <a:solidFill>
                  <a:srgbClr val="5B6F81"/>
                </a:solidFill>
              </a:rPr>
              <a:t>Radiologie</a:t>
            </a:r>
            <a:r>
              <a:rPr sz="900" b="0" dirty="0">
                <a:solidFill>
                  <a:srgbClr val="5B6F81"/>
                </a:solidFill>
              </a:rPr>
              <a:t>, </a:t>
            </a:r>
            <a:r>
              <a:rPr sz="900" b="0" dirty="0" err="1">
                <a:solidFill>
                  <a:srgbClr val="5B6F81"/>
                </a:solidFill>
              </a:rPr>
              <a:t>oncologie</a:t>
            </a:r>
            <a:r>
              <a:rPr sz="900" b="0" dirty="0">
                <a:solidFill>
                  <a:srgbClr val="5B6F81"/>
                </a:solidFill>
              </a:rPr>
              <a:t>, solutions pour blocs </a:t>
            </a:r>
            <a:r>
              <a:rPr sz="900" b="0" dirty="0" err="1">
                <a:solidFill>
                  <a:srgbClr val="5B6F81"/>
                </a:solidFill>
              </a:rPr>
              <a:t>opératoires</a:t>
            </a:r>
            <a:r>
              <a:rPr sz="900" b="0" dirty="0">
                <a:solidFill>
                  <a:srgbClr val="5B6F81"/>
                </a:solidFill>
              </a:rPr>
              <a:t> et </a:t>
            </a:r>
            <a:r>
              <a:rPr sz="900" b="0" dirty="0" err="1">
                <a:solidFill>
                  <a:srgbClr val="5B6F81"/>
                </a:solidFill>
              </a:rPr>
              <a:t>soins</a:t>
            </a:r>
            <a:r>
              <a:rPr sz="900" b="0" dirty="0">
                <a:solidFill>
                  <a:srgbClr val="5B6F81"/>
                </a:solidFill>
              </a:rPr>
              <a:t> </a:t>
            </a:r>
            <a:r>
              <a:rPr sz="900" b="0" dirty="0" err="1">
                <a:solidFill>
                  <a:srgbClr val="5B6F81"/>
                </a:solidFill>
              </a:rPr>
              <a:t>hospitaliers</a:t>
            </a:r>
            <a:r>
              <a:rPr sz="900" b="0" dirty="0">
                <a:solidFill>
                  <a:srgbClr val="5B6F81"/>
                </a:solidFill>
              </a:rPr>
              <a:t>. </a:t>
            </a:r>
            <a:r>
              <a:rPr lang="fr-FR" sz="900" b="0" dirty="0">
                <a:solidFill>
                  <a:srgbClr val="5B6F81"/>
                </a:solidFill>
              </a:rPr>
              <a:t>                       </a:t>
            </a:r>
            <a:r>
              <a:rPr sz="900" b="0" dirty="0">
                <a:solidFill>
                  <a:srgbClr val="5B6F81"/>
                </a:solidFill>
              </a:rPr>
              <a:t>(2) IVD : </a:t>
            </a:r>
            <a:r>
              <a:rPr sz="900" b="0" dirty="0" err="1">
                <a:solidFill>
                  <a:srgbClr val="5B6F81"/>
                </a:solidFill>
              </a:rPr>
              <a:t>équipements</a:t>
            </a:r>
            <a:r>
              <a:rPr sz="900" b="0" dirty="0">
                <a:solidFill>
                  <a:srgbClr val="5B6F81"/>
                </a:solidFill>
              </a:rPr>
              <a:t> et </a:t>
            </a:r>
            <a:r>
              <a:rPr sz="900" b="0" dirty="0" err="1">
                <a:solidFill>
                  <a:srgbClr val="5B6F81"/>
                </a:solidFill>
              </a:rPr>
              <a:t>réactifs</a:t>
            </a:r>
            <a:r>
              <a:rPr sz="900" b="0" dirty="0">
                <a:solidFill>
                  <a:srgbClr val="5B6F81"/>
                </a:solidFill>
              </a:rPr>
              <a:t> de diagnostic in vitro pour </a:t>
            </a:r>
            <a:r>
              <a:rPr sz="900" b="0" dirty="0" err="1">
                <a:solidFill>
                  <a:srgbClr val="5B6F81"/>
                </a:solidFill>
              </a:rPr>
              <a:t>laboratoires</a:t>
            </a:r>
            <a:r>
              <a:rPr sz="900" b="0" dirty="0">
                <a:solidFill>
                  <a:srgbClr val="5B6F81"/>
                </a:solidFill>
              </a:rPr>
              <a:t>. </a:t>
            </a:r>
          </a:p>
        </p:txBody>
      </p:sp>
      <p:sp>
        <p:nvSpPr>
          <p:cNvPr id="7" name="Cadre"/>
          <p:cNvSpPr/>
          <p:nvPr/>
        </p:nvSpPr>
        <p:spPr>
          <a:xfrm>
            <a:off x="494919" y="1691640"/>
            <a:ext cx="7178040" cy="3520440"/>
          </a:xfrm>
          <a:prstGeom prst="round2DiagRect">
            <a:avLst>
              <a:gd name="adj1" fmla="val 7974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14375" y="1828800"/>
            <a:ext cx="667512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fr-MA" sz="1500" b="1" dirty="0">
                <a:solidFill>
                  <a:srgbClr val="0F529C"/>
                </a:solidFill>
              </a:rPr>
              <a:t>S1 2026 vs S1 2025 </a:t>
            </a:r>
            <a:r>
              <a:rPr lang="fr-MA" sz="1200" dirty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622935" y="2148840"/>
          <a:ext cx="690372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Variation"/>
          <p:cNvSpPr/>
          <p:nvPr/>
        </p:nvSpPr>
        <p:spPr>
          <a:xfrm>
            <a:off x="984854" y="2624328"/>
            <a:ext cx="877824" cy="31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dirty="0">
                <a:solidFill>
                  <a:srgbClr val="00B050"/>
                </a:solidFill>
              </a:rPr>
              <a:t>+40 %</a:t>
            </a:r>
          </a:p>
        </p:txBody>
      </p:sp>
      <p:sp>
        <p:nvSpPr>
          <p:cNvPr id="11" name="Variation"/>
          <p:cNvSpPr/>
          <p:nvPr/>
        </p:nvSpPr>
        <p:spPr>
          <a:xfrm>
            <a:off x="2310368" y="2624328"/>
            <a:ext cx="877824" cy="31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00B050"/>
                </a:solidFill>
              </a:rPr>
              <a:t>+9 %</a:t>
            </a:r>
          </a:p>
        </p:txBody>
      </p:sp>
      <p:sp>
        <p:nvSpPr>
          <p:cNvPr id="12" name="Variation"/>
          <p:cNvSpPr/>
          <p:nvPr/>
        </p:nvSpPr>
        <p:spPr>
          <a:xfrm>
            <a:off x="3635883" y="2624328"/>
            <a:ext cx="877824" cy="31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00B050"/>
                </a:solidFill>
              </a:rPr>
              <a:t>+10 %</a:t>
            </a:r>
          </a:p>
        </p:txBody>
      </p:sp>
      <p:sp>
        <p:nvSpPr>
          <p:cNvPr id="13" name="Variation"/>
          <p:cNvSpPr/>
          <p:nvPr/>
        </p:nvSpPr>
        <p:spPr>
          <a:xfrm>
            <a:off x="4961397" y="2624328"/>
            <a:ext cx="877824" cy="31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dirty="0">
                <a:solidFill>
                  <a:srgbClr val="00B050"/>
                </a:solidFill>
              </a:rPr>
              <a:t>+8 %</a:t>
            </a:r>
          </a:p>
        </p:txBody>
      </p:sp>
      <p:sp>
        <p:nvSpPr>
          <p:cNvPr id="14" name="Variation"/>
          <p:cNvSpPr/>
          <p:nvPr/>
        </p:nvSpPr>
        <p:spPr>
          <a:xfrm>
            <a:off x="6286911" y="2624328"/>
            <a:ext cx="877824" cy="31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00B050"/>
                </a:solidFill>
              </a:rPr>
              <a:t>+148 %</a:t>
            </a:r>
          </a:p>
        </p:txBody>
      </p:sp>
      <p:sp>
        <p:nvSpPr>
          <p:cNvPr id="15" name="Cadre"/>
          <p:cNvSpPr/>
          <p:nvPr/>
        </p:nvSpPr>
        <p:spPr>
          <a:xfrm>
            <a:off x="7846695" y="1691640"/>
            <a:ext cx="3895344" cy="3520440"/>
          </a:xfrm>
          <a:prstGeom prst="round2DiagRect">
            <a:avLst>
              <a:gd name="adj1" fmla="val 7974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e"/>
          <p:cNvSpPr txBox="1"/>
          <p:nvPr/>
        </p:nvSpPr>
        <p:spPr>
          <a:xfrm>
            <a:off x="8075295" y="1828800"/>
            <a:ext cx="356616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dirty="0" err="1">
                <a:solidFill>
                  <a:srgbClr val="0F529C"/>
                </a:solidFill>
              </a:rPr>
              <a:t>Répartition</a:t>
            </a:r>
            <a:r>
              <a:rPr sz="1500" b="1" dirty="0">
                <a:solidFill>
                  <a:srgbClr val="0F529C"/>
                </a:solidFill>
              </a:rPr>
              <a:t> S1 2026</a:t>
            </a:r>
            <a:r>
              <a:rPr sz="1200" b="0" dirty="0">
                <a:solidFill>
                  <a:srgbClr val="5B6F81"/>
                </a:solidFill>
              </a:rPr>
              <a:t>  (%)</a:t>
            </a:r>
          </a:p>
        </p:txBody>
      </p:sp>
      <p:graphicFrame>
        <p:nvGraphicFramePr>
          <p:cNvPr id="17" name="Chart 16"/>
          <p:cNvGraphicFramePr>
            <a:graphicFrameLocks noGrp="1"/>
          </p:cNvGraphicFramePr>
          <p:nvPr/>
        </p:nvGraphicFramePr>
        <p:xfrm>
          <a:off x="8719947" y="1879088"/>
          <a:ext cx="2148840" cy="2148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e"/>
          <p:cNvSpPr txBox="1"/>
          <p:nvPr/>
        </p:nvSpPr>
        <p:spPr>
          <a:xfrm>
            <a:off x="8902827" y="2722676"/>
            <a:ext cx="178308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dirty="0">
                <a:solidFill>
                  <a:srgbClr val="0F529C"/>
                </a:solidFill>
                <a:latin typeface="+mj-lt"/>
              </a:rPr>
              <a:t>978</a:t>
            </a:r>
          </a:p>
          <a:p>
            <a:pPr algn="ctr">
              <a:spcAft>
                <a:spcPts val="0"/>
              </a:spcAft>
            </a:pPr>
            <a:r>
              <a:rPr sz="1000" b="0" dirty="0">
                <a:solidFill>
                  <a:srgbClr val="5B6F81"/>
                </a:solidFill>
              </a:rPr>
              <a:t>MDH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A08AEA03-626E-A8F1-A098-A55C2AE83E5B}"/>
              </a:ext>
            </a:extLst>
          </p:cNvPr>
          <p:cNvGrpSpPr/>
          <p:nvPr/>
        </p:nvGrpSpPr>
        <p:grpSpPr>
          <a:xfrm>
            <a:off x="8354185" y="3973068"/>
            <a:ext cx="2880360" cy="1179576"/>
            <a:chOff x="8057005" y="3973068"/>
            <a:chExt cx="2880360" cy="1179576"/>
          </a:xfrm>
        </p:grpSpPr>
        <p:sp>
          <p:nvSpPr>
            <p:cNvPr id="19" name="Légende"/>
            <p:cNvSpPr/>
            <p:nvPr/>
          </p:nvSpPr>
          <p:spPr>
            <a:xfrm>
              <a:off x="8057005" y="4018788"/>
              <a:ext cx="137160" cy="137160"/>
            </a:xfrm>
            <a:prstGeom prst="rect">
              <a:avLst/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Légende texte"/>
            <p:cNvSpPr txBox="1"/>
            <p:nvPr/>
          </p:nvSpPr>
          <p:spPr>
            <a:xfrm>
              <a:off x="8285605" y="3973068"/>
              <a:ext cx="265176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Équipements</a:t>
              </a:r>
              <a:r>
                <a:rPr sz="1100" b="0" dirty="0">
                  <a:solidFill>
                    <a:srgbClr val="1A1A1A"/>
                  </a:solidFill>
                </a:rPr>
                <a:t> de haute </a:t>
              </a:r>
              <a:r>
                <a:rPr sz="1100" b="0" dirty="0" err="1">
                  <a:solidFill>
                    <a:srgbClr val="1A1A1A"/>
                  </a:solidFill>
                </a:rPr>
                <a:t>technicité</a:t>
              </a:r>
              <a:endParaRPr sz="1100" b="0" dirty="0">
                <a:solidFill>
                  <a:srgbClr val="1A1A1A"/>
                </a:solidFill>
              </a:endParaRPr>
            </a:p>
          </p:txBody>
        </p:sp>
        <p:sp>
          <p:nvSpPr>
            <p:cNvPr id="22" name="Légende"/>
            <p:cNvSpPr/>
            <p:nvPr/>
          </p:nvSpPr>
          <p:spPr>
            <a:xfrm>
              <a:off x="8057005" y="4256532"/>
              <a:ext cx="137160" cy="137160"/>
            </a:xfrm>
            <a:prstGeom prst="rect">
              <a:avLst/>
            </a:prstGeom>
            <a:solidFill>
              <a:srgbClr val="24B2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Légende texte"/>
            <p:cNvSpPr txBox="1"/>
            <p:nvPr/>
          </p:nvSpPr>
          <p:spPr>
            <a:xfrm>
              <a:off x="8285605" y="4210812"/>
              <a:ext cx="265176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Dispositifs médicaux &amp; IVD</a:t>
              </a:r>
            </a:p>
          </p:txBody>
        </p:sp>
        <p:sp>
          <p:nvSpPr>
            <p:cNvPr id="25" name="Légende"/>
            <p:cNvSpPr/>
            <p:nvPr/>
          </p:nvSpPr>
          <p:spPr>
            <a:xfrm>
              <a:off x="8057005" y="4494275"/>
              <a:ext cx="137160" cy="137160"/>
            </a:xfrm>
            <a:prstGeom prst="rect">
              <a:avLst/>
            </a:prstGeom>
            <a:solidFill>
              <a:srgbClr val="7AD1E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Légende texte"/>
            <p:cNvSpPr txBox="1"/>
            <p:nvPr/>
          </p:nvSpPr>
          <p:spPr>
            <a:xfrm>
              <a:off x="8285605" y="4448556"/>
              <a:ext cx="265176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Services</a:t>
              </a:r>
            </a:p>
          </p:txBody>
        </p:sp>
        <p:sp>
          <p:nvSpPr>
            <p:cNvPr id="28" name="Légende"/>
            <p:cNvSpPr/>
            <p:nvPr/>
          </p:nvSpPr>
          <p:spPr>
            <a:xfrm>
              <a:off x="8057005" y="4732020"/>
              <a:ext cx="137160" cy="137160"/>
            </a:xfrm>
            <a:prstGeom prst="rect">
              <a:avLst/>
            </a:prstGeom>
            <a:solidFill>
              <a:srgbClr val="5B6F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Légende texte"/>
            <p:cNvSpPr txBox="1"/>
            <p:nvPr/>
          </p:nvSpPr>
          <p:spPr>
            <a:xfrm>
              <a:off x="8285605" y="4686300"/>
              <a:ext cx="265176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Pharma diagnostic</a:t>
              </a:r>
            </a:p>
          </p:txBody>
        </p:sp>
        <p:sp>
          <p:nvSpPr>
            <p:cNvPr id="31" name="Légende"/>
            <p:cNvSpPr/>
            <p:nvPr/>
          </p:nvSpPr>
          <p:spPr>
            <a:xfrm>
              <a:off x="8057005" y="4969764"/>
              <a:ext cx="137160" cy="137160"/>
            </a:xfrm>
            <a:prstGeom prst="rect">
              <a:avLst/>
            </a:prstGeom>
            <a:solidFill>
              <a:srgbClr val="B8C4C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2" name="Légende texte"/>
            <p:cNvSpPr txBox="1"/>
            <p:nvPr/>
          </p:nvSpPr>
          <p:spPr>
            <a:xfrm>
              <a:off x="8285605" y="4924044"/>
              <a:ext cx="265176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Systèmes digitaux</a:t>
              </a:r>
            </a:p>
          </p:txBody>
        </p:sp>
      </p:grpSp>
      <p:sp>
        <p:nvSpPr>
          <p:cNvPr id="34" name="Cadre"/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5" name="Texte"/>
          <p:cNvSpPr txBox="1"/>
          <p:nvPr/>
        </p:nvSpPr>
        <p:spPr>
          <a:xfrm>
            <a:off x="700365" y="5434320"/>
            <a:ext cx="10821075" cy="789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Les </a:t>
            </a:r>
            <a:r>
              <a:rPr sz="1200" b="0" dirty="0" err="1">
                <a:solidFill>
                  <a:srgbClr val="1A1A1A"/>
                </a:solidFill>
              </a:rPr>
              <a:t>Équipements</a:t>
            </a:r>
            <a:r>
              <a:rPr sz="1200" b="0" dirty="0">
                <a:solidFill>
                  <a:srgbClr val="1A1A1A"/>
                </a:solidFill>
              </a:rPr>
              <a:t> de haute </a:t>
            </a:r>
            <a:r>
              <a:rPr sz="1200" b="0" dirty="0" err="1">
                <a:solidFill>
                  <a:srgbClr val="1A1A1A"/>
                </a:solidFill>
              </a:rPr>
              <a:t>technicité</a:t>
            </a:r>
            <a:r>
              <a:rPr sz="1200" b="0" dirty="0">
                <a:solidFill>
                  <a:srgbClr val="1A1A1A"/>
                </a:solidFill>
              </a:rPr>
              <a:t> (+40 %) portent près des deux tiers de la </a:t>
            </a:r>
            <a:r>
              <a:rPr sz="1200" b="0" dirty="0" err="1">
                <a:solidFill>
                  <a:srgbClr val="1A1A1A"/>
                </a:solidFill>
              </a:rPr>
              <a:t>croissance</a:t>
            </a:r>
            <a:r>
              <a:rPr sz="1200" b="0" dirty="0">
                <a:solidFill>
                  <a:srgbClr val="1A1A1A"/>
                </a:solidFill>
              </a:rPr>
              <a:t>, avec les </a:t>
            </a:r>
            <a:r>
              <a:rPr sz="1200" b="0" dirty="0" err="1">
                <a:solidFill>
                  <a:srgbClr val="1A1A1A"/>
                </a:solidFill>
              </a:rPr>
              <a:t>programmes</a:t>
            </a:r>
            <a:r>
              <a:rPr sz="1200" b="0" dirty="0">
                <a:solidFill>
                  <a:srgbClr val="1A1A1A"/>
                </a:solidFill>
              </a:rPr>
              <a:t> publics </a:t>
            </a:r>
            <a:r>
              <a:rPr sz="1200" b="0" dirty="0" err="1">
                <a:solidFill>
                  <a:srgbClr val="1A1A1A"/>
                </a:solidFill>
              </a:rPr>
              <a:t>d'équipement</a:t>
            </a:r>
            <a:r>
              <a:rPr sz="1200" b="0" dirty="0">
                <a:solidFill>
                  <a:srgbClr val="1A1A1A"/>
                </a:solidFill>
              </a:rPr>
              <a:t> et les </a:t>
            </a:r>
            <a:r>
              <a:rPr sz="1200" b="0" dirty="0" err="1">
                <a:solidFill>
                  <a:srgbClr val="1A1A1A"/>
                </a:solidFill>
              </a:rPr>
              <a:t>projets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en</a:t>
            </a:r>
            <a:r>
              <a:rPr sz="1200" b="0" dirty="0">
                <a:solidFill>
                  <a:srgbClr val="1A1A1A"/>
                </a:solidFill>
              </a:rPr>
              <a:t> Afrique francophone.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Les Systèmes </a:t>
            </a:r>
            <a:r>
              <a:rPr sz="1200" b="0" dirty="0" err="1">
                <a:solidFill>
                  <a:srgbClr val="1A1A1A"/>
                </a:solidFill>
              </a:rPr>
              <a:t>digitaux</a:t>
            </a:r>
            <a:r>
              <a:rPr sz="1200" b="0" dirty="0">
                <a:solidFill>
                  <a:srgbClr val="1A1A1A"/>
                </a:solidFill>
              </a:rPr>
              <a:t> font plus que doubler (+148 %) ; les </a:t>
            </a:r>
            <a:r>
              <a:rPr sz="1200" b="0" dirty="0" err="1">
                <a:solidFill>
                  <a:srgbClr val="1A1A1A"/>
                </a:solidFill>
              </a:rPr>
              <a:t>activités</a:t>
            </a:r>
            <a:r>
              <a:rPr sz="1200" b="0" dirty="0">
                <a:solidFill>
                  <a:srgbClr val="1A1A1A"/>
                </a:solidFill>
              </a:rPr>
              <a:t> à </a:t>
            </a:r>
            <a:r>
              <a:rPr sz="1200" b="0" dirty="0" err="1">
                <a:solidFill>
                  <a:srgbClr val="1A1A1A"/>
                </a:solidFill>
              </a:rPr>
              <a:t>caractère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récurrent</a:t>
            </a:r>
            <a:r>
              <a:rPr sz="1200" b="0" dirty="0">
                <a:solidFill>
                  <a:srgbClr val="1A1A1A"/>
                </a:solidFill>
              </a:rPr>
              <a:t> (</a:t>
            </a:r>
            <a:r>
              <a:rPr sz="1200" b="0" dirty="0" err="1">
                <a:solidFill>
                  <a:srgbClr val="1A1A1A"/>
                </a:solidFill>
              </a:rPr>
              <a:t>Dispositifs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médicaux</a:t>
            </a:r>
            <a:r>
              <a:rPr sz="1200" b="0" dirty="0">
                <a:solidFill>
                  <a:srgbClr val="1A1A1A"/>
                </a:solidFill>
              </a:rPr>
              <a:t> &amp; IVD, Services, Pharma diagnostic) </a:t>
            </a:r>
            <a:r>
              <a:rPr sz="1200" b="0" dirty="0" err="1">
                <a:solidFill>
                  <a:srgbClr val="1A1A1A"/>
                </a:solidFill>
              </a:rPr>
              <a:t>progressent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br>
              <a:rPr lang="fr-MA" sz="1200" b="0" dirty="0">
                <a:solidFill>
                  <a:srgbClr val="1A1A1A"/>
                </a:solidFill>
              </a:rPr>
            </a:br>
            <a:r>
              <a:rPr sz="1200" b="0" dirty="0">
                <a:solidFill>
                  <a:srgbClr val="1A1A1A"/>
                </a:solidFill>
              </a:rPr>
              <a:t>de 9 %.</a:t>
            </a:r>
          </a:p>
        </p:txBody>
      </p:sp>
      <p:sp>
        <p:nvSpPr>
          <p:cNvPr id="41" name="Flèche : haut 40">
            <a:extLst>
              <a:ext uri="{FF2B5EF4-FFF2-40B4-BE49-F238E27FC236}">
                <a16:creationId xmlns:a16="http://schemas.microsoft.com/office/drawing/2014/main" id="{51DBC52E-668A-D32D-0BF1-748F75470E43}"/>
              </a:ext>
            </a:extLst>
          </p:cNvPr>
          <p:cNvSpPr/>
          <p:nvPr/>
        </p:nvSpPr>
        <p:spPr>
          <a:xfrm>
            <a:off x="1029304" y="2700004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lèche : haut 41">
            <a:extLst>
              <a:ext uri="{FF2B5EF4-FFF2-40B4-BE49-F238E27FC236}">
                <a16:creationId xmlns:a16="http://schemas.microsoft.com/office/drawing/2014/main" id="{AA22C35D-3ACD-48F4-C42C-481901FCE77F}"/>
              </a:ext>
            </a:extLst>
          </p:cNvPr>
          <p:cNvSpPr/>
          <p:nvPr/>
        </p:nvSpPr>
        <p:spPr>
          <a:xfrm>
            <a:off x="2389106" y="2700004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èche : haut 42">
            <a:extLst>
              <a:ext uri="{FF2B5EF4-FFF2-40B4-BE49-F238E27FC236}">
                <a16:creationId xmlns:a16="http://schemas.microsoft.com/office/drawing/2014/main" id="{EFF4203E-4250-24BE-12E5-0FFAD0900F73}"/>
              </a:ext>
            </a:extLst>
          </p:cNvPr>
          <p:cNvSpPr/>
          <p:nvPr/>
        </p:nvSpPr>
        <p:spPr>
          <a:xfrm>
            <a:off x="3680333" y="2700004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lèche : haut 43">
            <a:extLst>
              <a:ext uri="{FF2B5EF4-FFF2-40B4-BE49-F238E27FC236}">
                <a16:creationId xmlns:a16="http://schemas.microsoft.com/office/drawing/2014/main" id="{2E7711A6-27CA-26F5-FE78-8422AFAEF2D2}"/>
              </a:ext>
            </a:extLst>
          </p:cNvPr>
          <p:cNvSpPr/>
          <p:nvPr/>
        </p:nvSpPr>
        <p:spPr>
          <a:xfrm>
            <a:off x="5040135" y="2700004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lèche : haut 44">
            <a:extLst>
              <a:ext uri="{FF2B5EF4-FFF2-40B4-BE49-F238E27FC236}">
                <a16:creationId xmlns:a16="http://schemas.microsoft.com/office/drawing/2014/main" id="{FE55417C-D6BF-CB80-936A-300BAB95957A}"/>
              </a:ext>
            </a:extLst>
          </p:cNvPr>
          <p:cNvSpPr/>
          <p:nvPr/>
        </p:nvSpPr>
        <p:spPr>
          <a:xfrm>
            <a:off x="6331361" y="2700004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75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adre">
            <a:extLst>
              <a:ext uri="{FF2B5EF4-FFF2-40B4-BE49-F238E27FC236}">
                <a16:creationId xmlns:a16="http://schemas.microsoft.com/office/drawing/2014/main" id="{00517A6F-DA0A-E5E8-BD74-37F88A82A32A}"/>
              </a:ext>
            </a:extLst>
          </p:cNvPr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Cadre"/>
          <p:cNvSpPr/>
          <p:nvPr/>
        </p:nvSpPr>
        <p:spPr>
          <a:xfrm>
            <a:off x="5834721" y="1691640"/>
            <a:ext cx="5907024" cy="1711201"/>
          </a:xfrm>
          <a:prstGeom prst="round2DiagRect">
            <a:avLst>
              <a:gd name="adj1" fmla="val 16830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Cadre"/>
          <p:cNvSpPr/>
          <p:nvPr/>
        </p:nvSpPr>
        <p:spPr>
          <a:xfrm>
            <a:off x="5834721" y="3500879"/>
            <a:ext cx="5907024" cy="1711201"/>
          </a:xfrm>
          <a:prstGeom prst="round2DiagRect">
            <a:avLst>
              <a:gd name="adj1" fmla="val 16830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ANALYSE DES RÉSULTATS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CHIFFRE D'AFFAIRES PAR ZONE GÉOGRAPHIQUE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16</a:t>
            </a:fld>
            <a:endParaRPr lang="fr-FR"/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5120640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14081" y="1828800"/>
            <a:ext cx="4663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Répartition S1 2026</a:t>
            </a:r>
            <a:r>
              <a:rPr sz="1200" b="0">
                <a:solidFill>
                  <a:srgbClr val="5B6F81"/>
                </a:solidFill>
              </a:rPr>
              <a:t>  (%)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1719921" y="2148840"/>
          <a:ext cx="2926080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e"/>
          <p:cNvSpPr txBox="1"/>
          <p:nvPr/>
        </p:nvSpPr>
        <p:spPr>
          <a:xfrm>
            <a:off x="2572091" y="3365658"/>
            <a:ext cx="122174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dirty="0">
                <a:solidFill>
                  <a:srgbClr val="5B6F81"/>
                </a:solidFill>
              </a:rPr>
              <a:t>S1 2026</a:t>
            </a:r>
          </a:p>
          <a:p>
            <a:pPr algn="ctr">
              <a:spcAft>
                <a:spcPts val="0"/>
              </a:spcAft>
            </a:pPr>
            <a:r>
              <a:rPr sz="2000" b="1" dirty="0">
                <a:solidFill>
                  <a:srgbClr val="0F529C"/>
                </a:solidFill>
                <a:latin typeface="+mj-lt"/>
              </a:rPr>
              <a:t>978 MDH</a:t>
            </a:r>
          </a:p>
        </p:txBody>
      </p:sp>
      <p:sp>
        <p:nvSpPr>
          <p:cNvPr id="26" name="Texte"/>
          <p:cNvSpPr txBox="1"/>
          <p:nvPr/>
        </p:nvSpPr>
        <p:spPr>
          <a:xfrm>
            <a:off x="700365" y="5526653"/>
            <a:ext cx="10835640" cy="60529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Un </a:t>
            </a:r>
            <a:r>
              <a:rPr sz="1200" b="0" dirty="0" err="1">
                <a:solidFill>
                  <a:srgbClr val="1A1A1A"/>
                </a:solidFill>
              </a:rPr>
              <a:t>ancrage</a:t>
            </a:r>
            <a:r>
              <a:rPr sz="1200" b="0" dirty="0">
                <a:solidFill>
                  <a:srgbClr val="1A1A1A"/>
                </a:solidFill>
              </a:rPr>
              <a:t> marocain </a:t>
            </a:r>
            <a:r>
              <a:rPr sz="1200" b="0" dirty="0" err="1">
                <a:solidFill>
                  <a:srgbClr val="1A1A1A"/>
                </a:solidFill>
              </a:rPr>
              <a:t>solide</a:t>
            </a:r>
            <a:r>
              <a:rPr sz="1200" b="0" dirty="0">
                <a:solidFill>
                  <a:srgbClr val="1A1A1A"/>
                </a:solidFill>
              </a:rPr>
              <a:t>, </a:t>
            </a:r>
            <a:r>
              <a:rPr sz="1200" b="0" dirty="0" err="1">
                <a:solidFill>
                  <a:srgbClr val="1A1A1A"/>
                </a:solidFill>
              </a:rPr>
              <a:t>complété</a:t>
            </a:r>
            <a:r>
              <a:rPr sz="1200" b="0" dirty="0">
                <a:solidFill>
                  <a:srgbClr val="1A1A1A"/>
                </a:solidFill>
              </a:rPr>
              <a:t> par </a:t>
            </a:r>
            <a:r>
              <a:rPr sz="1200" b="0" dirty="0" err="1">
                <a:solidFill>
                  <a:srgbClr val="1A1A1A"/>
                </a:solidFill>
              </a:rPr>
              <a:t>une</a:t>
            </a:r>
            <a:r>
              <a:rPr sz="1200" b="0" dirty="0">
                <a:solidFill>
                  <a:srgbClr val="1A1A1A"/>
                </a:solidFill>
              </a:rPr>
              <a:t> dimension </a:t>
            </a:r>
            <a:r>
              <a:rPr sz="1200" b="0" dirty="0" err="1">
                <a:solidFill>
                  <a:srgbClr val="1A1A1A"/>
                </a:solidFill>
              </a:rPr>
              <a:t>internationale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en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développement</a:t>
            </a:r>
            <a:r>
              <a:rPr sz="1200" b="0" dirty="0">
                <a:solidFill>
                  <a:srgbClr val="1A1A1A"/>
                </a:solidFill>
              </a:rPr>
              <a:t>, </a:t>
            </a:r>
            <a:r>
              <a:rPr sz="1200" b="0" dirty="0" err="1">
                <a:solidFill>
                  <a:srgbClr val="1A1A1A"/>
                </a:solidFill>
              </a:rPr>
              <a:t>appuyée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depuis</a:t>
            </a:r>
            <a:r>
              <a:rPr sz="1200" b="0" dirty="0">
                <a:solidFill>
                  <a:srgbClr val="1A1A1A"/>
                </a:solidFill>
              </a:rPr>
              <a:t> 2026 par </a:t>
            </a:r>
            <a:r>
              <a:rPr sz="1200" b="0" dirty="0" err="1">
                <a:solidFill>
                  <a:srgbClr val="1A1A1A"/>
                </a:solidFill>
              </a:rPr>
              <a:t>une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filiale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dédiée</a:t>
            </a:r>
            <a:r>
              <a:rPr sz="1200" b="0" dirty="0">
                <a:solidFill>
                  <a:srgbClr val="1A1A1A"/>
                </a:solidFill>
              </a:rPr>
              <a:t> à </a:t>
            </a:r>
            <a:r>
              <a:rPr sz="1200" b="0" dirty="0" err="1">
                <a:solidFill>
                  <a:srgbClr val="1A1A1A"/>
                </a:solidFill>
              </a:rPr>
              <a:t>l'Afrique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créée</a:t>
            </a:r>
            <a:r>
              <a:rPr sz="1200" b="0" dirty="0">
                <a:solidFill>
                  <a:srgbClr val="1A1A1A"/>
                </a:solidFill>
              </a:rPr>
              <a:t> aux </a:t>
            </a:r>
            <a:r>
              <a:rPr sz="1200" b="0" dirty="0" err="1">
                <a:solidFill>
                  <a:srgbClr val="1A1A1A"/>
                </a:solidFill>
              </a:rPr>
              <a:t>Émirats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arabes</a:t>
            </a:r>
            <a:r>
              <a:rPr sz="1200" b="0" dirty="0">
                <a:solidFill>
                  <a:srgbClr val="1A1A1A"/>
                </a:solidFill>
              </a:rPr>
              <a:t> unis.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Le Groupe </a:t>
            </a:r>
            <a:r>
              <a:rPr sz="1200" b="0" dirty="0" err="1">
                <a:solidFill>
                  <a:srgbClr val="1A1A1A"/>
                </a:solidFill>
              </a:rPr>
              <a:t>bénéficie</a:t>
            </a:r>
            <a:r>
              <a:rPr sz="1200" b="0" dirty="0">
                <a:solidFill>
                  <a:srgbClr val="1A1A1A"/>
                </a:solidFill>
              </a:rPr>
              <a:t> de la </a:t>
            </a:r>
            <a:r>
              <a:rPr sz="1200" b="0" dirty="0" err="1">
                <a:solidFill>
                  <a:srgbClr val="1A1A1A"/>
                </a:solidFill>
              </a:rPr>
              <a:t>complémentarité</a:t>
            </a:r>
            <a:r>
              <a:rPr sz="1200" b="0" dirty="0">
                <a:solidFill>
                  <a:srgbClr val="1A1A1A"/>
                </a:solidFill>
              </a:rPr>
              <a:t> de </a:t>
            </a:r>
            <a:r>
              <a:rPr sz="1200" b="0" dirty="0" err="1">
                <a:solidFill>
                  <a:srgbClr val="1A1A1A"/>
                </a:solidFill>
              </a:rPr>
              <a:t>sa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présence</a:t>
            </a:r>
            <a:r>
              <a:rPr sz="1200" b="0" dirty="0">
                <a:solidFill>
                  <a:srgbClr val="1A1A1A"/>
                </a:solidFill>
              </a:rPr>
              <a:t> sur les </a:t>
            </a:r>
            <a:r>
              <a:rPr sz="1200" b="0" dirty="0" err="1">
                <a:solidFill>
                  <a:srgbClr val="1A1A1A"/>
                </a:solidFill>
              </a:rPr>
              <a:t>marchés</a:t>
            </a:r>
            <a:r>
              <a:rPr sz="1200" b="0" dirty="0">
                <a:solidFill>
                  <a:srgbClr val="1A1A1A"/>
                </a:solidFill>
              </a:rPr>
              <a:t> public, </a:t>
            </a:r>
            <a:r>
              <a:rPr sz="1200" b="0" dirty="0" err="1">
                <a:solidFill>
                  <a:srgbClr val="1A1A1A"/>
                </a:solidFill>
              </a:rPr>
              <a:t>privé</a:t>
            </a:r>
            <a:r>
              <a:rPr sz="1200" b="0" dirty="0">
                <a:solidFill>
                  <a:srgbClr val="1A1A1A"/>
                </a:solidFill>
              </a:rPr>
              <a:t> et international.</a:t>
            </a:r>
          </a:p>
        </p:txBody>
      </p:sp>
      <p:sp>
        <p:nvSpPr>
          <p:cNvPr id="12" name="Icône"/>
          <p:cNvSpPr/>
          <p:nvPr/>
        </p:nvSpPr>
        <p:spPr>
          <a:xfrm>
            <a:off x="5971206" y="1895337"/>
            <a:ext cx="777240" cy="749808"/>
          </a:xfrm>
          <a:prstGeom prst="round2DiagRect">
            <a:avLst>
              <a:gd name="adj1" fmla="val 15844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1" name="Graphic 6">
            <a:extLst>
              <a:ext uri="{FF2B5EF4-FFF2-40B4-BE49-F238E27FC236}">
                <a16:creationId xmlns:a16="http://schemas.microsoft.com/office/drawing/2014/main" id="{91942F16-CB72-29F9-DEF2-4B9159B89B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03795" y="2014209"/>
            <a:ext cx="512064" cy="512064"/>
          </a:xfrm>
          <a:prstGeom prst="rect">
            <a:avLst/>
          </a:prstGeom>
        </p:spPr>
      </p:pic>
      <p:sp>
        <p:nvSpPr>
          <p:cNvPr id="14" name="Texte"/>
          <p:cNvSpPr txBox="1"/>
          <p:nvPr/>
        </p:nvSpPr>
        <p:spPr>
          <a:xfrm>
            <a:off x="6977046" y="1895337"/>
            <a:ext cx="292608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dirty="0">
                <a:solidFill>
                  <a:srgbClr val="0F529C"/>
                </a:solidFill>
              </a:rPr>
              <a:t>Maroc</a:t>
            </a:r>
          </a:p>
          <a:p>
            <a:pPr algn="l">
              <a:spcAft>
                <a:spcPts val="0"/>
              </a:spcAft>
            </a:pPr>
            <a:r>
              <a:rPr sz="2600" b="1" dirty="0">
                <a:solidFill>
                  <a:srgbClr val="0F529C"/>
                </a:solidFill>
                <a:latin typeface="+mj-lt"/>
              </a:rPr>
              <a:t>857 MDH</a:t>
            </a:r>
          </a:p>
        </p:txBody>
      </p:sp>
      <p:sp>
        <p:nvSpPr>
          <p:cNvPr id="15" name="Badge"/>
          <p:cNvSpPr/>
          <p:nvPr/>
        </p:nvSpPr>
        <p:spPr>
          <a:xfrm>
            <a:off x="10370820" y="1904481"/>
            <a:ext cx="1234440" cy="36576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b="1" dirty="0">
                <a:solidFill>
                  <a:srgbClr val="00B050"/>
                </a:solidFill>
              </a:rPr>
              <a:t>+15 %</a:t>
            </a:r>
          </a:p>
        </p:txBody>
      </p:sp>
      <p:sp>
        <p:nvSpPr>
          <p:cNvPr id="17" name="Texte"/>
          <p:cNvSpPr txBox="1"/>
          <p:nvPr/>
        </p:nvSpPr>
        <p:spPr>
          <a:xfrm>
            <a:off x="6977046" y="2645145"/>
            <a:ext cx="448056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dirty="0" err="1">
                <a:solidFill>
                  <a:srgbClr val="1A1A1A"/>
                </a:solidFill>
              </a:rPr>
              <a:t>Croissance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portée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notamment</a:t>
            </a:r>
            <a:r>
              <a:rPr sz="1200" b="0" dirty="0">
                <a:solidFill>
                  <a:srgbClr val="1A1A1A"/>
                </a:solidFill>
              </a:rPr>
              <a:t> par les ventes au </a:t>
            </a:r>
            <a:r>
              <a:rPr sz="1200" b="0" dirty="0" err="1">
                <a:solidFill>
                  <a:srgbClr val="1A1A1A"/>
                </a:solidFill>
              </a:rPr>
              <a:t>secteur</a:t>
            </a:r>
            <a:r>
              <a:rPr sz="1200" b="0" dirty="0">
                <a:solidFill>
                  <a:srgbClr val="1A1A1A"/>
                </a:solidFill>
              </a:rPr>
              <a:t> public, dans le cadre des </a:t>
            </a:r>
            <a:r>
              <a:rPr sz="1200" b="0" dirty="0" err="1">
                <a:solidFill>
                  <a:srgbClr val="1A1A1A"/>
                </a:solidFill>
              </a:rPr>
              <a:t>programmes</a:t>
            </a:r>
            <a:r>
              <a:rPr sz="1200" b="0" dirty="0">
                <a:solidFill>
                  <a:srgbClr val="1A1A1A"/>
                </a:solidFill>
              </a:rPr>
              <a:t> de </a:t>
            </a:r>
            <a:r>
              <a:rPr sz="1200" b="0" dirty="0" err="1">
                <a:solidFill>
                  <a:srgbClr val="1A1A1A"/>
                </a:solidFill>
              </a:rPr>
              <a:t>modernisation</a:t>
            </a:r>
            <a:r>
              <a:rPr sz="1200" b="0" dirty="0">
                <a:solidFill>
                  <a:srgbClr val="1A1A1A"/>
                </a:solidFill>
              </a:rPr>
              <a:t> et </a:t>
            </a:r>
            <a:r>
              <a:rPr sz="1200" b="0" dirty="0" err="1">
                <a:solidFill>
                  <a:srgbClr val="1A1A1A"/>
                </a:solidFill>
              </a:rPr>
              <a:t>d'équipement</a:t>
            </a:r>
            <a:r>
              <a:rPr sz="1200" b="0" dirty="0">
                <a:solidFill>
                  <a:srgbClr val="1A1A1A"/>
                </a:solidFill>
              </a:rPr>
              <a:t> des </a:t>
            </a:r>
            <a:r>
              <a:rPr sz="1200" b="0" dirty="0" err="1">
                <a:solidFill>
                  <a:srgbClr val="1A1A1A"/>
                </a:solidFill>
              </a:rPr>
              <a:t>établissements</a:t>
            </a:r>
            <a:r>
              <a:rPr sz="1200" b="0" dirty="0">
                <a:solidFill>
                  <a:srgbClr val="1A1A1A"/>
                </a:solidFill>
              </a:rPr>
              <a:t> de santé.</a:t>
            </a:r>
          </a:p>
        </p:txBody>
      </p:sp>
      <p:sp>
        <p:nvSpPr>
          <p:cNvPr id="28" name="Flèche : haut 27">
            <a:extLst>
              <a:ext uri="{FF2B5EF4-FFF2-40B4-BE49-F238E27FC236}">
                <a16:creationId xmlns:a16="http://schemas.microsoft.com/office/drawing/2014/main" id="{26A7350B-67A2-7CEB-D7F7-5C5DFD5AFFBD}"/>
              </a:ext>
            </a:extLst>
          </p:cNvPr>
          <p:cNvSpPr/>
          <p:nvPr/>
        </p:nvSpPr>
        <p:spPr>
          <a:xfrm>
            <a:off x="10443559" y="2007589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Icône"/>
          <p:cNvSpPr/>
          <p:nvPr/>
        </p:nvSpPr>
        <p:spPr>
          <a:xfrm>
            <a:off x="5971206" y="3704576"/>
            <a:ext cx="777240" cy="749808"/>
          </a:xfrm>
          <a:prstGeom prst="round2DiagRect">
            <a:avLst>
              <a:gd name="adj1" fmla="val 15844"/>
              <a:gd name="adj2" fmla="val 0"/>
            </a:avLst>
          </a:prstGeom>
          <a:solidFill>
            <a:srgbClr val="24B2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e"/>
          <p:cNvSpPr txBox="1"/>
          <p:nvPr/>
        </p:nvSpPr>
        <p:spPr>
          <a:xfrm>
            <a:off x="6977046" y="3704576"/>
            <a:ext cx="292608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F529C"/>
                </a:solidFill>
              </a:rPr>
              <a:t>International</a:t>
            </a:r>
          </a:p>
          <a:p>
            <a:pPr algn="l">
              <a:spcAft>
                <a:spcPts val="0"/>
              </a:spcAft>
            </a:pPr>
            <a:r>
              <a:rPr sz="2600" b="1">
                <a:solidFill>
                  <a:srgbClr val="24B2E0"/>
                </a:solidFill>
                <a:latin typeface="+mj-lt"/>
              </a:rPr>
              <a:t>121 MDH</a:t>
            </a:r>
          </a:p>
        </p:txBody>
      </p:sp>
      <p:sp>
        <p:nvSpPr>
          <p:cNvPr id="22" name="Badge"/>
          <p:cNvSpPr/>
          <p:nvPr/>
        </p:nvSpPr>
        <p:spPr>
          <a:xfrm>
            <a:off x="10370820" y="3704576"/>
            <a:ext cx="1234440" cy="36576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b="1" dirty="0">
                <a:solidFill>
                  <a:srgbClr val="00B050"/>
                </a:solidFill>
              </a:rPr>
              <a:t>+295 %</a:t>
            </a:r>
          </a:p>
        </p:txBody>
      </p:sp>
      <p:sp>
        <p:nvSpPr>
          <p:cNvPr id="24" name="Texte"/>
          <p:cNvSpPr txBox="1"/>
          <p:nvPr/>
        </p:nvSpPr>
        <p:spPr>
          <a:xfrm>
            <a:off x="6977046" y="4454384"/>
            <a:ext cx="448056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dirty="0" err="1">
                <a:solidFill>
                  <a:srgbClr val="1A1A1A"/>
                </a:solidFill>
              </a:rPr>
              <a:t>Réalisation</a:t>
            </a:r>
            <a:r>
              <a:rPr sz="1200" b="0" dirty="0">
                <a:solidFill>
                  <a:srgbClr val="1A1A1A"/>
                </a:solidFill>
              </a:rPr>
              <a:t> de </a:t>
            </a:r>
            <a:r>
              <a:rPr sz="1200" b="0" dirty="0" err="1">
                <a:solidFill>
                  <a:srgbClr val="1A1A1A"/>
                </a:solidFill>
              </a:rPr>
              <a:t>projets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d'équipement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d'établissements</a:t>
            </a:r>
            <a:r>
              <a:rPr sz="1200" b="0" dirty="0">
                <a:solidFill>
                  <a:srgbClr val="1A1A1A"/>
                </a:solidFill>
              </a:rPr>
              <a:t> de santé </a:t>
            </a:r>
            <a:r>
              <a:rPr sz="1200" b="0" dirty="0" err="1">
                <a:solidFill>
                  <a:srgbClr val="1A1A1A"/>
                </a:solidFill>
              </a:rPr>
              <a:t>en</a:t>
            </a:r>
            <a:r>
              <a:rPr sz="1200" b="0" dirty="0">
                <a:solidFill>
                  <a:srgbClr val="1A1A1A"/>
                </a:solidFill>
              </a:rPr>
              <a:t> Afrique francophone, dans la </a:t>
            </a:r>
            <a:r>
              <a:rPr sz="1200" b="0" dirty="0" err="1">
                <a:solidFill>
                  <a:srgbClr val="1A1A1A"/>
                </a:solidFill>
              </a:rPr>
              <a:t>continuité</a:t>
            </a:r>
            <a:r>
              <a:rPr sz="1200" b="0" dirty="0">
                <a:solidFill>
                  <a:srgbClr val="1A1A1A"/>
                </a:solidFill>
              </a:rPr>
              <a:t> du </a:t>
            </a:r>
            <a:r>
              <a:rPr sz="1200" b="0" dirty="0" err="1">
                <a:solidFill>
                  <a:srgbClr val="1A1A1A"/>
                </a:solidFill>
              </a:rPr>
              <a:t>développement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engagé</a:t>
            </a:r>
            <a:r>
              <a:rPr sz="1200" b="0" dirty="0">
                <a:solidFill>
                  <a:srgbClr val="1A1A1A"/>
                </a:solidFill>
              </a:rPr>
              <a:t> sur </a:t>
            </a:r>
            <a:r>
              <a:rPr sz="1200" b="0" dirty="0" err="1">
                <a:solidFill>
                  <a:srgbClr val="1A1A1A"/>
                </a:solidFill>
              </a:rPr>
              <a:t>ces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marchés</a:t>
            </a:r>
            <a:r>
              <a:rPr sz="1200" b="0" dirty="0">
                <a:solidFill>
                  <a:srgbClr val="1A1A1A"/>
                </a:solidFill>
              </a:rPr>
              <a:t>.</a:t>
            </a:r>
          </a:p>
        </p:txBody>
      </p:sp>
      <p:sp>
        <p:nvSpPr>
          <p:cNvPr id="29" name="Flèche : haut 28">
            <a:extLst>
              <a:ext uri="{FF2B5EF4-FFF2-40B4-BE49-F238E27FC236}">
                <a16:creationId xmlns:a16="http://schemas.microsoft.com/office/drawing/2014/main" id="{D0CE6E2F-6FF5-359D-90D7-D1064E8962CC}"/>
              </a:ext>
            </a:extLst>
          </p:cNvPr>
          <p:cNvSpPr/>
          <p:nvPr/>
        </p:nvSpPr>
        <p:spPr>
          <a:xfrm>
            <a:off x="10443559" y="3807684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Graphique 32">
            <a:extLst>
              <a:ext uri="{FF2B5EF4-FFF2-40B4-BE49-F238E27FC236}">
                <a16:creationId xmlns:a16="http://schemas.microsoft.com/office/drawing/2014/main" id="{6408F288-3FF9-6C92-17F0-036D8F82EA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03795" y="3823448"/>
            <a:ext cx="512064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446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adre">
            <a:extLst>
              <a:ext uri="{FF2B5EF4-FFF2-40B4-BE49-F238E27FC236}">
                <a16:creationId xmlns:a16="http://schemas.microsoft.com/office/drawing/2014/main" id="{0714CF67-AD2B-BCB8-B78F-971D170023B0}"/>
              </a:ext>
            </a:extLst>
          </p:cNvPr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SERVICES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BASE INSTALLÉE SOUS MAINTENANCE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17</a:t>
            </a:fld>
            <a:endParaRPr lang="fr-FR"/>
          </a:p>
        </p:txBody>
      </p:sp>
      <p:sp>
        <p:nvSpPr>
          <p:cNvPr id="9" name="Badge"/>
          <p:cNvSpPr/>
          <p:nvPr/>
        </p:nvSpPr>
        <p:spPr>
          <a:xfrm>
            <a:off x="3091521" y="2011680"/>
            <a:ext cx="1188720" cy="384048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b="1" dirty="0">
                <a:solidFill>
                  <a:srgbClr val="00B050"/>
                </a:solidFill>
              </a:rPr>
              <a:t>+20 %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2197601D-7A07-BFE2-52F1-E5A94D4A3180}"/>
              </a:ext>
            </a:extLst>
          </p:cNvPr>
          <p:cNvGrpSpPr/>
          <p:nvPr/>
        </p:nvGrpSpPr>
        <p:grpSpPr>
          <a:xfrm>
            <a:off x="759801" y="1892808"/>
            <a:ext cx="3566160" cy="1189839"/>
            <a:chOff x="759801" y="1892808"/>
            <a:chExt cx="3566160" cy="1189839"/>
          </a:xfrm>
        </p:grpSpPr>
        <p:sp>
          <p:nvSpPr>
            <p:cNvPr id="8" name="Texte"/>
            <p:cNvSpPr txBox="1"/>
            <p:nvPr/>
          </p:nvSpPr>
          <p:spPr>
            <a:xfrm>
              <a:off x="759801" y="1892808"/>
              <a:ext cx="237744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4000" b="1" dirty="0">
                  <a:solidFill>
                    <a:srgbClr val="24B2E0"/>
                  </a:solidFill>
                  <a:latin typeface="+mj-lt"/>
                </a:rPr>
                <a:t>244</a:t>
              </a:r>
            </a:p>
          </p:txBody>
        </p:sp>
        <p:sp>
          <p:nvSpPr>
            <p:cNvPr id="10" name="Texte"/>
            <p:cNvSpPr txBox="1"/>
            <p:nvPr/>
          </p:nvSpPr>
          <p:spPr>
            <a:xfrm>
              <a:off x="759801" y="2651760"/>
              <a:ext cx="3566160" cy="43088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400" b="0" dirty="0" err="1">
                  <a:solidFill>
                    <a:srgbClr val="1A1A1A"/>
                  </a:solidFill>
                </a:rPr>
                <a:t>établissements</a:t>
              </a:r>
              <a:r>
                <a:rPr sz="1400" b="0" dirty="0">
                  <a:solidFill>
                    <a:srgbClr val="1A1A1A"/>
                  </a:solidFill>
                </a:rPr>
                <a:t> de santé sous </a:t>
              </a:r>
              <a:r>
                <a:rPr sz="1400" b="0" dirty="0" err="1">
                  <a:solidFill>
                    <a:srgbClr val="1A1A1A"/>
                  </a:solidFill>
                </a:rPr>
                <a:t>contrat</a:t>
              </a:r>
              <a:r>
                <a:rPr sz="1400" b="0" dirty="0">
                  <a:solidFill>
                    <a:srgbClr val="1A1A1A"/>
                  </a:solidFill>
                </a:rPr>
                <a:t> </a:t>
              </a:r>
              <a:br>
                <a:rPr lang="fr-MA" sz="1400" b="0" dirty="0">
                  <a:solidFill>
                    <a:srgbClr val="1A1A1A"/>
                  </a:solidFill>
                </a:rPr>
              </a:br>
              <a:r>
                <a:rPr sz="1400" b="0" dirty="0">
                  <a:solidFill>
                    <a:srgbClr val="1A1A1A"/>
                  </a:solidFill>
                </a:rPr>
                <a:t>de maintenance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56E8785-D6BC-1AA5-B7AD-C564DBDD88F2}"/>
              </a:ext>
            </a:extLst>
          </p:cNvPr>
          <p:cNvGrpSpPr/>
          <p:nvPr/>
        </p:nvGrpSpPr>
        <p:grpSpPr>
          <a:xfrm>
            <a:off x="494625" y="1691640"/>
            <a:ext cx="4069080" cy="3520440"/>
            <a:chOff x="466344" y="1691640"/>
            <a:chExt cx="4069080" cy="3611880"/>
          </a:xfrm>
        </p:grpSpPr>
        <p:sp>
          <p:nvSpPr>
            <p:cNvPr id="7" name="Cadre"/>
            <p:cNvSpPr/>
            <p:nvPr/>
          </p:nvSpPr>
          <p:spPr>
            <a:xfrm>
              <a:off x="466344" y="1691640"/>
              <a:ext cx="4069080" cy="1755648"/>
            </a:xfrm>
            <a:prstGeom prst="round2DiagRect">
              <a:avLst>
                <a:gd name="adj1" fmla="val 16830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dirty="0"/>
            </a:p>
          </p:txBody>
        </p:sp>
        <p:sp>
          <p:nvSpPr>
            <p:cNvPr id="11" name="Cadre"/>
            <p:cNvSpPr/>
            <p:nvPr/>
          </p:nvSpPr>
          <p:spPr>
            <a:xfrm>
              <a:off x="466344" y="3547872"/>
              <a:ext cx="4069080" cy="1755648"/>
            </a:xfrm>
            <a:prstGeom prst="round2DiagRect">
              <a:avLst>
                <a:gd name="adj1" fmla="val 16830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</p:grpSp>
      <p:sp>
        <p:nvSpPr>
          <p:cNvPr id="13" name="Badge"/>
          <p:cNvSpPr/>
          <p:nvPr/>
        </p:nvSpPr>
        <p:spPr>
          <a:xfrm>
            <a:off x="3091521" y="3867911"/>
            <a:ext cx="1188720" cy="384048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b="1" dirty="0">
                <a:solidFill>
                  <a:srgbClr val="00B050"/>
                </a:solidFill>
              </a:rPr>
              <a:t>+24 %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367E9D1B-00B5-1474-EE12-8367C349844A}"/>
              </a:ext>
            </a:extLst>
          </p:cNvPr>
          <p:cNvGrpSpPr/>
          <p:nvPr/>
        </p:nvGrpSpPr>
        <p:grpSpPr>
          <a:xfrm>
            <a:off x="759801" y="3749039"/>
            <a:ext cx="3566160" cy="1399033"/>
            <a:chOff x="759801" y="3749039"/>
            <a:chExt cx="3566160" cy="1399033"/>
          </a:xfrm>
        </p:grpSpPr>
        <p:sp>
          <p:nvSpPr>
            <p:cNvPr id="12" name="Texte"/>
            <p:cNvSpPr txBox="1"/>
            <p:nvPr/>
          </p:nvSpPr>
          <p:spPr>
            <a:xfrm>
              <a:off x="759801" y="3749039"/>
              <a:ext cx="237744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4000" b="1" dirty="0">
                  <a:solidFill>
                    <a:srgbClr val="24B2E0"/>
                  </a:solidFill>
                  <a:latin typeface="+mj-lt"/>
                </a:rPr>
                <a:t>2 473</a:t>
              </a:r>
            </a:p>
          </p:txBody>
        </p:sp>
        <p:sp>
          <p:nvSpPr>
            <p:cNvPr id="14" name="Texte"/>
            <p:cNvSpPr txBox="1"/>
            <p:nvPr/>
          </p:nvSpPr>
          <p:spPr>
            <a:xfrm>
              <a:off x="759801" y="4507992"/>
              <a:ext cx="3566160" cy="64008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400" b="0">
                  <a:solidFill>
                    <a:srgbClr val="1A1A1A"/>
                  </a:solidFill>
                </a:rPr>
                <a:t>équipements sous contrat de maintenance</a:t>
              </a:r>
            </a:p>
          </p:txBody>
        </p:sp>
      </p:grpSp>
      <p:sp>
        <p:nvSpPr>
          <p:cNvPr id="15" name="Cadre"/>
          <p:cNvSpPr/>
          <p:nvPr/>
        </p:nvSpPr>
        <p:spPr>
          <a:xfrm>
            <a:off x="4783161" y="1691640"/>
            <a:ext cx="6958584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Texte"/>
          <p:cNvSpPr txBox="1"/>
          <p:nvPr/>
        </p:nvSpPr>
        <p:spPr>
          <a:xfrm>
            <a:off x="700365" y="5618986"/>
            <a:ext cx="10835640" cy="4206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 err="1">
                <a:solidFill>
                  <a:srgbClr val="1A1A1A"/>
                </a:solidFill>
              </a:rPr>
              <a:t>L'expansion</a:t>
            </a:r>
            <a:r>
              <a:rPr sz="1200" b="0" dirty="0">
                <a:solidFill>
                  <a:srgbClr val="1A1A1A"/>
                </a:solidFill>
              </a:rPr>
              <a:t> de la base </a:t>
            </a:r>
            <a:r>
              <a:rPr sz="1200" b="0" dirty="0" err="1">
                <a:solidFill>
                  <a:srgbClr val="1A1A1A"/>
                </a:solidFill>
              </a:rPr>
              <a:t>installée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renforce</a:t>
            </a:r>
            <a:r>
              <a:rPr sz="1200" b="0" dirty="0">
                <a:solidFill>
                  <a:srgbClr val="1A1A1A"/>
                </a:solidFill>
              </a:rPr>
              <a:t> les relations de long </a:t>
            </a:r>
            <a:r>
              <a:rPr sz="1200" b="0" dirty="0" err="1">
                <a:solidFill>
                  <a:srgbClr val="1A1A1A"/>
                </a:solidFill>
              </a:rPr>
              <a:t>terme</a:t>
            </a:r>
            <a:r>
              <a:rPr sz="1200" b="0" dirty="0">
                <a:solidFill>
                  <a:srgbClr val="1A1A1A"/>
                </a:solidFill>
              </a:rPr>
              <a:t> avec les </a:t>
            </a:r>
            <a:r>
              <a:rPr sz="1200" b="0" dirty="0" err="1">
                <a:solidFill>
                  <a:srgbClr val="1A1A1A"/>
                </a:solidFill>
              </a:rPr>
              <a:t>établissements</a:t>
            </a:r>
            <a:r>
              <a:rPr sz="1200" b="0" dirty="0">
                <a:solidFill>
                  <a:srgbClr val="1A1A1A"/>
                </a:solidFill>
              </a:rPr>
              <a:t> de santé, au </a:t>
            </a:r>
            <a:r>
              <a:rPr sz="1200" b="0" dirty="0" err="1">
                <a:solidFill>
                  <a:srgbClr val="1A1A1A"/>
                </a:solidFill>
              </a:rPr>
              <a:t>cœur</a:t>
            </a:r>
            <a:r>
              <a:rPr sz="1200" b="0" dirty="0">
                <a:solidFill>
                  <a:srgbClr val="1A1A1A"/>
                </a:solidFill>
              </a:rPr>
              <a:t> du </a:t>
            </a:r>
            <a:r>
              <a:rPr sz="1200" b="0" dirty="0" err="1">
                <a:solidFill>
                  <a:srgbClr val="1A1A1A"/>
                </a:solidFill>
              </a:rPr>
              <a:t>modèle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intégré</a:t>
            </a:r>
            <a:r>
              <a:rPr sz="1200" b="0" dirty="0">
                <a:solidFill>
                  <a:srgbClr val="1A1A1A"/>
                </a:solidFill>
              </a:rPr>
              <a:t> du Groupe.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Le chiffre d'affaires de </a:t>
            </a:r>
            <a:r>
              <a:rPr sz="1200" b="0" dirty="0" err="1">
                <a:solidFill>
                  <a:srgbClr val="1A1A1A"/>
                </a:solidFill>
              </a:rPr>
              <a:t>l'activité</a:t>
            </a:r>
            <a:r>
              <a:rPr sz="1200" b="0" dirty="0">
                <a:solidFill>
                  <a:srgbClr val="1A1A1A"/>
                </a:solidFill>
              </a:rPr>
              <a:t> Services </a:t>
            </a:r>
            <a:r>
              <a:rPr sz="1200" b="0" dirty="0" err="1">
                <a:solidFill>
                  <a:srgbClr val="1A1A1A"/>
                </a:solidFill>
              </a:rPr>
              <a:t>atteint</a:t>
            </a:r>
            <a:r>
              <a:rPr sz="1200" b="0" dirty="0">
                <a:solidFill>
                  <a:srgbClr val="1A1A1A"/>
                </a:solidFill>
              </a:rPr>
              <a:t> 114 MDH au S1 2026, </a:t>
            </a:r>
            <a:r>
              <a:rPr sz="1200" b="0" dirty="0" err="1">
                <a:solidFill>
                  <a:srgbClr val="1A1A1A"/>
                </a:solidFill>
              </a:rPr>
              <a:t>en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hausse</a:t>
            </a:r>
            <a:r>
              <a:rPr sz="1200" b="0" dirty="0">
                <a:solidFill>
                  <a:srgbClr val="1A1A1A"/>
                </a:solidFill>
              </a:rPr>
              <a:t> de 10 %.</a:t>
            </a:r>
          </a:p>
        </p:txBody>
      </p:sp>
      <p:sp>
        <p:nvSpPr>
          <p:cNvPr id="16" name="Texte"/>
          <p:cNvSpPr txBox="1"/>
          <p:nvPr/>
        </p:nvSpPr>
        <p:spPr>
          <a:xfrm>
            <a:off x="4979757" y="2127481"/>
            <a:ext cx="6400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0F529C"/>
                </a:solidFill>
              </a:rPr>
              <a:t>La maintenance, reflet de la confiance des clients</a:t>
            </a:r>
          </a:p>
        </p:txBody>
      </p:sp>
      <p:sp>
        <p:nvSpPr>
          <p:cNvPr id="23" name="Icône"/>
          <p:cNvSpPr/>
          <p:nvPr/>
        </p:nvSpPr>
        <p:spPr>
          <a:xfrm>
            <a:off x="4979757" y="4093441"/>
            <a:ext cx="640080" cy="614476"/>
          </a:xfrm>
          <a:prstGeom prst="round2DiagRect">
            <a:avLst>
              <a:gd name="adj1" fmla="val 19334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0" name="Graphique 39">
            <a:extLst>
              <a:ext uri="{FF2B5EF4-FFF2-40B4-BE49-F238E27FC236}">
                <a16:creationId xmlns:a16="http://schemas.microsoft.com/office/drawing/2014/main" id="{E82071B9-EC09-0BB1-B9EF-84641778CB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88571" y="4189453"/>
            <a:ext cx="422452" cy="422452"/>
          </a:xfrm>
          <a:prstGeom prst="rect">
            <a:avLst/>
          </a:prstGeom>
        </p:spPr>
      </p:pic>
      <p:sp>
        <p:nvSpPr>
          <p:cNvPr id="25" name="Texte"/>
          <p:cNvSpPr txBox="1"/>
          <p:nvPr/>
        </p:nvSpPr>
        <p:spPr>
          <a:xfrm>
            <a:off x="5784429" y="4075153"/>
            <a:ext cx="2423160" cy="7925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sz="1300" b="1" dirty="0">
                <a:solidFill>
                  <a:srgbClr val="0F529C"/>
                </a:solidFill>
              </a:rPr>
              <a:t>Une </a:t>
            </a:r>
            <a:r>
              <a:rPr sz="1300" b="1" dirty="0" err="1">
                <a:solidFill>
                  <a:srgbClr val="0F529C"/>
                </a:solidFill>
              </a:rPr>
              <a:t>qualité</a:t>
            </a:r>
            <a:r>
              <a:rPr sz="1300" b="1" dirty="0">
                <a:solidFill>
                  <a:srgbClr val="0F529C"/>
                </a:solidFill>
              </a:rPr>
              <a:t> </a:t>
            </a:r>
            <a:r>
              <a:rPr sz="1300" b="1" dirty="0" err="1">
                <a:solidFill>
                  <a:srgbClr val="0F529C"/>
                </a:solidFill>
              </a:rPr>
              <a:t>certifiée</a:t>
            </a:r>
            <a:endParaRPr sz="1300" b="1" dirty="0">
              <a:solidFill>
                <a:srgbClr val="0F529C"/>
              </a:solidFill>
            </a:endParaRPr>
          </a:p>
          <a:p>
            <a:pPr algn="l">
              <a:spcAft>
                <a:spcPts val="300"/>
              </a:spcAft>
            </a:pPr>
            <a:r>
              <a:rPr lang="fr-FR" sz="1200" dirty="0">
                <a:solidFill>
                  <a:srgbClr val="1A1A1A"/>
                </a:solidFill>
              </a:rPr>
              <a:t>Renouvellement c</a:t>
            </a:r>
            <a:r>
              <a:rPr sz="1200" b="0" dirty="0" err="1">
                <a:solidFill>
                  <a:srgbClr val="1A1A1A"/>
                </a:solidFill>
              </a:rPr>
              <a:t>ertification</a:t>
            </a:r>
            <a:r>
              <a:rPr sz="1200" b="0" dirty="0">
                <a:solidFill>
                  <a:srgbClr val="1A1A1A"/>
                </a:solidFill>
              </a:rPr>
              <a:t> ISO 9001 et ISO 13485 du Groupe</a:t>
            </a:r>
            <a:r>
              <a:rPr lang="fr-FR" sz="1200" b="0" dirty="0">
                <a:solidFill>
                  <a:srgbClr val="1A1A1A"/>
                </a:solidFill>
              </a:rPr>
              <a:t>.</a:t>
            </a:r>
            <a:endParaRPr sz="1200" b="0" dirty="0">
              <a:solidFill>
                <a:srgbClr val="1A1A1A"/>
              </a:solidFill>
            </a:endParaRPr>
          </a:p>
        </p:txBody>
      </p:sp>
      <p:sp>
        <p:nvSpPr>
          <p:cNvPr id="26" name="Icône"/>
          <p:cNvSpPr/>
          <p:nvPr/>
        </p:nvSpPr>
        <p:spPr>
          <a:xfrm>
            <a:off x="8317317" y="4093441"/>
            <a:ext cx="640080" cy="614476"/>
          </a:xfrm>
          <a:prstGeom prst="round2DiagRect">
            <a:avLst>
              <a:gd name="adj1" fmla="val 19334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pSp>
        <p:nvGrpSpPr>
          <p:cNvPr id="36" name="ee4p_icon_group">
            <a:extLst>
              <a:ext uri="{FF2B5EF4-FFF2-40B4-BE49-F238E27FC236}">
                <a16:creationId xmlns:a16="http://schemas.microsoft.com/office/drawing/2014/main" id="{740BC715-8B8F-3142-90CD-60A0291BE78D}"/>
              </a:ext>
            </a:extLst>
          </p:cNvPr>
          <p:cNvGrpSpPr/>
          <p:nvPr/>
        </p:nvGrpSpPr>
        <p:grpSpPr>
          <a:xfrm>
            <a:off x="8426130" y="4189453"/>
            <a:ext cx="422452" cy="422452"/>
            <a:chOff x="4031998" y="2888962"/>
            <a:chExt cx="1080000" cy="1080000"/>
          </a:xfrm>
        </p:grpSpPr>
        <p:sp>
          <p:nvSpPr>
            <p:cNvPr id="37" name="ee4p_icon_frame" hidden="1">
              <a:extLst>
                <a:ext uri="{FF2B5EF4-FFF2-40B4-BE49-F238E27FC236}">
                  <a16:creationId xmlns:a16="http://schemas.microsoft.com/office/drawing/2014/main" id="{B3E3E6CE-11A6-727F-D3F4-CE123C29AD95}"/>
                </a:ext>
              </a:extLst>
            </p:cNvPr>
            <p:cNvSpPr/>
            <p:nvPr/>
          </p:nvSpPr>
          <p:spPr>
            <a:xfrm>
              <a:off x="4031998" y="2888962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ee4p_icon">
              <a:extLst>
                <a:ext uri="{FF2B5EF4-FFF2-40B4-BE49-F238E27FC236}">
                  <a16:creationId xmlns:a16="http://schemas.microsoft.com/office/drawing/2014/main" id="{3B9929C0-00F8-7377-5B95-12DEB169CC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202" y="3040746"/>
              <a:ext cx="1015593" cy="776433"/>
            </a:xfrm>
            <a:custGeom>
              <a:avLst/>
              <a:gdLst>
                <a:gd name="connsiteX0" fmla="*/ 1010446 w 1015593"/>
                <a:gd name="connsiteY0" fmla="*/ 56530 h 776433"/>
                <a:gd name="connsiteX1" fmla="*/ 1000286 w 1015593"/>
                <a:gd name="connsiteY1" fmla="*/ 56530 h 776433"/>
                <a:gd name="connsiteX2" fmla="*/ 848293 w 1015593"/>
                <a:gd name="connsiteY2" fmla="*/ 147597 h 776433"/>
                <a:gd name="connsiteX3" fmla="*/ 575530 w 1015593"/>
                <a:gd name="connsiteY3" fmla="*/ 33399 h 776433"/>
                <a:gd name="connsiteX4" fmla="*/ 332334 w 1015593"/>
                <a:gd name="connsiteY4" fmla="*/ 77425 h 776433"/>
                <a:gd name="connsiteX5" fmla="*/ 303717 w 1015593"/>
                <a:gd name="connsiteY5" fmla="*/ 104282 h 776433"/>
                <a:gd name="connsiteX6" fmla="*/ 16730 w 1015593"/>
                <a:gd name="connsiteY6" fmla="*/ 2411 h 776433"/>
                <a:gd name="connsiteX7" fmla="*/ 2410 w 1015593"/>
                <a:gd name="connsiteY7" fmla="*/ 3590 h 776433"/>
                <a:gd name="connsiteX8" fmla="*/ 0 w 1015593"/>
                <a:gd name="connsiteY8" fmla="*/ 10234 h 776433"/>
                <a:gd name="connsiteX9" fmla="*/ 0 w 1015593"/>
                <a:gd name="connsiteY9" fmla="*/ 394384 h 776433"/>
                <a:gd name="connsiteX10" fmla="*/ 4911 w 1015593"/>
                <a:gd name="connsiteY10" fmla="*/ 403087 h 776433"/>
                <a:gd name="connsiteX11" fmla="*/ 134112 w 1015593"/>
                <a:gd name="connsiteY11" fmla="*/ 481455 h 776433"/>
                <a:gd name="connsiteX12" fmla="*/ 133435 w 1015593"/>
                <a:gd name="connsiteY12" fmla="*/ 482606 h 776433"/>
                <a:gd name="connsiteX13" fmla="*/ 156675 w 1015593"/>
                <a:gd name="connsiteY13" fmla="*/ 569647 h 776433"/>
                <a:gd name="connsiteX14" fmla="*/ 217424 w 1015593"/>
                <a:gd name="connsiteY14" fmla="*/ 571303 h 776433"/>
                <a:gd name="connsiteX15" fmla="*/ 284445 w 1015593"/>
                <a:gd name="connsiteY15" fmla="*/ 631504 h 776433"/>
                <a:gd name="connsiteX16" fmla="*/ 309643 w 1015593"/>
                <a:gd name="connsiteY16" fmla="*/ 624812 h 776433"/>
                <a:gd name="connsiteX17" fmla="*/ 376936 w 1015593"/>
                <a:gd name="connsiteY17" fmla="*/ 684638 h 776433"/>
                <a:gd name="connsiteX18" fmla="*/ 401964 w 1015593"/>
                <a:gd name="connsiteY18" fmla="*/ 677881 h 776433"/>
                <a:gd name="connsiteX19" fmla="*/ 467929 w 1015593"/>
                <a:gd name="connsiteY19" fmla="*/ 739170 h 776433"/>
                <a:gd name="connsiteX20" fmla="*/ 520768 w 1015593"/>
                <a:gd name="connsiteY20" fmla="*/ 707312 h 776433"/>
                <a:gd name="connsiteX21" fmla="*/ 548437 w 1015593"/>
                <a:gd name="connsiteY21" fmla="*/ 659187 h 776433"/>
                <a:gd name="connsiteX22" fmla="*/ 525218 w 1015593"/>
                <a:gd name="connsiteY22" fmla="*/ 572190 h 776433"/>
                <a:gd name="connsiteX23" fmla="*/ 475454 w 1015593"/>
                <a:gd name="connsiteY23" fmla="*/ 566189 h 776433"/>
                <a:gd name="connsiteX24" fmla="*/ 428671 w 1015593"/>
                <a:gd name="connsiteY24" fmla="*/ 489142 h 776433"/>
                <a:gd name="connsiteX25" fmla="*/ 384963 w 1015593"/>
                <a:gd name="connsiteY25" fmla="*/ 494087 h 776433"/>
                <a:gd name="connsiteX26" fmla="*/ 317645 w 1015593"/>
                <a:gd name="connsiteY26" fmla="*/ 434289 h 776433"/>
                <a:gd name="connsiteX27" fmla="*/ 304936 w 1015593"/>
                <a:gd name="connsiteY27" fmla="*/ 436344 h 776433"/>
                <a:gd name="connsiteX28" fmla="*/ 277504 w 1015593"/>
                <a:gd name="connsiteY28" fmla="*/ 451754 h 776433"/>
                <a:gd name="connsiteX29" fmla="*/ 277504 w 1015593"/>
                <a:gd name="connsiteY29" fmla="*/ 451042 h 776433"/>
                <a:gd name="connsiteX30" fmla="*/ 199529 w 1015593"/>
                <a:gd name="connsiteY30" fmla="*/ 405729 h 776433"/>
                <a:gd name="connsiteX31" fmla="*/ 160528 w 1015593"/>
                <a:gd name="connsiteY31" fmla="*/ 435667 h 776433"/>
                <a:gd name="connsiteX32" fmla="*/ 144272 w 1015593"/>
                <a:gd name="connsiteY32" fmla="*/ 463844 h 776433"/>
                <a:gd name="connsiteX33" fmla="*/ 20320 w 1015593"/>
                <a:gd name="connsiteY33" fmla="*/ 388660 h 776433"/>
                <a:gd name="connsiteX34" fmla="*/ 20320 w 1015593"/>
                <a:gd name="connsiteY34" fmla="*/ 30825 h 776433"/>
                <a:gd name="connsiteX35" fmla="*/ 280349 w 1015593"/>
                <a:gd name="connsiteY35" fmla="*/ 126058 h 776433"/>
                <a:gd name="connsiteX36" fmla="*/ 252883 w 1015593"/>
                <a:gd name="connsiteY36" fmla="*/ 151830 h 776433"/>
                <a:gd name="connsiteX37" fmla="*/ 249123 w 1015593"/>
                <a:gd name="connsiteY37" fmla="*/ 247944 h 776433"/>
                <a:gd name="connsiteX38" fmla="*/ 345237 w 1015593"/>
                <a:gd name="connsiteY38" fmla="*/ 251703 h 776433"/>
                <a:gd name="connsiteX39" fmla="*/ 429328 w 1015593"/>
                <a:gd name="connsiteY39" fmla="*/ 173641 h 776433"/>
                <a:gd name="connsiteX40" fmla="*/ 482600 w 1015593"/>
                <a:gd name="connsiteY40" fmla="*/ 210555 h 776433"/>
                <a:gd name="connsiteX41" fmla="*/ 485411 w 1015593"/>
                <a:gd name="connsiteY41" fmla="*/ 212486 h 776433"/>
                <a:gd name="connsiteX42" fmla="*/ 500854 w 1015593"/>
                <a:gd name="connsiteY42" fmla="*/ 223221 h 776433"/>
                <a:gd name="connsiteX43" fmla="*/ 501362 w 1015593"/>
                <a:gd name="connsiteY43" fmla="*/ 223526 h 776433"/>
                <a:gd name="connsiteX44" fmla="*/ 750316 w 1015593"/>
                <a:gd name="connsiteY44" fmla="*/ 375621 h 776433"/>
                <a:gd name="connsiteX45" fmla="*/ 750316 w 1015593"/>
                <a:gd name="connsiteY45" fmla="*/ 375621 h 776433"/>
                <a:gd name="connsiteX46" fmla="*/ 756108 w 1015593"/>
                <a:gd name="connsiteY46" fmla="*/ 379008 h 776433"/>
                <a:gd name="connsiteX47" fmla="*/ 852831 w 1015593"/>
                <a:gd name="connsiteY47" fmla="*/ 438072 h 776433"/>
                <a:gd name="connsiteX48" fmla="*/ 852831 w 1015593"/>
                <a:gd name="connsiteY48" fmla="*/ 437834 h 776433"/>
                <a:gd name="connsiteX49" fmla="*/ 898551 w 1015593"/>
                <a:gd name="connsiteY49" fmla="*/ 465605 h 776433"/>
                <a:gd name="connsiteX50" fmla="*/ 912622 w 1015593"/>
                <a:gd name="connsiteY50" fmla="*/ 523195 h 776433"/>
                <a:gd name="connsiteX51" fmla="*/ 855032 w 1015593"/>
                <a:gd name="connsiteY51" fmla="*/ 537267 h 776433"/>
                <a:gd name="connsiteX52" fmla="*/ 835931 w 1015593"/>
                <a:gd name="connsiteY52" fmla="*/ 525651 h 776433"/>
                <a:gd name="connsiteX53" fmla="*/ 833865 w 1015593"/>
                <a:gd name="connsiteY53" fmla="*/ 524736 h 776433"/>
                <a:gd name="connsiteX54" fmla="*/ 723155 w 1015593"/>
                <a:gd name="connsiteY54" fmla="*/ 457443 h 776433"/>
                <a:gd name="connsiteX55" fmla="*/ 712589 w 1015593"/>
                <a:gd name="connsiteY55" fmla="*/ 474817 h 776433"/>
                <a:gd name="connsiteX56" fmla="*/ 822757 w 1015593"/>
                <a:gd name="connsiteY56" fmla="*/ 541771 h 776433"/>
                <a:gd name="connsiteX57" fmla="*/ 824213 w 1015593"/>
                <a:gd name="connsiteY57" fmla="*/ 543092 h 776433"/>
                <a:gd name="connsiteX58" fmla="*/ 832257 w 1015593"/>
                <a:gd name="connsiteY58" fmla="*/ 601790 h 776433"/>
                <a:gd name="connsiteX59" fmla="*/ 777105 w 1015593"/>
                <a:gd name="connsiteY59" fmla="*/ 612248 h 776433"/>
                <a:gd name="connsiteX60" fmla="*/ 748725 w 1015593"/>
                <a:gd name="connsiteY60" fmla="*/ 595044 h 776433"/>
                <a:gd name="connsiteX61" fmla="*/ 747065 w 1015593"/>
                <a:gd name="connsiteY61" fmla="*/ 594231 h 776433"/>
                <a:gd name="connsiteX62" fmla="*/ 653424 w 1015593"/>
                <a:gd name="connsiteY62" fmla="*/ 537436 h 776433"/>
                <a:gd name="connsiteX63" fmla="*/ 642857 w 1015593"/>
                <a:gd name="connsiteY63" fmla="*/ 554810 h 776433"/>
                <a:gd name="connsiteX64" fmla="*/ 738971 w 1015593"/>
                <a:gd name="connsiteY64" fmla="*/ 613196 h 776433"/>
                <a:gd name="connsiteX65" fmla="*/ 747048 w 1015593"/>
                <a:gd name="connsiteY65" fmla="*/ 671792 h 776433"/>
                <a:gd name="connsiteX66" fmla="*/ 694741 w 1015593"/>
                <a:gd name="connsiteY66" fmla="*/ 683808 h 776433"/>
                <a:gd name="connsiteX67" fmla="*/ 694741 w 1015593"/>
                <a:gd name="connsiteY67" fmla="*/ 683808 h 776433"/>
                <a:gd name="connsiteX68" fmla="*/ 682346 w 1015593"/>
                <a:gd name="connsiteY68" fmla="*/ 676594 h 776433"/>
                <a:gd name="connsiteX69" fmla="*/ 659655 w 1015593"/>
                <a:gd name="connsiteY69" fmla="*/ 662574 h 776433"/>
                <a:gd name="connsiteX70" fmla="*/ 656573 w 1015593"/>
                <a:gd name="connsiteY70" fmla="*/ 661354 h 776433"/>
                <a:gd name="connsiteX71" fmla="*/ 585453 w 1015593"/>
                <a:gd name="connsiteY71" fmla="*/ 620071 h 776433"/>
                <a:gd name="connsiteX72" fmla="*/ 575293 w 1015593"/>
                <a:gd name="connsiteY72" fmla="*/ 637614 h 776433"/>
                <a:gd name="connsiteX73" fmla="*/ 652103 w 1015593"/>
                <a:gd name="connsiteY73" fmla="*/ 682250 h 776433"/>
                <a:gd name="connsiteX74" fmla="*/ 657362 w 1015593"/>
                <a:gd name="connsiteY74" fmla="*/ 741215 h 776433"/>
                <a:gd name="connsiteX75" fmla="*/ 603267 w 1015593"/>
                <a:gd name="connsiteY75" fmla="*/ 749984 h 776433"/>
                <a:gd name="connsiteX76" fmla="*/ 602759 w 1015593"/>
                <a:gd name="connsiteY76" fmla="*/ 749713 h 776433"/>
                <a:gd name="connsiteX77" fmla="*/ 546371 w 1015593"/>
                <a:gd name="connsiteY77" fmla="*/ 719707 h 776433"/>
                <a:gd name="connsiteX78" fmla="*/ 536855 w 1015593"/>
                <a:gd name="connsiteY78" fmla="*/ 737656 h 776433"/>
                <a:gd name="connsiteX79" fmla="*/ 593006 w 1015593"/>
                <a:gd name="connsiteY79" fmla="*/ 767560 h 776433"/>
                <a:gd name="connsiteX80" fmla="*/ 624908 w 1015593"/>
                <a:gd name="connsiteY80" fmla="*/ 776433 h 776433"/>
                <a:gd name="connsiteX81" fmla="*/ 687047 w 1015593"/>
                <a:gd name="connsiteY81" fmla="*/ 714214 h 776433"/>
                <a:gd name="connsiteX82" fmla="*/ 685868 w 1015593"/>
                <a:gd name="connsiteY82" fmla="*/ 702198 h 776433"/>
                <a:gd name="connsiteX83" fmla="*/ 769248 w 1015593"/>
                <a:gd name="connsiteY83" fmla="*/ 674420 h 776433"/>
                <a:gd name="connsiteX84" fmla="*/ 774497 w 1015593"/>
                <a:gd name="connsiteY84" fmla="*/ 633889 h 776433"/>
                <a:gd name="connsiteX85" fmla="*/ 856014 w 1015593"/>
                <a:gd name="connsiteY85" fmla="*/ 600405 h 776433"/>
                <a:gd name="connsiteX86" fmla="*/ 858961 w 1015593"/>
                <a:gd name="connsiteY86" fmla="*/ 561245 h 776433"/>
                <a:gd name="connsiteX87" fmla="*/ 936261 w 1015593"/>
                <a:gd name="connsiteY87" fmla="*/ 519226 h 776433"/>
                <a:gd name="connsiteX88" fmla="*/ 908880 w 1015593"/>
                <a:gd name="connsiteY88" fmla="*/ 448401 h 776433"/>
                <a:gd name="connsiteX89" fmla="*/ 766640 w 1015593"/>
                <a:gd name="connsiteY89" fmla="*/ 362041 h 776433"/>
                <a:gd name="connsiteX90" fmla="*/ 583184 w 1015593"/>
                <a:gd name="connsiteY90" fmla="*/ 249976 h 776433"/>
                <a:gd name="connsiteX91" fmla="*/ 612648 w 1015593"/>
                <a:gd name="connsiteY91" fmla="*/ 252110 h 776433"/>
                <a:gd name="connsiteX92" fmla="*/ 713266 w 1015593"/>
                <a:gd name="connsiteY92" fmla="*/ 223628 h 776433"/>
                <a:gd name="connsiteX93" fmla="*/ 702734 w 1015593"/>
                <a:gd name="connsiteY93" fmla="*/ 206254 h 776433"/>
                <a:gd name="connsiteX94" fmla="*/ 499161 w 1015593"/>
                <a:gd name="connsiteY94" fmla="*/ 197584 h 776433"/>
                <a:gd name="connsiteX95" fmla="*/ 433798 w 1015593"/>
                <a:gd name="connsiteY95" fmla="*/ 152305 h 776433"/>
                <a:gd name="connsiteX96" fmla="*/ 421098 w 1015593"/>
                <a:gd name="connsiteY96" fmla="*/ 153219 h 776433"/>
                <a:gd name="connsiteX97" fmla="*/ 331284 w 1015593"/>
                <a:gd name="connsiteY97" fmla="*/ 236802 h 776433"/>
                <a:gd name="connsiteX98" fmla="*/ 263928 w 1015593"/>
                <a:gd name="connsiteY98" fmla="*/ 234726 h 776433"/>
                <a:gd name="connsiteX99" fmla="*/ 266004 w 1015593"/>
                <a:gd name="connsiteY99" fmla="*/ 167371 h 776433"/>
                <a:gd name="connsiteX100" fmla="*/ 266734 w 1015593"/>
                <a:gd name="connsiteY100" fmla="*/ 166698 h 776433"/>
                <a:gd name="connsiteX101" fmla="*/ 346151 w 1015593"/>
                <a:gd name="connsiteY101" fmla="*/ 92191 h 776433"/>
                <a:gd name="connsiteX102" fmla="*/ 567606 w 1015593"/>
                <a:gd name="connsiteY102" fmla="*/ 52195 h 776433"/>
                <a:gd name="connsiteX103" fmla="*/ 845312 w 1015593"/>
                <a:gd name="connsiteY103" fmla="*/ 168357 h 776433"/>
                <a:gd name="connsiteX104" fmla="*/ 854456 w 1015593"/>
                <a:gd name="connsiteY104" fmla="*/ 167714 h 776433"/>
                <a:gd name="connsiteX105" fmla="*/ 995274 w 1015593"/>
                <a:gd name="connsiteY105" fmla="*/ 83454 h 776433"/>
                <a:gd name="connsiteX106" fmla="*/ 995274 w 1015593"/>
                <a:gd name="connsiteY106" fmla="*/ 356317 h 776433"/>
                <a:gd name="connsiteX107" fmla="*/ 912470 w 1015593"/>
                <a:gd name="connsiteY107" fmla="*/ 393842 h 776433"/>
                <a:gd name="connsiteX108" fmla="*/ 920869 w 1015593"/>
                <a:gd name="connsiteY108" fmla="*/ 412333 h 776433"/>
                <a:gd name="connsiteX109" fmla="*/ 1009633 w 1015593"/>
                <a:gd name="connsiteY109" fmla="*/ 372133 h 776433"/>
                <a:gd name="connsiteX110" fmla="*/ 1015594 w 1015593"/>
                <a:gd name="connsiteY110" fmla="*/ 362854 h 776433"/>
                <a:gd name="connsiteX111" fmla="*/ 1015594 w 1015593"/>
                <a:gd name="connsiteY111" fmla="*/ 65369 h 776433"/>
                <a:gd name="connsiteX112" fmla="*/ 1010446 w 1015593"/>
                <a:gd name="connsiteY112" fmla="*/ 56530 h 776433"/>
                <a:gd name="connsiteX113" fmla="*/ 515011 w 1015593"/>
                <a:gd name="connsiteY113" fmla="*/ 589760 h 776433"/>
                <a:gd name="connsiteX114" fmla="*/ 530928 w 1015593"/>
                <a:gd name="connsiteY114" fmla="*/ 649095 h 776433"/>
                <a:gd name="connsiteX115" fmla="*/ 503157 w 1015593"/>
                <a:gd name="connsiteY115" fmla="*/ 697152 h 776433"/>
                <a:gd name="connsiteX116" fmla="*/ 443857 w 1015593"/>
                <a:gd name="connsiteY116" fmla="*/ 713035 h 776433"/>
                <a:gd name="connsiteX117" fmla="*/ 427973 w 1015593"/>
                <a:gd name="connsiteY117" fmla="*/ 653734 h 776433"/>
                <a:gd name="connsiteX118" fmla="*/ 440843 w 1015593"/>
                <a:gd name="connsiteY118" fmla="*/ 631382 h 776433"/>
                <a:gd name="connsiteX119" fmla="*/ 455710 w 1015593"/>
                <a:gd name="connsiteY119" fmla="*/ 605644 h 776433"/>
                <a:gd name="connsiteX120" fmla="*/ 515011 w 1015593"/>
                <a:gd name="connsiteY120" fmla="*/ 589760 h 776433"/>
                <a:gd name="connsiteX121" fmla="*/ 435322 w 1015593"/>
                <a:gd name="connsiteY121" fmla="*/ 513560 h 776433"/>
                <a:gd name="connsiteX122" fmla="*/ 451206 w 1015593"/>
                <a:gd name="connsiteY122" fmla="*/ 572895 h 776433"/>
                <a:gd name="connsiteX123" fmla="*/ 438099 w 1015593"/>
                <a:gd name="connsiteY123" fmla="*/ 595552 h 776433"/>
                <a:gd name="connsiteX124" fmla="*/ 438099 w 1015593"/>
                <a:gd name="connsiteY124" fmla="*/ 595552 h 776433"/>
                <a:gd name="connsiteX125" fmla="*/ 423130 w 1015593"/>
                <a:gd name="connsiteY125" fmla="*/ 621222 h 776433"/>
                <a:gd name="connsiteX126" fmla="*/ 410701 w 1015593"/>
                <a:gd name="connsiteY126" fmla="*/ 642762 h 776433"/>
                <a:gd name="connsiteX127" fmla="*/ 351519 w 1015593"/>
                <a:gd name="connsiteY127" fmla="*/ 659112 h 776433"/>
                <a:gd name="connsiteX128" fmla="*/ 332808 w 1015593"/>
                <a:gd name="connsiteY128" fmla="*/ 604763 h 776433"/>
                <a:gd name="connsiteX129" fmla="*/ 336195 w 1015593"/>
                <a:gd name="connsiteY129" fmla="*/ 599717 h 776433"/>
                <a:gd name="connsiteX130" fmla="*/ 376564 w 1015593"/>
                <a:gd name="connsiteY130" fmla="*/ 529782 h 776433"/>
                <a:gd name="connsiteX131" fmla="*/ 379375 w 1015593"/>
                <a:gd name="connsiteY131" fmla="*/ 524296 h 776433"/>
                <a:gd name="connsiteX132" fmla="*/ 435322 w 1015593"/>
                <a:gd name="connsiteY132" fmla="*/ 513560 h 776433"/>
                <a:gd name="connsiteX133" fmla="*/ 310219 w 1015593"/>
                <a:gd name="connsiteY133" fmla="*/ 455987 h 776433"/>
                <a:gd name="connsiteX134" fmla="*/ 321497 w 1015593"/>
                <a:gd name="connsiteY134" fmla="*/ 454497 h 776433"/>
                <a:gd name="connsiteX135" fmla="*/ 364829 w 1015593"/>
                <a:gd name="connsiteY135" fmla="*/ 497931 h 776433"/>
                <a:gd name="connsiteX136" fmla="*/ 361629 w 1015593"/>
                <a:gd name="connsiteY136" fmla="*/ 514238 h 776433"/>
                <a:gd name="connsiteX137" fmla="*/ 358242 w 1015593"/>
                <a:gd name="connsiteY137" fmla="*/ 519284 h 776433"/>
                <a:gd name="connsiteX138" fmla="*/ 318144 w 1015593"/>
                <a:gd name="connsiteY138" fmla="*/ 589151 h 776433"/>
                <a:gd name="connsiteX139" fmla="*/ 315434 w 1015593"/>
                <a:gd name="connsiteY139" fmla="*/ 594502 h 776433"/>
                <a:gd name="connsiteX140" fmla="*/ 259487 w 1015593"/>
                <a:gd name="connsiteY140" fmla="*/ 605441 h 776433"/>
                <a:gd name="connsiteX141" fmla="*/ 254407 w 1015593"/>
                <a:gd name="connsiteY141" fmla="*/ 614246 h 776433"/>
                <a:gd name="connsiteX142" fmla="*/ 259487 w 1015593"/>
                <a:gd name="connsiteY142" fmla="*/ 605441 h 776433"/>
                <a:gd name="connsiteX143" fmla="*/ 241470 w 1015593"/>
                <a:gd name="connsiteY143" fmla="*/ 550340 h 776433"/>
                <a:gd name="connsiteX144" fmla="*/ 243976 w 1015593"/>
                <a:gd name="connsiteY144" fmla="*/ 546343 h 776433"/>
                <a:gd name="connsiteX145" fmla="*/ 271069 w 1015593"/>
                <a:gd name="connsiteY145" fmla="*/ 499404 h 776433"/>
                <a:gd name="connsiteX146" fmla="*/ 274456 w 1015593"/>
                <a:gd name="connsiteY146" fmla="*/ 492834 h 776433"/>
                <a:gd name="connsiteX147" fmla="*/ 283837 w 1015593"/>
                <a:gd name="connsiteY147" fmla="*/ 476307 h 776433"/>
                <a:gd name="connsiteX148" fmla="*/ 310219 w 1015593"/>
                <a:gd name="connsiteY148" fmla="*/ 455987 h 776433"/>
                <a:gd name="connsiteX149" fmla="*/ 178139 w 1015593"/>
                <a:gd name="connsiteY149" fmla="*/ 445827 h 776433"/>
                <a:gd name="connsiteX150" fmla="*/ 237282 w 1015593"/>
                <a:gd name="connsiteY150" fmla="*/ 429327 h 776433"/>
                <a:gd name="connsiteX151" fmla="*/ 256032 w 1015593"/>
                <a:gd name="connsiteY151" fmla="*/ 483859 h 776433"/>
                <a:gd name="connsiteX152" fmla="*/ 225925 w 1015593"/>
                <a:gd name="connsiteY152" fmla="*/ 535946 h 776433"/>
                <a:gd name="connsiteX153" fmla="*/ 223859 w 1015593"/>
                <a:gd name="connsiteY153" fmla="*/ 539976 h 776433"/>
                <a:gd name="connsiteX154" fmla="*/ 163232 w 1015593"/>
                <a:gd name="connsiteY154" fmla="*/ 549693 h 776433"/>
                <a:gd name="connsiteX155" fmla="*/ 151113 w 1015593"/>
                <a:gd name="connsiteY155" fmla="*/ 492766 h 77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1015593" h="776433">
                  <a:moveTo>
                    <a:pt x="1010446" y="56530"/>
                  </a:moveTo>
                  <a:cubicBezTo>
                    <a:pt x="1007303" y="54715"/>
                    <a:pt x="1003429" y="54715"/>
                    <a:pt x="1000286" y="56530"/>
                  </a:cubicBezTo>
                  <a:lnTo>
                    <a:pt x="848293" y="147597"/>
                  </a:lnTo>
                  <a:lnTo>
                    <a:pt x="575530" y="33399"/>
                  </a:lnTo>
                  <a:cubicBezTo>
                    <a:pt x="492865" y="-1065"/>
                    <a:pt x="397669" y="16168"/>
                    <a:pt x="332334" y="77425"/>
                  </a:cubicBezTo>
                  <a:lnTo>
                    <a:pt x="303717" y="104282"/>
                  </a:lnTo>
                  <a:cubicBezTo>
                    <a:pt x="161917" y="120707"/>
                    <a:pt x="18085" y="3596"/>
                    <a:pt x="16730" y="2411"/>
                  </a:cubicBezTo>
                  <a:cubicBezTo>
                    <a:pt x="12450" y="-1218"/>
                    <a:pt x="6039" y="-690"/>
                    <a:pt x="2410" y="3590"/>
                  </a:cubicBezTo>
                  <a:cubicBezTo>
                    <a:pt x="838" y="5445"/>
                    <a:pt x="-17" y="7802"/>
                    <a:pt x="0" y="10234"/>
                  </a:cubicBezTo>
                  <a:lnTo>
                    <a:pt x="0" y="394384"/>
                  </a:lnTo>
                  <a:cubicBezTo>
                    <a:pt x="-1" y="397946"/>
                    <a:pt x="1862" y="401248"/>
                    <a:pt x="4911" y="403087"/>
                  </a:cubicBezTo>
                  <a:lnTo>
                    <a:pt x="134112" y="481455"/>
                  </a:lnTo>
                  <a:lnTo>
                    <a:pt x="133435" y="482606"/>
                  </a:lnTo>
                  <a:cubicBezTo>
                    <a:pt x="115817" y="513059"/>
                    <a:pt x="126222" y="552029"/>
                    <a:pt x="156675" y="569647"/>
                  </a:cubicBezTo>
                  <a:cubicBezTo>
                    <a:pt x="175340" y="580444"/>
                    <a:pt x="198199" y="581067"/>
                    <a:pt x="217424" y="571303"/>
                  </a:cubicBezTo>
                  <a:cubicBezTo>
                    <a:pt x="219307" y="606436"/>
                    <a:pt x="249314" y="633387"/>
                    <a:pt x="284445" y="631504"/>
                  </a:cubicBezTo>
                  <a:cubicBezTo>
                    <a:pt x="293216" y="631037"/>
                    <a:pt x="301795" y="628758"/>
                    <a:pt x="309643" y="624812"/>
                  </a:cubicBezTo>
                  <a:cubicBezTo>
                    <a:pt x="311705" y="659915"/>
                    <a:pt x="341833" y="686700"/>
                    <a:pt x="376936" y="684638"/>
                  </a:cubicBezTo>
                  <a:cubicBezTo>
                    <a:pt x="385654" y="684126"/>
                    <a:pt x="394174" y="681827"/>
                    <a:pt x="401964" y="677881"/>
                  </a:cubicBezTo>
                  <a:cubicBezTo>
                    <a:pt x="403254" y="713021"/>
                    <a:pt x="432789" y="740460"/>
                    <a:pt x="467929" y="739170"/>
                  </a:cubicBezTo>
                  <a:cubicBezTo>
                    <a:pt x="489855" y="738364"/>
                    <a:pt x="509819" y="726328"/>
                    <a:pt x="520768" y="707312"/>
                  </a:cubicBezTo>
                  <a:lnTo>
                    <a:pt x="548437" y="659187"/>
                  </a:lnTo>
                  <a:cubicBezTo>
                    <a:pt x="566048" y="628751"/>
                    <a:pt x="555654" y="589801"/>
                    <a:pt x="525218" y="572190"/>
                  </a:cubicBezTo>
                  <a:cubicBezTo>
                    <a:pt x="510147" y="563470"/>
                    <a:pt x="492164" y="561302"/>
                    <a:pt x="475454" y="566189"/>
                  </a:cubicBezTo>
                  <a:cubicBezTo>
                    <a:pt x="483809" y="531994"/>
                    <a:pt x="462863" y="497501"/>
                    <a:pt x="428671" y="489142"/>
                  </a:cubicBezTo>
                  <a:cubicBezTo>
                    <a:pt x="413976" y="485553"/>
                    <a:pt x="398482" y="487303"/>
                    <a:pt x="384963" y="494087"/>
                  </a:cubicBezTo>
                  <a:cubicBezTo>
                    <a:pt x="382887" y="458984"/>
                    <a:pt x="352745" y="432213"/>
                    <a:pt x="317645" y="434289"/>
                  </a:cubicBezTo>
                  <a:cubicBezTo>
                    <a:pt x="313350" y="434543"/>
                    <a:pt x="309092" y="435230"/>
                    <a:pt x="304936" y="436344"/>
                  </a:cubicBezTo>
                  <a:cubicBezTo>
                    <a:pt x="294632" y="439071"/>
                    <a:pt x="285192" y="444371"/>
                    <a:pt x="277504" y="451754"/>
                  </a:cubicBezTo>
                  <a:cubicBezTo>
                    <a:pt x="277488" y="451517"/>
                    <a:pt x="277488" y="451280"/>
                    <a:pt x="277504" y="451042"/>
                  </a:cubicBezTo>
                  <a:cubicBezTo>
                    <a:pt x="268485" y="416996"/>
                    <a:pt x="233575" y="396710"/>
                    <a:pt x="199529" y="405729"/>
                  </a:cubicBezTo>
                  <a:cubicBezTo>
                    <a:pt x="183050" y="410094"/>
                    <a:pt x="169004" y="420874"/>
                    <a:pt x="160528" y="435667"/>
                  </a:cubicBezTo>
                  <a:lnTo>
                    <a:pt x="144272" y="463844"/>
                  </a:lnTo>
                  <a:lnTo>
                    <a:pt x="20320" y="388660"/>
                  </a:lnTo>
                  <a:lnTo>
                    <a:pt x="20320" y="30825"/>
                  </a:lnTo>
                  <a:cubicBezTo>
                    <a:pt x="60452" y="59984"/>
                    <a:pt x="166827" y="128293"/>
                    <a:pt x="280349" y="126058"/>
                  </a:cubicBezTo>
                  <a:lnTo>
                    <a:pt x="252883" y="151830"/>
                  </a:lnTo>
                  <a:cubicBezTo>
                    <a:pt x="225304" y="177333"/>
                    <a:pt x="223621" y="220366"/>
                    <a:pt x="249123" y="247944"/>
                  </a:cubicBezTo>
                  <a:cubicBezTo>
                    <a:pt x="274626" y="275522"/>
                    <a:pt x="317658" y="277205"/>
                    <a:pt x="345237" y="251703"/>
                  </a:cubicBezTo>
                  <a:lnTo>
                    <a:pt x="429328" y="173641"/>
                  </a:lnTo>
                  <a:lnTo>
                    <a:pt x="482600" y="210555"/>
                  </a:lnTo>
                  <a:cubicBezTo>
                    <a:pt x="482905" y="210758"/>
                    <a:pt x="483819" y="211436"/>
                    <a:pt x="485411" y="212486"/>
                  </a:cubicBezTo>
                  <a:lnTo>
                    <a:pt x="500854" y="223221"/>
                  </a:lnTo>
                  <a:lnTo>
                    <a:pt x="501362" y="223526"/>
                  </a:lnTo>
                  <a:lnTo>
                    <a:pt x="750316" y="375621"/>
                  </a:lnTo>
                  <a:lnTo>
                    <a:pt x="750316" y="375621"/>
                  </a:lnTo>
                  <a:lnTo>
                    <a:pt x="756108" y="379008"/>
                  </a:lnTo>
                  <a:lnTo>
                    <a:pt x="852831" y="438072"/>
                  </a:lnTo>
                  <a:lnTo>
                    <a:pt x="852831" y="437834"/>
                  </a:lnTo>
                  <a:lnTo>
                    <a:pt x="898551" y="465605"/>
                  </a:lnTo>
                  <a:cubicBezTo>
                    <a:pt x="918339" y="477621"/>
                    <a:pt x="924638" y="503407"/>
                    <a:pt x="912622" y="523195"/>
                  </a:cubicBezTo>
                  <a:cubicBezTo>
                    <a:pt x="900606" y="542984"/>
                    <a:pt x="874820" y="549283"/>
                    <a:pt x="855032" y="537267"/>
                  </a:cubicBezTo>
                  <a:lnTo>
                    <a:pt x="835931" y="525651"/>
                  </a:lnTo>
                  <a:cubicBezTo>
                    <a:pt x="835271" y="525285"/>
                    <a:pt x="834580" y="524977"/>
                    <a:pt x="833865" y="524736"/>
                  </a:cubicBezTo>
                  <a:lnTo>
                    <a:pt x="723155" y="457443"/>
                  </a:lnTo>
                  <a:lnTo>
                    <a:pt x="712589" y="474817"/>
                  </a:lnTo>
                  <a:lnTo>
                    <a:pt x="822757" y="541771"/>
                  </a:lnTo>
                  <a:cubicBezTo>
                    <a:pt x="823194" y="542262"/>
                    <a:pt x="823682" y="542706"/>
                    <a:pt x="824213" y="543092"/>
                  </a:cubicBezTo>
                  <a:cubicBezTo>
                    <a:pt x="842644" y="557079"/>
                    <a:pt x="846244" y="583360"/>
                    <a:pt x="832257" y="601790"/>
                  </a:cubicBezTo>
                  <a:cubicBezTo>
                    <a:pt x="819272" y="618899"/>
                    <a:pt x="795450" y="623417"/>
                    <a:pt x="777105" y="612248"/>
                  </a:cubicBezTo>
                  <a:lnTo>
                    <a:pt x="748725" y="595044"/>
                  </a:lnTo>
                  <a:cubicBezTo>
                    <a:pt x="748196" y="594725"/>
                    <a:pt x="747641" y="594454"/>
                    <a:pt x="747065" y="594231"/>
                  </a:cubicBezTo>
                  <a:lnTo>
                    <a:pt x="653424" y="537436"/>
                  </a:lnTo>
                  <a:lnTo>
                    <a:pt x="642857" y="554810"/>
                  </a:lnTo>
                  <a:lnTo>
                    <a:pt x="738971" y="613196"/>
                  </a:lnTo>
                  <a:cubicBezTo>
                    <a:pt x="757381" y="627146"/>
                    <a:pt x="760998" y="653382"/>
                    <a:pt x="747048" y="671792"/>
                  </a:cubicBezTo>
                  <a:cubicBezTo>
                    <a:pt x="734819" y="687930"/>
                    <a:pt x="712785" y="692993"/>
                    <a:pt x="694741" y="683808"/>
                  </a:cubicBezTo>
                  <a:lnTo>
                    <a:pt x="694741" y="683808"/>
                  </a:lnTo>
                  <a:lnTo>
                    <a:pt x="682346" y="676594"/>
                  </a:lnTo>
                  <a:lnTo>
                    <a:pt x="659655" y="662574"/>
                  </a:lnTo>
                  <a:cubicBezTo>
                    <a:pt x="658707" y="661991"/>
                    <a:pt x="657664" y="661578"/>
                    <a:pt x="656573" y="661354"/>
                  </a:cubicBezTo>
                  <a:lnTo>
                    <a:pt x="585453" y="620071"/>
                  </a:lnTo>
                  <a:lnTo>
                    <a:pt x="575293" y="637614"/>
                  </a:lnTo>
                  <a:lnTo>
                    <a:pt x="652103" y="682250"/>
                  </a:lnTo>
                  <a:cubicBezTo>
                    <a:pt x="669839" y="697080"/>
                    <a:pt x="672193" y="723479"/>
                    <a:pt x="657362" y="741215"/>
                  </a:cubicBezTo>
                  <a:cubicBezTo>
                    <a:pt x="644016" y="757173"/>
                    <a:pt x="620973" y="760909"/>
                    <a:pt x="603267" y="749984"/>
                  </a:cubicBezTo>
                  <a:lnTo>
                    <a:pt x="602759" y="749713"/>
                  </a:lnTo>
                  <a:lnTo>
                    <a:pt x="546371" y="719707"/>
                  </a:lnTo>
                  <a:lnTo>
                    <a:pt x="536855" y="737656"/>
                  </a:lnTo>
                  <a:lnTo>
                    <a:pt x="593006" y="767560"/>
                  </a:lnTo>
                  <a:cubicBezTo>
                    <a:pt x="602627" y="773379"/>
                    <a:pt x="613664" y="776447"/>
                    <a:pt x="624908" y="776433"/>
                  </a:cubicBezTo>
                  <a:cubicBezTo>
                    <a:pt x="659249" y="776413"/>
                    <a:pt x="687070" y="748554"/>
                    <a:pt x="687047" y="714214"/>
                  </a:cubicBezTo>
                  <a:cubicBezTo>
                    <a:pt x="687047" y="710180"/>
                    <a:pt x="686650" y="706157"/>
                    <a:pt x="685868" y="702198"/>
                  </a:cubicBezTo>
                  <a:cubicBezTo>
                    <a:pt x="716565" y="717553"/>
                    <a:pt x="753896" y="705114"/>
                    <a:pt x="769248" y="674420"/>
                  </a:cubicBezTo>
                  <a:cubicBezTo>
                    <a:pt x="775516" y="661886"/>
                    <a:pt x="777366" y="647605"/>
                    <a:pt x="774497" y="633889"/>
                  </a:cubicBezTo>
                  <a:cubicBezTo>
                    <a:pt x="806254" y="647154"/>
                    <a:pt x="842752" y="632161"/>
                    <a:pt x="856014" y="600405"/>
                  </a:cubicBezTo>
                  <a:cubicBezTo>
                    <a:pt x="861192" y="588009"/>
                    <a:pt x="862225" y="574273"/>
                    <a:pt x="858961" y="561245"/>
                  </a:cubicBezTo>
                  <a:cubicBezTo>
                    <a:pt x="891909" y="570988"/>
                    <a:pt x="926518" y="552175"/>
                    <a:pt x="936261" y="519226"/>
                  </a:cubicBezTo>
                  <a:cubicBezTo>
                    <a:pt x="944271" y="492140"/>
                    <a:pt x="933027" y="463055"/>
                    <a:pt x="908880" y="448401"/>
                  </a:cubicBezTo>
                  <a:lnTo>
                    <a:pt x="766640" y="362041"/>
                  </a:lnTo>
                  <a:lnTo>
                    <a:pt x="583184" y="249976"/>
                  </a:lnTo>
                  <a:cubicBezTo>
                    <a:pt x="592941" y="251388"/>
                    <a:pt x="602790" y="252103"/>
                    <a:pt x="612648" y="252110"/>
                  </a:cubicBezTo>
                  <a:cubicBezTo>
                    <a:pt x="648181" y="252137"/>
                    <a:pt x="683020" y="242275"/>
                    <a:pt x="713266" y="223628"/>
                  </a:cubicBezTo>
                  <a:lnTo>
                    <a:pt x="702734" y="206254"/>
                  </a:lnTo>
                  <a:cubicBezTo>
                    <a:pt x="609736" y="262608"/>
                    <a:pt x="520870" y="211876"/>
                    <a:pt x="499161" y="197584"/>
                  </a:cubicBezTo>
                  <a:lnTo>
                    <a:pt x="433798" y="152305"/>
                  </a:lnTo>
                  <a:cubicBezTo>
                    <a:pt x="429877" y="149590"/>
                    <a:pt x="424593" y="149970"/>
                    <a:pt x="421098" y="153219"/>
                  </a:cubicBezTo>
                  <a:lnTo>
                    <a:pt x="331284" y="236802"/>
                  </a:lnTo>
                  <a:cubicBezTo>
                    <a:pt x="312111" y="254829"/>
                    <a:pt x="281955" y="253898"/>
                    <a:pt x="263928" y="234726"/>
                  </a:cubicBezTo>
                  <a:cubicBezTo>
                    <a:pt x="245901" y="215554"/>
                    <a:pt x="246831" y="185397"/>
                    <a:pt x="266004" y="167371"/>
                  </a:cubicBezTo>
                  <a:cubicBezTo>
                    <a:pt x="266245" y="167144"/>
                    <a:pt x="266488" y="166920"/>
                    <a:pt x="266734" y="166698"/>
                  </a:cubicBezTo>
                  <a:lnTo>
                    <a:pt x="346151" y="92191"/>
                  </a:lnTo>
                  <a:cubicBezTo>
                    <a:pt x="405659" y="36425"/>
                    <a:pt x="492350" y="20767"/>
                    <a:pt x="567606" y="52195"/>
                  </a:cubicBezTo>
                  <a:lnTo>
                    <a:pt x="845312" y="168357"/>
                  </a:lnTo>
                  <a:cubicBezTo>
                    <a:pt x="848289" y="169608"/>
                    <a:pt x="851683" y="169369"/>
                    <a:pt x="854456" y="167714"/>
                  </a:cubicBezTo>
                  <a:lnTo>
                    <a:pt x="995274" y="83454"/>
                  </a:lnTo>
                  <a:lnTo>
                    <a:pt x="995274" y="356317"/>
                  </a:lnTo>
                  <a:lnTo>
                    <a:pt x="912470" y="393842"/>
                  </a:lnTo>
                  <a:lnTo>
                    <a:pt x="920869" y="412333"/>
                  </a:lnTo>
                  <a:lnTo>
                    <a:pt x="1009633" y="372133"/>
                  </a:lnTo>
                  <a:cubicBezTo>
                    <a:pt x="1013271" y="370480"/>
                    <a:pt x="1015604" y="366850"/>
                    <a:pt x="1015594" y="362854"/>
                  </a:cubicBezTo>
                  <a:lnTo>
                    <a:pt x="1015594" y="65369"/>
                  </a:lnTo>
                  <a:cubicBezTo>
                    <a:pt x="1015594" y="61711"/>
                    <a:pt x="1013630" y="58334"/>
                    <a:pt x="1010446" y="56530"/>
                  </a:cubicBezTo>
                  <a:close/>
                  <a:moveTo>
                    <a:pt x="515011" y="589760"/>
                  </a:moveTo>
                  <a:cubicBezTo>
                    <a:pt x="535771" y="601766"/>
                    <a:pt x="542890" y="628311"/>
                    <a:pt x="530928" y="649095"/>
                  </a:cubicBezTo>
                  <a:lnTo>
                    <a:pt x="503157" y="697152"/>
                  </a:lnTo>
                  <a:cubicBezTo>
                    <a:pt x="491165" y="717908"/>
                    <a:pt x="464620" y="725020"/>
                    <a:pt x="443857" y="713035"/>
                  </a:cubicBezTo>
                  <a:cubicBezTo>
                    <a:pt x="423113" y="701029"/>
                    <a:pt x="416008" y="674498"/>
                    <a:pt x="427973" y="653734"/>
                  </a:cubicBezTo>
                  <a:lnTo>
                    <a:pt x="440843" y="631382"/>
                  </a:lnTo>
                  <a:lnTo>
                    <a:pt x="455710" y="605644"/>
                  </a:lnTo>
                  <a:cubicBezTo>
                    <a:pt x="467726" y="584917"/>
                    <a:pt x="494244" y="577816"/>
                    <a:pt x="515011" y="589760"/>
                  </a:cubicBezTo>
                  <a:close/>
                  <a:moveTo>
                    <a:pt x="435322" y="513560"/>
                  </a:moveTo>
                  <a:cubicBezTo>
                    <a:pt x="456086" y="525566"/>
                    <a:pt x="463195" y="552121"/>
                    <a:pt x="451206" y="572895"/>
                  </a:cubicBezTo>
                  <a:lnTo>
                    <a:pt x="438099" y="595552"/>
                  </a:lnTo>
                  <a:lnTo>
                    <a:pt x="438099" y="595552"/>
                  </a:lnTo>
                  <a:lnTo>
                    <a:pt x="423130" y="621222"/>
                  </a:lnTo>
                  <a:lnTo>
                    <a:pt x="410701" y="642762"/>
                  </a:lnTo>
                  <a:cubicBezTo>
                    <a:pt x="398875" y="663620"/>
                    <a:pt x="372378" y="670942"/>
                    <a:pt x="351519" y="659112"/>
                  </a:cubicBezTo>
                  <a:cubicBezTo>
                    <a:pt x="332465" y="648309"/>
                    <a:pt x="324442" y="625005"/>
                    <a:pt x="332808" y="604763"/>
                  </a:cubicBezTo>
                  <a:cubicBezTo>
                    <a:pt x="333959" y="603138"/>
                    <a:pt x="335043" y="601377"/>
                    <a:pt x="336195" y="599717"/>
                  </a:cubicBezTo>
                  <a:lnTo>
                    <a:pt x="376564" y="529782"/>
                  </a:lnTo>
                  <a:cubicBezTo>
                    <a:pt x="377593" y="528004"/>
                    <a:pt x="378531" y="526172"/>
                    <a:pt x="379375" y="524296"/>
                  </a:cubicBezTo>
                  <a:cubicBezTo>
                    <a:pt x="392766" y="507312"/>
                    <a:pt x="416598" y="502740"/>
                    <a:pt x="435322" y="513560"/>
                  </a:cubicBezTo>
                  <a:close/>
                  <a:moveTo>
                    <a:pt x="310219" y="455987"/>
                  </a:moveTo>
                  <a:cubicBezTo>
                    <a:pt x="313899" y="455008"/>
                    <a:pt x="317689" y="454507"/>
                    <a:pt x="321497" y="454497"/>
                  </a:cubicBezTo>
                  <a:cubicBezTo>
                    <a:pt x="345457" y="454524"/>
                    <a:pt x="364856" y="473970"/>
                    <a:pt x="364829" y="497931"/>
                  </a:cubicBezTo>
                  <a:cubicBezTo>
                    <a:pt x="364826" y="503522"/>
                    <a:pt x="363738" y="509059"/>
                    <a:pt x="361629" y="514238"/>
                  </a:cubicBezTo>
                  <a:cubicBezTo>
                    <a:pt x="360477" y="515863"/>
                    <a:pt x="359393" y="517624"/>
                    <a:pt x="358242" y="519284"/>
                  </a:cubicBezTo>
                  <a:lnTo>
                    <a:pt x="318144" y="589151"/>
                  </a:lnTo>
                  <a:cubicBezTo>
                    <a:pt x="317128" y="590912"/>
                    <a:pt x="316247" y="592707"/>
                    <a:pt x="315434" y="594502"/>
                  </a:cubicBezTo>
                  <a:cubicBezTo>
                    <a:pt x="302134" y="611608"/>
                    <a:pt x="278251" y="616278"/>
                    <a:pt x="259487" y="605441"/>
                  </a:cubicBezTo>
                  <a:lnTo>
                    <a:pt x="254407" y="614246"/>
                  </a:lnTo>
                  <a:lnTo>
                    <a:pt x="259487" y="605441"/>
                  </a:lnTo>
                  <a:cubicBezTo>
                    <a:pt x="240341" y="594329"/>
                    <a:pt x="232587" y="570616"/>
                    <a:pt x="241470" y="550340"/>
                  </a:cubicBezTo>
                  <a:cubicBezTo>
                    <a:pt x="242350" y="549053"/>
                    <a:pt x="243197" y="547732"/>
                    <a:pt x="243976" y="546343"/>
                  </a:cubicBezTo>
                  <a:lnTo>
                    <a:pt x="271069" y="499404"/>
                  </a:lnTo>
                  <a:cubicBezTo>
                    <a:pt x="272314" y="497277"/>
                    <a:pt x="273444" y="495083"/>
                    <a:pt x="274456" y="492834"/>
                  </a:cubicBezTo>
                  <a:lnTo>
                    <a:pt x="283837" y="476307"/>
                  </a:lnTo>
                  <a:cubicBezTo>
                    <a:pt x="289557" y="466276"/>
                    <a:pt x="299060" y="458957"/>
                    <a:pt x="310219" y="455987"/>
                  </a:cubicBezTo>
                  <a:close/>
                  <a:moveTo>
                    <a:pt x="178139" y="445827"/>
                  </a:moveTo>
                  <a:cubicBezTo>
                    <a:pt x="189915" y="424938"/>
                    <a:pt x="216394" y="417552"/>
                    <a:pt x="237282" y="429327"/>
                  </a:cubicBezTo>
                  <a:cubicBezTo>
                    <a:pt x="256443" y="440131"/>
                    <a:pt x="264498" y="463556"/>
                    <a:pt x="256032" y="483859"/>
                  </a:cubicBezTo>
                  <a:lnTo>
                    <a:pt x="225925" y="535946"/>
                  </a:lnTo>
                  <a:cubicBezTo>
                    <a:pt x="225180" y="537267"/>
                    <a:pt x="224536" y="538622"/>
                    <a:pt x="223859" y="539976"/>
                  </a:cubicBezTo>
                  <a:cubicBezTo>
                    <a:pt x="209801" y="559402"/>
                    <a:pt x="182657" y="563751"/>
                    <a:pt x="163232" y="549693"/>
                  </a:cubicBezTo>
                  <a:cubicBezTo>
                    <a:pt x="145188" y="536637"/>
                    <a:pt x="139953" y="512043"/>
                    <a:pt x="151113" y="492766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8" name="Texte"/>
          <p:cNvSpPr txBox="1"/>
          <p:nvPr/>
        </p:nvSpPr>
        <p:spPr>
          <a:xfrm>
            <a:off x="9121989" y="4075153"/>
            <a:ext cx="2423160" cy="7925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sz="1300" b="1" dirty="0">
                <a:solidFill>
                  <a:srgbClr val="0F529C"/>
                </a:solidFill>
              </a:rPr>
              <a:t>Des clients </a:t>
            </a:r>
            <a:r>
              <a:rPr sz="1300" b="1" dirty="0" err="1">
                <a:solidFill>
                  <a:srgbClr val="0F529C"/>
                </a:solidFill>
              </a:rPr>
              <a:t>satisfaits</a:t>
            </a:r>
            <a:endParaRPr sz="1300" b="1" dirty="0">
              <a:solidFill>
                <a:srgbClr val="0F529C"/>
              </a:solidFill>
            </a:endParaRPr>
          </a:p>
          <a:p>
            <a:pPr algn="l">
              <a:spcAft>
                <a:spcPts val="300"/>
              </a:spcAft>
            </a:pPr>
            <a:r>
              <a:rPr sz="1200" b="0" dirty="0">
                <a:solidFill>
                  <a:srgbClr val="1A1A1A"/>
                </a:solidFill>
              </a:rPr>
              <a:t>96 % de satisfaction client </a:t>
            </a:r>
            <a:r>
              <a:rPr sz="1200" b="0" dirty="0" err="1">
                <a:solidFill>
                  <a:srgbClr val="1A1A1A"/>
                </a:solidFill>
              </a:rPr>
              <a:t>en</a:t>
            </a:r>
            <a:r>
              <a:rPr sz="1200" b="0" dirty="0">
                <a:solidFill>
                  <a:srgbClr val="1A1A1A"/>
                </a:solidFill>
              </a:rPr>
              <a:t> 2026, </a:t>
            </a:r>
            <a:r>
              <a:rPr sz="1200" b="0" dirty="0" err="1">
                <a:solidFill>
                  <a:srgbClr val="1A1A1A"/>
                </a:solidFill>
              </a:rPr>
              <a:t>en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hausse</a:t>
            </a:r>
            <a:r>
              <a:rPr sz="1200" b="0" dirty="0">
                <a:solidFill>
                  <a:srgbClr val="1A1A1A"/>
                </a:solidFill>
              </a:rPr>
              <a:t> de 3 points par rapport à 2025.</a:t>
            </a:r>
          </a:p>
        </p:txBody>
      </p:sp>
      <p:sp>
        <p:nvSpPr>
          <p:cNvPr id="17" name="Icône"/>
          <p:cNvSpPr/>
          <p:nvPr/>
        </p:nvSpPr>
        <p:spPr>
          <a:xfrm>
            <a:off x="4979757" y="2676121"/>
            <a:ext cx="640080" cy="614476"/>
          </a:xfrm>
          <a:prstGeom prst="round2DiagRect">
            <a:avLst>
              <a:gd name="adj1" fmla="val 19334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dirty="0"/>
          </a:p>
        </p:txBody>
      </p:sp>
      <p:sp>
        <p:nvSpPr>
          <p:cNvPr id="19" name="Texte"/>
          <p:cNvSpPr txBox="1"/>
          <p:nvPr/>
        </p:nvSpPr>
        <p:spPr>
          <a:xfrm>
            <a:off x="5784429" y="2657833"/>
            <a:ext cx="2423160" cy="99257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sz="1300" b="1" dirty="0">
                <a:solidFill>
                  <a:srgbClr val="0F529C"/>
                </a:solidFill>
              </a:rPr>
              <a:t>Un </a:t>
            </a:r>
            <a:r>
              <a:rPr sz="1300" b="1" dirty="0" err="1">
                <a:solidFill>
                  <a:srgbClr val="0F529C"/>
                </a:solidFill>
              </a:rPr>
              <a:t>accompagnement</a:t>
            </a:r>
            <a:r>
              <a:rPr sz="1300" b="1" dirty="0">
                <a:solidFill>
                  <a:srgbClr val="0F529C"/>
                </a:solidFill>
              </a:rPr>
              <a:t> sur </a:t>
            </a:r>
            <a:r>
              <a:rPr sz="1300" b="1" dirty="0" err="1">
                <a:solidFill>
                  <a:srgbClr val="0F529C"/>
                </a:solidFill>
              </a:rPr>
              <a:t>toute</a:t>
            </a:r>
            <a:r>
              <a:rPr sz="1300" b="1" dirty="0">
                <a:solidFill>
                  <a:srgbClr val="0F529C"/>
                </a:solidFill>
              </a:rPr>
              <a:t> la durée de vie</a:t>
            </a:r>
          </a:p>
          <a:p>
            <a:pPr algn="l">
              <a:spcAft>
                <a:spcPts val="300"/>
              </a:spcAft>
            </a:pPr>
            <a:r>
              <a:rPr sz="1200" b="0" dirty="0">
                <a:solidFill>
                  <a:srgbClr val="1A1A1A"/>
                </a:solidFill>
              </a:rPr>
              <a:t>Installation, formation des </a:t>
            </a:r>
            <a:r>
              <a:rPr sz="1200" b="0" dirty="0" err="1">
                <a:solidFill>
                  <a:srgbClr val="1A1A1A"/>
                </a:solidFill>
              </a:rPr>
              <a:t>utilisateurs</a:t>
            </a:r>
            <a:r>
              <a:rPr sz="1200" b="0" dirty="0">
                <a:solidFill>
                  <a:srgbClr val="1A1A1A"/>
                </a:solidFill>
              </a:rPr>
              <a:t>, maintenance et mise à </a:t>
            </a:r>
            <a:r>
              <a:rPr sz="1200" b="0" dirty="0" err="1">
                <a:solidFill>
                  <a:srgbClr val="1A1A1A"/>
                </a:solidFill>
              </a:rPr>
              <a:t>niveau</a:t>
            </a:r>
            <a:r>
              <a:rPr sz="1200" b="0" dirty="0">
                <a:solidFill>
                  <a:srgbClr val="1A1A1A"/>
                </a:solidFill>
              </a:rPr>
              <a:t> des </a:t>
            </a:r>
            <a:r>
              <a:rPr sz="1200" b="0" dirty="0" err="1">
                <a:solidFill>
                  <a:srgbClr val="1A1A1A"/>
                </a:solidFill>
              </a:rPr>
              <a:t>équipements</a:t>
            </a:r>
            <a:r>
              <a:rPr sz="1200" b="0" dirty="0">
                <a:solidFill>
                  <a:srgbClr val="1A1A1A"/>
                </a:solidFill>
              </a:rPr>
              <a:t>.</a:t>
            </a:r>
          </a:p>
        </p:txBody>
      </p:sp>
      <p:sp>
        <p:nvSpPr>
          <p:cNvPr id="20" name="Icône"/>
          <p:cNvSpPr/>
          <p:nvPr/>
        </p:nvSpPr>
        <p:spPr>
          <a:xfrm>
            <a:off x="8317317" y="2676121"/>
            <a:ext cx="640080" cy="614476"/>
          </a:xfrm>
          <a:prstGeom prst="round2DiagRect">
            <a:avLst>
              <a:gd name="adj1" fmla="val 19334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Texte"/>
          <p:cNvSpPr txBox="1"/>
          <p:nvPr/>
        </p:nvSpPr>
        <p:spPr>
          <a:xfrm>
            <a:off x="9121989" y="2657833"/>
            <a:ext cx="2423160" cy="7925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0F529C"/>
                </a:solidFill>
              </a:rPr>
              <a:t>Une présence de proximité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A1A1A"/>
                </a:solidFill>
              </a:rPr>
              <a:t>Plus de 100 techniciens et ingénieurs biomédicaux certifiés, répartis en région.</a:t>
            </a:r>
          </a:p>
        </p:txBody>
      </p:sp>
      <p:grpSp>
        <p:nvGrpSpPr>
          <p:cNvPr id="4" name="ee4p_icon_group">
            <a:extLst>
              <a:ext uri="{FF2B5EF4-FFF2-40B4-BE49-F238E27FC236}">
                <a16:creationId xmlns:a16="http://schemas.microsoft.com/office/drawing/2014/main" id="{821332B2-8B48-7BB0-79B7-066565E323A5}"/>
              </a:ext>
            </a:extLst>
          </p:cNvPr>
          <p:cNvGrpSpPr/>
          <p:nvPr/>
        </p:nvGrpSpPr>
        <p:grpSpPr>
          <a:xfrm>
            <a:off x="5088571" y="2772133"/>
            <a:ext cx="422452" cy="422452"/>
            <a:chOff x="4032542" y="2888947"/>
            <a:chExt cx="1080000" cy="1079999"/>
          </a:xfrm>
        </p:grpSpPr>
        <p:sp>
          <p:nvSpPr>
            <p:cNvPr id="31" name="ee4p_icon_frame" hidden="1">
              <a:extLst>
                <a:ext uri="{FF2B5EF4-FFF2-40B4-BE49-F238E27FC236}">
                  <a16:creationId xmlns:a16="http://schemas.microsoft.com/office/drawing/2014/main" id="{8D4D191A-110D-064F-8A58-0EB0A398D4E0}"/>
                </a:ext>
              </a:extLst>
            </p:cNvPr>
            <p:cNvSpPr/>
            <p:nvPr/>
          </p:nvSpPr>
          <p:spPr>
            <a:xfrm>
              <a:off x="4032542" y="2888947"/>
              <a:ext cx="1080000" cy="1079999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ee4p_icon">
              <a:extLst>
                <a:ext uri="{FF2B5EF4-FFF2-40B4-BE49-F238E27FC236}">
                  <a16:creationId xmlns:a16="http://schemas.microsoft.com/office/drawing/2014/main" id="{7A7D2CBE-069F-52E1-FFE7-3DAC8A81B6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918" y="2925484"/>
              <a:ext cx="1015247" cy="1006923"/>
            </a:xfrm>
            <a:custGeom>
              <a:avLst/>
              <a:gdLst>
                <a:gd name="connsiteX0" fmla="*/ 997911 w 1015247"/>
                <a:gd name="connsiteY0" fmla="*/ 200070 h 1006923"/>
                <a:gd name="connsiteX1" fmla="*/ 927029 w 1015247"/>
                <a:gd name="connsiteY1" fmla="*/ 514827 h 1006923"/>
                <a:gd name="connsiteX2" fmla="*/ 622669 w 1015247"/>
                <a:gd name="connsiteY2" fmla="*/ 589097 h 1006923"/>
                <a:gd name="connsiteX3" fmla="*/ 547045 w 1015247"/>
                <a:gd name="connsiteY3" fmla="*/ 664687 h 1006923"/>
                <a:gd name="connsiteX4" fmla="*/ 532685 w 1015247"/>
                <a:gd name="connsiteY4" fmla="*/ 650328 h 1006923"/>
                <a:gd name="connsiteX5" fmla="*/ 612712 w 1015247"/>
                <a:gd name="connsiteY5" fmla="*/ 570301 h 1006923"/>
                <a:gd name="connsiteX6" fmla="*/ 623177 w 1015247"/>
                <a:gd name="connsiteY6" fmla="*/ 567862 h 1006923"/>
                <a:gd name="connsiteX7" fmla="*/ 912669 w 1015247"/>
                <a:gd name="connsiteY7" fmla="*/ 500468 h 1006923"/>
                <a:gd name="connsiteX8" fmla="*/ 983789 w 1015247"/>
                <a:gd name="connsiteY8" fmla="*/ 222388 h 1006923"/>
                <a:gd name="connsiteX9" fmla="*/ 825429 w 1015247"/>
                <a:gd name="connsiteY9" fmla="*/ 380952 h 1006923"/>
                <a:gd name="connsiteX10" fmla="*/ 817165 w 1015247"/>
                <a:gd name="connsiteY10" fmla="*/ 383865 h 1006923"/>
                <a:gd name="connsiteX11" fmla="*/ 657992 w 1015247"/>
                <a:gd name="connsiteY11" fmla="*/ 366931 h 1006923"/>
                <a:gd name="connsiteX12" fmla="*/ 648983 w 1015247"/>
                <a:gd name="connsiteY12" fmla="*/ 357923 h 1006923"/>
                <a:gd name="connsiteX13" fmla="*/ 632050 w 1015247"/>
                <a:gd name="connsiteY13" fmla="*/ 198749 h 1006923"/>
                <a:gd name="connsiteX14" fmla="*/ 634962 w 1015247"/>
                <a:gd name="connsiteY14" fmla="*/ 190486 h 1006923"/>
                <a:gd name="connsiteX15" fmla="*/ 793526 w 1015247"/>
                <a:gd name="connsiteY15" fmla="*/ 31922 h 1006923"/>
                <a:gd name="connsiteX16" fmla="*/ 444178 w 1015247"/>
                <a:gd name="connsiteY16" fmla="*/ 222112 h 1006923"/>
                <a:gd name="connsiteX17" fmla="*/ 443717 w 1015247"/>
                <a:gd name="connsiteY17" fmla="*/ 379699 h 1006923"/>
                <a:gd name="connsiteX18" fmla="*/ 441143 w 1015247"/>
                <a:gd name="connsiteY18" fmla="*/ 389859 h 1006923"/>
                <a:gd name="connsiteX19" fmla="*/ 55504 w 1015247"/>
                <a:gd name="connsiteY19" fmla="*/ 775329 h 1006923"/>
                <a:gd name="connsiteX20" fmla="*/ 51305 w 1015247"/>
                <a:gd name="connsiteY20" fmla="*/ 951436 h 1006923"/>
                <a:gd name="connsiteX21" fmla="*/ 227412 w 1015247"/>
                <a:gd name="connsiteY21" fmla="*/ 955636 h 1006923"/>
                <a:gd name="connsiteX22" fmla="*/ 231610 w 1015247"/>
                <a:gd name="connsiteY22" fmla="*/ 951436 h 1006923"/>
                <a:gd name="connsiteX23" fmla="*/ 491706 w 1015247"/>
                <a:gd name="connsiteY23" fmla="*/ 691340 h 1006923"/>
                <a:gd name="connsiteX24" fmla="*/ 506066 w 1015247"/>
                <a:gd name="connsiteY24" fmla="*/ 705700 h 1006923"/>
                <a:gd name="connsiteX25" fmla="*/ 245970 w 1015247"/>
                <a:gd name="connsiteY25" fmla="*/ 965830 h 1006923"/>
                <a:gd name="connsiteX26" fmla="*/ 41094 w 1015247"/>
                <a:gd name="connsiteY26" fmla="*/ 963130 h 1006923"/>
                <a:gd name="connsiteX27" fmla="*/ 41144 w 1015247"/>
                <a:gd name="connsiteY27" fmla="*/ 760902 h 1006923"/>
                <a:gd name="connsiteX28" fmla="*/ 422585 w 1015247"/>
                <a:gd name="connsiteY28" fmla="*/ 379496 h 1006923"/>
                <a:gd name="connsiteX29" fmla="*/ 636016 w 1015247"/>
                <a:gd name="connsiteY29" fmla="*/ 10238 h 1006923"/>
                <a:gd name="connsiteX30" fmla="*/ 815438 w 1015247"/>
                <a:gd name="connsiteY30" fmla="*/ 17597 h 1006923"/>
                <a:gd name="connsiteX31" fmla="*/ 821798 w 1015247"/>
                <a:gd name="connsiteY31" fmla="*/ 30481 h 1006923"/>
                <a:gd name="connsiteX32" fmla="*/ 819231 w 1015247"/>
                <a:gd name="connsiteY32" fmla="*/ 34530 h 1006923"/>
                <a:gd name="connsiteX33" fmla="*/ 652370 w 1015247"/>
                <a:gd name="connsiteY33" fmla="*/ 201188 h 1006923"/>
                <a:gd name="connsiteX34" fmla="*/ 668050 w 1015247"/>
                <a:gd name="connsiteY34" fmla="*/ 347492 h 1006923"/>
                <a:gd name="connsiteX35" fmla="*/ 814320 w 1015247"/>
                <a:gd name="connsiteY35" fmla="*/ 363138 h 1006923"/>
                <a:gd name="connsiteX36" fmla="*/ 981215 w 1015247"/>
                <a:gd name="connsiteY36" fmla="*/ 196311 h 1006923"/>
                <a:gd name="connsiteX37" fmla="*/ 995585 w 1015247"/>
                <a:gd name="connsiteY37" fmla="*/ 196290 h 1006923"/>
                <a:gd name="connsiteX38" fmla="*/ 997979 w 1015247"/>
                <a:gd name="connsiteY38" fmla="*/ 200070 h 1006923"/>
                <a:gd name="connsiteX39" fmla="*/ 197879 w 1015247"/>
                <a:gd name="connsiteY39" fmla="*/ 916350 h 1006923"/>
                <a:gd name="connsiteX40" fmla="*/ 197879 w 1015247"/>
                <a:gd name="connsiteY40" fmla="*/ 916350 h 1006923"/>
                <a:gd name="connsiteX41" fmla="*/ 99169 w 1015247"/>
                <a:gd name="connsiteY41" fmla="*/ 916597 h 1006923"/>
                <a:gd name="connsiteX42" fmla="*/ 98921 w 1015247"/>
                <a:gd name="connsiteY42" fmla="*/ 817886 h 1006923"/>
                <a:gd name="connsiteX43" fmla="*/ 197632 w 1015247"/>
                <a:gd name="connsiteY43" fmla="*/ 817639 h 1006923"/>
                <a:gd name="connsiteX44" fmla="*/ 218199 w 1015247"/>
                <a:gd name="connsiteY44" fmla="*/ 866973 h 1006923"/>
                <a:gd name="connsiteX45" fmla="*/ 197879 w 1015247"/>
                <a:gd name="connsiteY45" fmla="*/ 916350 h 1006923"/>
                <a:gd name="connsiteX46" fmla="*/ 197879 w 1015247"/>
                <a:gd name="connsiteY46" fmla="*/ 866973 h 1006923"/>
                <a:gd name="connsiteX47" fmla="*/ 148372 w 1015247"/>
                <a:gd name="connsiteY47" fmla="*/ 817521 h 1006923"/>
                <a:gd name="connsiteX48" fmla="*/ 98921 w 1015247"/>
                <a:gd name="connsiteY48" fmla="*/ 867030 h 1006923"/>
                <a:gd name="connsiteX49" fmla="*/ 148428 w 1015247"/>
                <a:gd name="connsiteY49" fmla="*/ 916479 h 1006923"/>
                <a:gd name="connsiteX50" fmla="*/ 183384 w 1015247"/>
                <a:gd name="connsiteY50" fmla="*/ 901991 h 1006923"/>
                <a:gd name="connsiteX51" fmla="*/ 183384 w 1015247"/>
                <a:gd name="connsiteY51" fmla="*/ 901991 h 1006923"/>
                <a:gd name="connsiteX52" fmla="*/ 198015 w 1015247"/>
                <a:gd name="connsiteY52" fmla="*/ 866973 h 100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015247" h="1006923">
                  <a:moveTo>
                    <a:pt x="997911" y="200070"/>
                  </a:moveTo>
                  <a:cubicBezTo>
                    <a:pt x="1036733" y="309893"/>
                    <a:pt x="1009179" y="432247"/>
                    <a:pt x="927029" y="514827"/>
                  </a:cubicBezTo>
                  <a:cubicBezTo>
                    <a:pt x="847608" y="594837"/>
                    <a:pt x="730016" y="623529"/>
                    <a:pt x="622669" y="589097"/>
                  </a:cubicBezTo>
                  <a:lnTo>
                    <a:pt x="547045" y="664687"/>
                  </a:lnTo>
                  <a:lnTo>
                    <a:pt x="532685" y="650328"/>
                  </a:lnTo>
                  <a:lnTo>
                    <a:pt x="612712" y="570301"/>
                  </a:lnTo>
                  <a:cubicBezTo>
                    <a:pt x="615448" y="567558"/>
                    <a:pt x="619509" y="566613"/>
                    <a:pt x="623177" y="567862"/>
                  </a:cubicBezTo>
                  <a:cubicBezTo>
                    <a:pt x="724614" y="602779"/>
                    <a:pt x="837085" y="576596"/>
                    <a:pt x="912669" y="500468"/>
                  </a:cubicBezTo>
                  <a:cubicBezTo>
                    <a:pt x="985157" y="427593"/>
                    <a:pt x="1012389" y="321118"/>
                    <a:pt x="983789" y="222388"/>
                  </a:cubicBezTo>
                  <a:lnTo>
                    <a:pt x="825429" y="380952"/>
                  </a:lnTo>
                  <a:cubicBezTo>
                    <a:pt x="823254" y="383123"/>
                    <a:pt x="820220" y="384193"/>
                    <a:pt x="817165" y="383865"/>
                  </a:cubicBezTo>
                  <a:lnTo>
                    <a:pt x="657992" y="366931"/>
                  </a:lnTo>
                  <a:cubicBezTo>
                    <a:pt x="653244" y="366417"/>
                    <a:pt x="649498" y="362668"/>
                    <a:pt x="648983" y="357923"/>
                  </a:cubicBezTo>
                  <a:lnTo>
                    <a:pt x="632050" y="198749"/>
                  </a:lnTo>
                  <a:cubicBezTo>
                    <a:pt x="631721" y="195696"/>
                    <a:pt x="632792" y="192659"/>
                    <a:pt x="634962" y="190486"/>
                  </a:cubicBezTo>
                  <a:lnTo>
                    <a:pt x="793526" y="31922"/>
                  </a:lnTo>
                  <a:cubicBezTo>
                    <a:pt x="644537" y="-12029"/>
                    <a:pt x="488127" y="73122"/>
                    <a:pt x="444178" y="222112"/>
                  </a:cubicBezTo>
                  <a:cubicBezTo>
                    <a:pt x="429009" y="273524"/>
                    <a:pt x="428850" y="328199"/>
                    <a:pt x="443717" y="379699"/>
                  </a:cubicBezTo>
                  <a:cubicBezTo>
                    <a:pt x="444808" y="383302"/>
                    <a:pt x="443816" y="387211"/>
                    <a:pt x="441143" y="389859"/>
                  </a:cubicBezTo>
                  <a:lnTo>
                    <a:pt x="55504" y="775329"/>
                  </a:lnTo>
                  <a:cubicBezTo>
                    <a:pt x="5714" y="822800"/>
                    <a:pt x="3834" y="901645"/>
                    <a:pt x="51305" y="951436"/>
                  </a:cubicBezTo>
                  <a:cubicBezTo>
                    <a:pt x="98777" y="1001227"/>
                    <a:pt x="177622" y="1003107"/>
                    <a:pt x="227412" y="955636"/>
                  </a:cubicBezTo>
                  <a:cubicBezTo>
                    <a:pt x="228844" y="954267"/>
                    <a:pt x="230245" y="952869"/>
                    <a:pt x="231610" y="951436"/>
                  </a:cubicBezTo>
                  <a:lnTo>
                    <a:pt x="491706" y="691340"/>
                  </a:lnTo>
                  <a:lnTo>
                    <a:pt x="506066" y="705700"/>
                  </a:lnTo>
                  <a:lnTo>
                    <a:pt x="245970" y="965830"/>
                  </a:lnTo>
                  <a:cubicBezTo>
                    <a:pt x="188650" y="1021659"/>
                    <a:pt x="96924" y="1020450"/>
                    <a:pt x="41094" y="963130"/>
                  </a:cubicBezTo>
                  <a:cubicBezTo>
                    <a:pt x="-13718" y="906854"/>
                    <a:pt x="-13695" y="817151"/>
                    <a:pt x="41144" y="760902"/>
                  </a:cubicBezTo>
                  <a:lnTo>
                    <a:pt x="422585" y="379496"/>
                  </a:lnTo>
                  <a:cubicBezTo>
                    <a:pt x="379554" y="218591"/>
                    <a:pt x="475112" y="53268"/>
                    <a:pt x="636016" y="10238"/>
                  </a:cubicBezTo>
                  <a:cubicBezTo>
                    <a:pt x="695184" y="-5585"/>
                    <a:pt x="757766" y="-3018"/>
                    <a:pt x="815438" y="17597"/>
                  </a:cubicBezTo>
                  <a:cubicBezTo>
                    <a:pt x="820752" y="19398"/>
                    <a:pt x="823600" y="25167"/>
                    <a:pt x="821798" y="30481"/>
                  </a:cubicBezTo>
                  <a:cubicBezTo>
                    <a:pt x="821277" y="32016"/>
                    <a:pt x="820396" y="33404"/>
                    <a:pt x="819231" y="34530"/>
                  </a:cubicBezTo>
                  <a:lnTo>
                    <a:pt x="652370" y="201188"/>
                  </a:lnTo>
                  <a:lnTo>
                    <a:pt x="668050" y="347492"/>
                  </a:lnTo>
                  <a:lnTo>
                    <a:pt x="814320" y="363138"/>
                  </a:lnTo>
                  <a:lnTo>
                    <a:pt x="981215" y="196311"/>
                  </a:lnTo>
                  <a:cubicBezTo>
                    <a:pt x="985178" y="192337"/>
                    <a:pt x="991609" y="192328"/>
                    <a:pt x="995585" y="196290"/>
                  </a:cubicBezTo>
                  <a:cubicBezTo>
                    <a:pt x="996652" y="197356"/>
                    <a:pt x="997471" y="198648"/>
                    <a:pt x="997979" y="200070"/>
                  </a:cubicBezTo>
                  <a:close/>
                  <a:moveTo>
                    <a:pt x="197879" y="916350"/>
                  </a:moveTo>
                  <a:lnTo>
                    <a:pt x="197879" y="916350"/>
                  </a:lnTo>
                  <a:cubicBezTo>
                    <a:pt x="170689" y="943677"/>
                    <a:pt x="126495" y="943789"/>
                    <a:pt x="99169" y="916597"/>
                  </a:cubicBezTo>
                  <a:cubicBezTo>
                    <a:pt x="71842" y="889409"/>
                    <a:pt x="71731" y="845213"/>
                    <a:pt x="98921" y="817886"/>
                  </a:cubicBezTo>
                  <a:cubicBezTo>
                    <a:pt x="126111" y="790559"/>
                    <a:pt x="170305" y="790451"/>
                    <a:pt x="197632" y="817639"/>
                  </a:cubicBezTo>
                  <a:cubicBezTo>
                    <a:pt x="210761" y="830705"/>
                    <a:pt x="218161" y="848451"/>
                    <a:pt x="218199" y="866973"/>
                  </a:cubicBezTo>
                  <a:cubicBezTo>
                    <a:pt x="218283" y="885484"/>
                    <a:pt x="210967" y="903261"/>
                    <a:pt x="197879" y="916350"/>
                  </a:cubicBezTo>
                  <a:close/>
                  <a:moveTo>
                    <a:pt x="197879" y="866973"/>
                  </a:moveTo>
                  <a:cubicBezTo>
                    <a:pt x="197864" y="839646"/>
                    <a:pt x="175698" y="817507"/>
                    <a:pt x="148372" y="817521"/>
                  </a:cubicBezTo>
                  <a:cubicBezTo>
                    <a:pt x="121045" y="817538"/>
                    <a:pt x="98905" y="839703"/>
                    <a:pt x="98921" y="867030"/>
                  </a:cubicBezTo>
                  <a:cubicBezTo>
                    <a:pt x="98936" y="894357"/>
                    <a:pt x="121102" y="916496"/>
                    <a:pt x="148428" y="916479"/>
                  </a:cubicBezTo>
                  <a:cubicBezTo>
                    <a:pt x="161540" y="916472"/>
                    <a:pt x="174112" y="911260"/>
                    <a:pt x="183384" y="901991"/>
                  </a:cubicBezTo>
                  <a:lnTo>
                    <a:pt x="183384" y="901991"/>
                  </a:lnTo>
                  <a:cubicBezTo>
                    <a:pt x="192750" y="892745"/>
                    <a:pt x="198020" y="880133"/>
                    <a:pt x="198015" y="866973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3" name="ee4p_icon_group">
            <a:extLst>
              <a:ext uri="{FF2B5EF4-FFF2-40B4-BE49-F238E27FC236}">
                <a16:creationId xmlns:a16="http://schemas.microsoft.com/office/drawing/2014/main" id="{36802262-FC6C-17AD-85A0-334F62BE3B5D}"/>
              </a:ext>
            </a:extLst>
          </p:cNvPr>
          <p:cNvGrpSpPr/>
          <p:nvPr/>
        </p:nvGrpSpPr>
        <p:grpSpPr>
          <a:xfrm>
            <a:off x="8426131" y="2772133"/>
            <a:ext cx="422452" cy="422452"/>
            <a:chOff x="4032033" y="2889016"/>
            <a:chExt cx="1080000" cy="1080000"/>
          </a:xfrm>
        </p:grpSpPr>
        <p:sp>
          <p:nvSpPr>
            <p:cNvPr id="34" name="ee4p_icon_frame" hidden="1">
              <a:extLst>
                <a:ext uri="{FF2B5EF4-FFF2-40B4-BE49-F238E27FC236}">
                  <a16:creationId xmlns:a16="http://schemas.microsoft.com/office/drawing/2014/main" id="{5E8E5099-09DD-1BE4-2508-76ECB47083CF}"/>
                </a:ext>
              </a:extLst>
            </p:cNvPr>
            <p:cNvSpPr/>
            <p:nvPr/>
          </p:nvSpPr>
          <p:spPr>
            <a:xfrm>
              <a:off x="4032033" y="2889016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ee4p_icon">
              <a:extLst>
                <a:ext uri="{FF2B5EF4-FFF2-40B4-BE49-F238E27FC236}">
                  <a16:creationId xmlns:a16="http://schemas.microsoft.com/office/drawing/2014/main" id="{77E18C70-973D-40C2-7C0E-52F713C9EB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256" y="3056161"/>
              <a:ext cx="1015553" cy="745710"/>
            </a:xfrm>
            <a:custGeom>
              <a:avLst/>
              <a:gdLst>
                <a:gd name="connsiteX0" fmla="*/ 354429 w 1015553"/>
                <a:gd name="connsiteY0" fmla="*/ 341071 h 745710"/>
                <a:gd name="connsiteX1" fmla="*/ 368162 w 1015553"/>
                <a:gd name="connsiteY1" fmla="*/ 336845 h 745710"/>
                <a:gd name="connsiteX2" fmla="*/ 369195 w 1015553"/>
                <a:gd name="connsiteY2" fmla="*/ 330369 h 745710"/>
                <a:gd name="connsiteX3" fmla="*/ 362184 w 1015553"/>
                <a:gd name="connsiteY3" fmla="*/ 289729 h 745710"/>
                <a:gd name="connsiteX4" fmla="*/ 391818 w 1015553"/>
                <a:gd name="connsiteY4" fmla="*/ 260841 h 745710"/>
                <a:gd name="connsiteX5" fmla="*/ 392021 w 1015553"/>
                <a:gd name="connsiteY5" fmla="*/ 246475 h 745710"/>
                <a:gd name="connsiteX6" fmla="*/ 386196 w 1015553"/>
                <a:gd name="connsiteY6" fmla="*/ 243501 h 745710"/>
                <a:gd name="connsiteX7" fmla="*/ 345183 w 1015553"/>
                <a:gd name="connsiteY7" fmla="*/ 237371 h 745710"/>
                <a:gd name="connsiteX8" fmla="*/ 326861 w 1015553"/>
                <a:gd name="connsiteY8" fmla="*/ 200118 h 745710"/>
                <a:gd name="connsiteX9" fmla="*/ 313253 w 1015553"/>
                <a:gd name="connsiteY9" fmla="*/ 195506 h 745710"/>
                <a:gd name="connsiteX10" fmla="*/ 308641 w 1015553"/>
                <a:gd name="connsiteY10" fmla="*/ 200118 h 745710"/>
                <a:gd name="connsiteX11" fmla="*/ 290353 w 1015553"/>
                <a:gd name="connsiteY11" fmla="*/ 237371 h 745710"/>
                <a:gd name="connsiteX12" fmla="*/ 249408 w 1015553"/>
                <a:gd name="connsiteY12" fmla="*/ 243298 h 745710"/>
                <a:gd name="connsiteX13" fmla="*/ 240814 w 1015553"/>
                <a:gd name="connsiteY13" fmla="*/ 254813 h 745710"/>
                <a:gd name="connsiteX14" fmla="*/ 243786 w 1015553"/>
                <a:gd name="connsiteY14" fmla="*/ 260638 h 745710"/>
                <a:gd name="connsiteX15" fmla="*/ 273386 w 1015553"/>
                <a:gd name="connsiteY15" fmla="*/ 289526 h 745710"/>
                <a:gd name="connsiteX16" fmla="*/ 266409 w 1015553"/>
                <a:gd name="connsiteY16" fmla="*/ 330166 h 745710"/>
                <a:gd name="connsiteX17" fmla="*/ 274723 w 1015553"/>
                <a:gd name="connsiteY17" fmla="*/ 341884 h 745710"/>
                <a:gd name="connsiteX18" fmla="*/ 281141 w 1015553"/>
                <a:gd name="connsiteY18" fmla="*/ 340868 h 745710"/>
                <a:gd name="connsiteX19" fmla="*/ 317751 w 1015553"/>
                <a:gd name="connsiteY19" fmla="*/ 321598 h 745710"/>
                <a:gd name="connsiteX20" fmla="*/ 290082 w 1015553"/>
                <a:gd name="connsiteY20" fmla="*/ 313504 h 745710"/>
                <a:gd name="connsiteX21" fmla="*/ 294485 w 1015553"/>
                <a:gd name="connsiteY21" fmla="*/ 287765 h 745710"/>
                <a:gd name="connsiteX22" fmla="*/ 291572 w 1015553"/>
                <a:gd name="connsiteY22" fmla="*/ 278757 h 745710"/>
                <a:gd name="connsiteX23" fmla="*/ 272878 w 1015553"/>
                <a:gd name="connsiteY23" fmla="*/ 260536 h 745710"/>
                <a:gd name="connsiteX24" fmla="*/ 298718 w 1015553"/>
                <a:gd name="connsiteY24" fmla="*/ 256777 h 745710"/>
                <a:gd name="connsiteX25" fmla="*/ 306372 w 1015553"/>
                <a:gd name="connsiteY25" fmla="*/ 251223 h 745710"/>
                <a:gd name="connsiteX26" fmla="*/ 317920 w 1015553"/>
                <a:gd name="connsiteY26" fmla="*/ 227787 h 745710"/>
                <a:gd name="connsiteX27" fmla="*/ 329503 w 1015553"/>
                <a:gd name="connsiteY27" fmla="*/ 251223 h 745710"/>
                <a:gd name="connsiteX28" fmla="*/ 337123 w 1015553"/>
                <a:gd name="connsiteY28" fmla="*/ 256777 h 745710"/>
                <a:gd name="connsiteX29" fmla="*/ 362997 w 1015553"/>
                <a:gd name="connsiteY29" fmla="*/ 260536 h 745710"/>
                <a:gd name="connsiteX30" fmla="*/ 344269 w 1015553"/>
                <a:gd name="connsiteY30" fmla="*/ 278757 h 745710"/>
                <a:gd name="connsiteX31" fmla="*/ 341356 w 1015553"/>
                <a:gd name="connsiteY31" fmla="*/ 287765 h 745710"/>
                <a:gd name="connsiteX32" fmla="*/ 345793 w 1015553"/>
                <a:gd name="connsiteY32" fmla="*/ 313504 h 745710"/>
                <a:gd name="connsiteX33" fmla="*/ 322662 w 1015553"/>
                <a:gd name="connsiteY33" fmla="*/ 301346 h 745710"/>
                <a:gd name="connsiteX34" fmla="*/ 317920 w 1015553"/>
                <a:gd name="connsiteY34" fmla="*/ 300160 h 745710"/>
                <a:gd name="connsiteX35" fmla="*/ 313213 w 1015553"/>
                <a:gd name="connsiteY35" fmla="*/ 301346 h 745710"/>
                <a:gd name="connsiteX36" fmla="*/ 765739 w 1015553"/>
                <a:gd name="connsiteY36" fmla="*/ 171907 h 745710"/>
                <a:gd name="connsiteX37" fmla="*/ 770481 w 1015553"/>
                <a:gd name="connsiteY37" fmla="*/ 173059 h 745710"/>
                <a:gd name="connsiteX38" fmla="*/ 780783 w 1015553"/>
                <a:gd name="connsiteY38" fmla="*/ 163042 h 745710"/>
                <a:gd name="connsiteX39" fmla="*/ 780641 w 1015553"/>
                <a:gd name="connsiteY39" fmla="*/ 161205 h 745710"/>
                <a:gd name="connsiteX40" fmla="*/ 775595 w 1015553"/>
                <a:gd name="connsiteY40" fmla="*/ 131877 h 745710"/>
                <a:gd name="connsiteX41" fmla="*/ 796897 w 1015553"/>
                <a:gd name="connsiteY41" fmla="*/ 111117 h 745710"/>
                <a:gd name="connsiteX42" fmla="*/ 797039 w 1015553"/>
                <a:gd name="connsiteY42" fmla="*/ 96749 h 745710"/>
                <a:gd name="connsiteX43" fmla="*/ 791275 w 1015553"/>
                <a:gd name="connsiteY43" fmla="*/ 93811 h 745710"/>
                <a:gd name="connsiteX44" fmla="*/ 761743 w 1015553"/>
                <a:gd name="connsiteY44" fmla="*/ 89510 h 745710"/>
                <a:gd name="connsiteX45" fmla="*/ 748569 w 1015553"/>
                <a:gd name="connsiteY45" fmla="*/ 62857 h 745710"/>
                <a:gd name="connsiteX46" fmla="*/ 734961 w 1015553"/>
                <a:gd name="connsiteY46" fmla="*/ 58244 h 745710"/>
                <a:gd name="connsiteX47" fmla="*/ 730349 w 1015553"/>
                <a:gd name="connsiteY47" fmla="*/ 62857 h 745710"/>
                <a:gd name="connsiteX48" fmla="*/ 717209 w 1015553"/>
                <a:gd name="connsiteY48" fmla="*/ 89510 h 745710"/>
                <a:gd name="connsiteX49" fmla="*/ 687778 w 1015553"/>
                <a:gd name="connsiteY49" fmla="*/ 93811 h 745710"/>
                <a:gd name="connsiteX50" fmla="*/ 679183 w 1015553"/>
                <a:gd name="connsiteY50" fmla="*/ 105326 h 745710"/>
                <a:gd name="connsiteX51" fmla="*/ 682123 w 1015553"/>
                <a:gd name="connsiteY51" fmla="*/ 111117 h 745710"/>
                <a:gd name="connsiteX52" fmla="*/ 703425 w 1015553"/>
                <a:gd name="connsiteY52" fmla="*/ 131877 h 745710"/>
                <a:gd name="connsiteX53" fmla="*/ 698413 w 1015553"/>
                <a:gd name="connsiteY53" fmla="*/ 161205 h 745710"/>
                <a:gd name="connsiteX54" fmla="*/ 706727 w 1015553"/>
                <a:gd name="connsiteY54" fmla="*/ 172924 h 745710"/>
                <a:gd name="connsiteX55" fmla="*/ 713144 w 1015553"/>
                <a:gd name="connsiteY55" fmla="*/ 171907 h 745710"/>
                <a:gd name="connsiteX56" fmla="*/ 739459 w 1015553"/>
                <a:gd name="connsiteY56" fmla="*/ 158056 h 745710"/>
                <a:gd name="connsiteX57" fmla="*/ 721713 w 1015553"/>
                <a:gd name="connsiteY57" fmla="*/ 144340 h 745710"/>
                <a:gd name="connsiteX58" fmla="*/ 724151 w 1015553"/>
                <a:gd name="connsiteY58" fmla="*/ 130048 h 745710"/>
                <a:gd name="connsiteX59" fmla="*/ 721239 w 1015553"/>
                <a:gd name="connsiteY59" fmla="*/ 121073 h 745710"/>
                <a:gd name="connsiteX60" fmla="*/ 710842 w 1015553"/>
                <a:gd name="connsiteY60" fmla="*/ 110913 h 745710"/>
                <a:gd name="connsiteX61" fmla="*/ 725201 w 1015553"/>
                <a:gd name="connsiteY61" fmla="*/ 108814 h 745710"/>
                <a:gd name="connsiteX62" fmla="*/ 732855 w 1015553"/>
                <a:gd name="connsiteY62" fmla="*/ 103259 h 745710"/>
                <a:gd name="connsiteX63" fmla="*/ 739256 w 1015553"/>
                <a:gd name="connsiteY63" fmla="*/ 90289 h 745710"/>
                <a:gd name="connsiteX64" fmla="*/ 745690 w 1015553"/>
                <a:gd name="connsiteY64" fmla="*/ 103259 h 745710"/>
                <a:gd name="connsiteX65" fmla="*/ 753310 w 1015553"/>
                <a:gd name="connsiteY65" fmla="*/ 108814 h 745710"/>
                <a:gd name="connsiteX66" fmla="*/ 767670 w 1015553"/>
                <a:gd name="connsiteY66" fmla="*/ 110913 h 745710"/>
                <a:gd name="connsiteX67" fmla="*/ 757273 w 1015553"/>
                <a:gd name="connsiteY67" fmla="*/ 121073 h 745710"/>
                <a:gd name="connsiteX68" fmla="*/ 754360 w 1015553"/>
                <a:gd name="connsiteY68" fmla="*/ 130048 h 745710"/>
                <a:gd name="connsiteX69" fmla="*/ 756833 w 1015553"/>
                <a:gd name="connsiteY69" fmla="*/ 144340 h 745710"/>
                <a:gd name="connsiteX70" fmla="*/ 743997 w 1015553"/>
                <a:gd name="connsiteY70" fmla="*/ 137566 h 745710"/>
                <a:gd name="connsiteX71" fmla="*/ 739256 w 1015553"/>
                <a:gd name="connsiteY71" fmla="*/ 136381 h 745710"/>
                <a:gd name="connsiteX72" fmla="*/ 734548 w 1015553"/>
                <a:gd name="connsiteY72" fmla="*/ 137566 h 745710"/>
                <a:gd name="connsiteX73" fmla="*/ 679447 w 1015553"/>
                <a:gd name="connsiteY73" fmla="*/ 439894 h 745710"/>
                <a:gd name="connsiteX74" fmla="*/ 576357 w 1015553"/>
                <a:gd name="connsiteY74" fmla="*/ 439894 h 745710"/>
                <a:gd name="connsiteX75" fmla="*/ 543879 w 1015553"/>
                <a:gd name="connsiteY75" fmla="*/ 407416 h 745710"/>
                <a:gd name="connsiteX76" fmla="*/ 576357 w 1015553"/>
                <a:gd name="connsiteY76" fmla="*/ 374938 h 745710"/>
                <a:gd name="connsiteX77" fmla="*/ 739425 w 1015553"/>
                <a:gd name="connsiteY77" fmla="*/ 374938 h 745710"/>
                <a:gd name="connsiteX78" fmla="*/ 747384 w 1015553"/>
                <a:gd name="connsiteY78" fmla="*/ 371077 h 745710"/>
                <a:gd name="connsiteX79" fmla="*/ 875569 w 1015553"/>
                <a:gd name="connsiteY79" fmla="*/ 136144 h 745710"/>
                <a:gd name="connsiteX80" fmla="*/ 739425 w 1015553"/>
                <a:gd name="connsiteY80" fmla="*/ 0 h 745710"/>
                <a:gd name="connsiteX81" fmla="*/ 603281 w 1015553"/>
                <a:gd name="connsiteY81" fmla="*/ 136144 h 745710"/>
                <a:gd name="connsiteX82" fmla="*/ 672640 w 1015553"/>
                <a:gd name="connsiteY82" fmla="*/ 289357 h 745710"/>
                <a:gd name="connsiteX83" fmla="*/ 522644 w 1015553"/>
                <a:gd name="connsiteY83" fmla="*/ 289357 h 745710"/>
                <a:gd name="connsiteX84" fmla="*/ 522644 w 1015553"/>
                <a:gd name="connsiteY84" fmla="*/ 309677 h 745710"/>
                <a:gd name="connsiteX85" fmla="*/ 686390 w 1015553"/>
                <a:gd name="connsiteY85" fmla="*/ 309677 h 745710"/>
                <a:gd name="connsiteX86" fmla="*/ 718800 w 1015553"/>
                <a:gd name="connsiteY86" fmla="*/ 354618 h 745710"/>
                <a:gd name="connsiteX87" fmla="*/ 576357 w 1015553"/>
                <a:gd name="connsiteY87" fmla="*/ 354618 h 745710"/>
                <a:gd name="connsiteX88" fmla="*/ 523559 w 1015553"/>
                <a:gd name="connsiteY88" fmla="*/ 407416 h 745710"/>
                <a:gd name="connsiteX89" fmla="*/ 576357 w 1015553"/>
                <a:gd name="connsiteY89" fmla="*/ 460214 h 745710"/>
                <a:gd name="connsiteX90" fmla="*/ 679447 w 1015553"/>
                <a:gd name="connsiteY90" fmla="*/ 460214 h 745710"/>
                <a:gd name="connsiteX91" fmla="*/ 743205 w 1015553"/>
                <a:gd name="connsiteY91" fmla="*/ 526945 h 745710"/>
                <a:gd name="connsiteX92" fmla="*/ 679447 w 1015553"/>
                <a:gd name="connsiteY92" fmla="*/ 590702 h 745710"/>
                <a:gd name="connsiteX93" fmla="*/ 338410 w 1015553"/>
                <a:gd name="connsiteY93" fmla="*/ 590702 h 745710"/>
                <a:gd name="connsiteX94" fmla="*/ 495653 w 1015553"/>
                <a:gd name="connsiteY94" fmla="*/ 296435 h 745710"/>
                <a:gd name="connsiteX95" fmla="*/ 316436 w 1015553"/>
                <a:gd name="connsiteY95" fmla="*/ 119858 h 745710"/>
                <a:gd name="connsiteX96" fmla="*/ 140053 w 1015553"/>
                <a:gd name="connsiteY96" fmla="*/ 289357 h 745710"/>
                <a:gd name="connsiteX97" fmla="*/ 108726 w 1015553"/>
                <a:gd name="connsiteY97" fmla="*/ 289357 h 745710"/>
                <a:gd name="connsiteX98" fmla="*/ 98803 w 1015553"/>
                <a:gd name="connsiteY98" fmla="*/ 297282 h 745710"/>
                <a:gd name="connsiteX99" fmla="*/ 251 w 1015553"/>
                <a:gd name="connsiteY99" fmla="*/ 733281 h 745710"/>
                <a:gd name="connsiteX100" fmla="*/ 7927 w 1015553"/>
                <a:gd name="connsiteY100" fmla="*/ 745426 h 745710"/>
                <a:gd name="connsiteX101" fmla="*/ 10174 w 1015553"/>
                <a:gd name="connsiteY101" fmla="*/ 745676 h 745710"/>
                <a:gd name="connsiteX102" fmla="*/ 631458 w 1015553"/>
                <a:gd name="connsiteY102" fmla="*/ 745676 h 745710"/>
                <a:gd name="connsiteX103" fmla="*/ 631458 w 1015553"/>
                <a:gd name="connsiteY103" fmla="*/ 725356 h 745710"/>
                <a:gd name="connsiteX104" fmla="*/ 22874 w 1015553"/>
                <a:gd name="connsiteY104" fmla="*/ 725356 h 745710"/>
                <a:gd name="connsiteX105" fmla="*/ 116820 w 1015553"/>
                <a:gd name="connsiteY105" fmla="*/ 309677 h 745710"/>
                <a:gd name="connsiteX106" fmla="*/ 140866 w 1015553"/>
                <a:gd name="connsiteY106" fmla="*/ 309677 h 745710"/>
                <a:gd name="connsiteX107" fmla="*/ 309860 w 1015553"/>
                <a:gd name="connsiteY107" fmla="*/ 607195 h 745710"/>
                <a:gd name="connsiteX108" fmla="*/ 317819 w 1015553"/>
                <a:gd name="connsiteY108" fmla="*/ 611022 h 745710"/>
                <a:gd name="connsiteX109" fmla="*/ 679447 w 1015553"/>
                <a:gd name="connsiteY109" fmla="*/ 611022 h 745710"/>
                <a:gd name="connsiteX110" fmla="*/ 763308 w 1015553"/>
                <a:gd name="connsiteY110" fmla="*/ 523755 h 745710"/>
                <a:gd name="connsiteX111" fmla="*/ 679447 w 1015553"/>
                <a:gd name="connsiteY111" fmla="*/ 439894 h 745710"/>
                <a:gd name="connsiteX112" fmla="*/ 739425 w 1015553"/>
                <a:gd name="connsiteY112" fmla="*/ 20320 h 745710"/>
                <a:gd name="connsiteX113" fmla="*/ 855249 w 1015553"/>
                <a:gd name="connsiteY113" fmla="*/ 136144 h 745710"/>
                <a:gd name="connsiteX114" fmla="*/ 739425 w 1015553"/>
                <a:gd name="connsiteY114" fmla="*/ 348217 h 745710"/>
                <a:gd name="connsiteX115" fmla="*/ 623601 w 1015553"/>
                <a:gd name="connsiteY115" fmla="*/ 136144 h 745710"/>
                <a:gd name="connsiteX116" fmla="*/ 739425 w 1015553"/>
                <a:gd name="connsiteY116" fmla="*/ 20320 h 745710"/>
                <a:gd name="connsiteX117" fmla="*/ 160305 w 1015553"/>
                <a:gd name="connsiteY117" fmla="*/ 296435 h 745710"/>
                <a:gd name="connsiteX118" fmla="*/ 320214 w 1015553"/>
                <a:gd name="connsiteY118" fmla="*/ 141147 h 745710"/>
                <a:gd name="connsiteX119" fmla="*/ 475502 w 1015553"/>
                <a:gd name="connsiteY119" fmla="*/ 296435 h 745710"/>
                <a:gd name="connsiteX120" fmla="*/ 317887 w 1015553"/>
                <a:gd name="connsiteY120" fmla="*/ 584302 h 745710"/>
                <a:gd name="connsiteX121" fmla="*/ 160237 w 1015553"/>
                <a:gd name="connsiteY121" fmla="*/ 296435 h 745710"/>
                <a:gd name="connsiteX122" fmla="*/ 1015303 w 1015553"/>
                <a:gd name="connsiteY122" fmla="*/ 733315 h 745710"/>
                <a:gd name="connsiteX123" fmla="*/ 1007625 w 1015553"/>
                <a:gd name="connsiteY123" fmla="*/ 745460 h 745710"/>
                <a:gd name="connsiteX124" fmla="*/ 1005380 w 1015553"/>
                <a:gd name="connsiteY124" fmla="*/ 745710 h 745710"/>
                <a:gd name="connsiteX125" fmla="*/ 757510 w 1015553"/>
                <a:gd name="connsiteY125" fmla="*/ 745710 h 745710"/>
                <a:gd name="connsiteX126" fmla="*/ 757510 w 1015553"/>
                <a:gd name="connsiteY126" fmla="*/ 725390 h 745710"/>
                <a:gd name="connsiteX127" fmla="*/ 992612 w 1015553"/>
                <a:gd name="connsiteY127" fmla="*/ 725390 h 745710"/>
                <a:gd name="connsiteX128" fmla="*/ 898666 w 1015553"/>
                <a:gd name="connsiteY128" fmla="*/ 309677 h 745710"/>
                <a:gd name="connsiteX129" fmla="*/ 847189 w 1015553"/>
                <a:gd name="connsiteY129" fmla="*/ 309677 h 745710"/>
                <a:gd name="connsiteX130" fmla="*/ 847189 w 1015553"/>
                <a:gd name="connsiteY130" fmla="*/ 289357 h 745710"/>
                <a:gd name="connsiteX131" fmla="*/ 906760 w 1015553"/>
                <a:gd name="connsiteY131" fmla="*/ 289357 h 745710"/>
                <a:gd name="connsiteX132" fmla="*/ 916683 w 1015553"/>
                <a:gd name="connsiteY132" fmla="*/ 297282 h 745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1015553" h="745710">
                  <a:moveTo>
                    <a:pt x="354429" y="341071"/>
                  </a:moveTo>
                  <a:cubicBezTo>
                    <a:pt x="359387" y="343696"/>
                    <a:pt x="365537" y="341803"/>
                    <a:pt x="368162" y="336845"/>
                  </a:cubicBezTo>
                  <a:cubicBezTo>
                    <a:pt x="369212" y="334860"/>
                    <a:pt x="369574" y="332581"/>
                    <a:pt x="369195" y="330369"/>
                  </a:cubicBezTo>
                  <a:lnTo>
                    <a:pt x="362184" y="289729"/>
                  </a:lnTo>
                  <a:lnTo>
                    <a:pt x="391818" y="260841"/>
                  </a:lnTo>
                  <a:cubicBezTo>
                    <a:pt x="395841" y="256929"/>
                    <a:pt x="395932" y="250498"/>
                    <a:pt x="392021" y="246475"/>
                  </a:cubicBezTo>
                  <a:cubicBezTo>
                    <a:pt x="390460" y="244870"/>
                    <a:pt x="388411" y="243823"/>
                    <a:pt x="386196" y="243501"/>
                  </a:cubicBezTo>
                  <a:lnTo>
                    <a:pt x="345183" y="237371"/>
                  </a:lnTo>
                  <a:lnTo>
                    <a:pt x="326861" y="200118"/>
                  </a:lnTo>
                  <a:cubicBezTo>
                    <a:pt x="324377" y="195087"/>
                    <a:pt x="318285" y="193022"/>
                    <a:pt x="313253" y="195506"/>
                  </a:cubicBezTo>
                  <a:cubicBezTo>
                    <a:pt x="311251" y="196495"/>
                    <a:pt x="309630" y="198116"/>
                    <a:pt x="308641" y="200118"/>
                  </a:cubicBezTo>
                  <a:lnTo>
                    <a:pt x="290353" y="237371"/>
                  </a:lnTo>
                  <a:lnTo>
                    <a:pt x="249408" y="243298"/>
                  </a:lnTo>
                  <a:cubicBezTo>
                    <a:pt x="243855" y="244104"/>
                    <a:pt x="240007" y="249259"/>
                    <a:pt x="240814" y="254813"/>
                  </a:cubicBezTo>
                  <a:cubicBezTo>
                    <a:pt x="241135" y="257028"/>
                    <a:pt x="242180" y="259077"/>
                    <a:pt x="243786" y="260638"/>
                  </a:cubicBezTo>
                  <a:lnTo>
                    <a:pt x="273386" y="289526"/>
                  </a:lnTo>
                  <a:lnTo>
                    <a:pt x="266409" y="330166"/>
                  </a:lnTo>
                  <a:cubicBezTo>
                    <a:pt x="265469" y="335697"/>
                    <a:pt x="269191" y="340946"/>
                    <a:pt x="274723" y="341884"/>
                  </a:cubicBezTo>
                  <a:cubicBezTo>
                    <a:pt x="276916" y="342257"/>
                    <a:pt x="279171" y="341901"/>
                    <a:pt x="281141" y="340868"/>
                  </a:cubicBezTo>
                  <a:lnTo>
                    <a:pt x="317751" y="321598"/>
                  </a:lnTo>
                  <a:close/>
                  <a:moveTo>
                    <a:pt x="290082" y="313504"/>
                  </a:moveTo>
                  <a:lnTo>
                    <a:pt x="294485" y="287765"/>
                  </a:lnTo>
                  <a:cubicBezTo>
                    <a:pt x="295058" y="284466"/>
                    <a:pt x="293968" y="281097"/>
                    <a:pt x="291572" y="278757"/>
                  </a:cubicBezTo>
                  <a:lnTo>
                    <a:pt x="272878" y="260536"/>
                  </a:lnTo>
                  <a:lnTo>
                    <a:pt x="298718" y="256777"/>
                  </a:lnTo>
                  <a:cubicBezTo>
                    <a:pt x="302028" y="256300"/>
                    <a:pt x="304890" y="254220"/>
                    <a:pt x="306372" y="251223"/>
                  </a:cubicBezTo>
                  <a:lnTo>
                    <a:pt x="317920" y="227787"/>
                  </a:lnTo>
                  <a:lnTo>
                    <a:pt x="329503" y="251223"/>
                  </a:lnTo>
                  <a:cubicBezTo>
                    <a:pt x="330978" y="254213"/>
                    <a:pt x="333826" y="256289"/>
                    <a:pt x="337123" y="256777"/>
                  </a:cubicBezTo>
                  <a:lnTo>
                    <a:pt x="362997" y="260536"/>
                  </a:lnTo>
                  <a:lnTo>
                    <a:pt x="344269" y="278757"/>
                  </a:lnTo>
                  <a:cubicBezTo>
                    <a:pt x="341871" y="281097"/>
                    <a:pt x="340784" y="284466"/>
                    <a:pt x="341356" y="287765"/>
                  </a:cubicBezTo>
                  <a:lnTo>
                    <a:pt x="345793" y="313504"/>
                  </a:lnTo>
                  <a:lnTo>
                    <a:pt x="322662" y="301346"/>
                  </a:lnTo>
                  <a:cubicBezTo>
                    <a:pt x="321201" y="300570"/>
                    <a:pt x="319574" y="300164"/>
                    <a:pt x="317920" y="300160"/>
                  </a:cubicBezTo>
                  <a:cubicBezTo>
                    <a:pt x="316279" y="300170"/>
                    <a:pt x="314663" y="300577"/>
                    <a:pt x="313213" y="301346"/>
                  </a:cubicBezTo>
                  <a:close/>
                  <a:moveTo>
                    <a:pt x="765739" y="171907"/>
                  </a:moveTo>
                  <a:cubicBezTo>
                    <a:pt x="767202" y="172671"/>
                    <a:pt x="768831" y="173066"/>
                    <a:pt x="770481" y="173059"/>
                  </a:cubicBezTo>
                  <a:cubicBezTo>
                    <a:pt x="776092" y="173137"/>
                    <a:pt x="780702" y="168653"/>
                    <a:pt x="780783" y="163042"/>
                  </a:cubicBezTo>
                  <a:cubicBezTo>
                    <a:pt x="780790" y="162427"/>
                    <a:pt x="780742" y="161812"/>
                    <a:pt x="780641" y="161205"/>
                  </a:cubicBezTo>
                  <a:lnTo>
                    <a:pt x="775595" y="131877"/>
                  </a:lnTo>
                  <a:lnTo>
                    <a:pt x="796897" y="111117"/>
                  </a:lnTo>
                  <a:cubicBezTo>
                    <a:pt x="800903" y="107189"/>
                    <a:pt x="800968" y="100756"/>
                    <a:pt x="797039" y="96749"/>
                  </a:cubicBezTo>
                  <a:cubicBezTo>
                    <a:pt x="795491" y="95167"/>
                    <a:pt x="793466" y="94135"/>
                    <a:pt x="791275" y="93811"/>
                  </a:cubicBezTo>
                  <a:lnTo>
                    <a:pt x="761743" y="89510"/>
                  </a:lnTo>
                  <a:lnTo>
                    <a:pt x="748569" y="62857"/>
                  </a:lnTo>
                  <a:cubicBezTo>
                    <a:pt x="746083" y="57825"/>
                    <a:pt x="739994" y="55760"/>
                    <a:pt x="734961" y="58244"/>
                  </a:cubicBezTo>
                  <a:cubicBezTo>
                    <a:pt x="732960" y="59233"/>
                    <a:pt x="731338" y="60854"/>
                    <a:pt x="730349" y="62857"/>
                  </a:cubicBezTo>
                  <a:lnTo>
                    <a:pt x="717209" y="89510"/>
                  </a:lnTo>
                  <a:lnTo>
                    <a:pt x="687778" y="93811"/>
                  </a:lnTo>
                  <a:cubicBezTo>
                    <a:pt x="682224" y="94617"/>
                    <a:pt x="678377" y="99773"/>
                    <a:pt x="679183" y="105326"/>
                  </a:cubicBezTo>
                  <a:cubicBezTo>
                    <a:pt x="679505" y="107525"/>
                    <a:pt x="680538" y="109560"/>
                    <a:pt x="682123" y="111117"/>
                  </a:cubicBezTo>
                  <a:lnTo>
                    <a:pt x="703425" y="131877"/>
                  </a:lnTo>
                  <a:lnTo>
                    <a:pt x="698413" y="161205"/>
                  </a:lnTo>
                  <a:cubicBezTo>
                    <a:pt x="697471" y="166737"/>
                    <a:pt x="701193" y="171984"/>
                    <a:pt x="706727" y="172924"/>
                  </a:cubicBezTo>
                  <a:cubicBezTo>
                    <a:pt x="708918" y="173297"/>
                    <a:pt x="711173" y="172940"/>
                    <a:pt x="713144" y="171907"/>
                  </a:cubicBezTo>
                  <a:lnTo>
                    <a:pt x="739459" y="158056"/>
                  </a:lnTo>
                  <a:close/>
                  <a:moveTo>
                    <a:pt x="721713" y="144340"/>
                  </a:moveTo>
                  <a:lnTo>
                    <a:pt x="724151" y="130048"/>
                  </a:lnTo>
                  <a:cubicBezTo>
                    <a:pt x="724713" y="126760"/>
                    <a:pt x="723623" y="123405"/>
                    <a:pt x="721239" y="121073"/>
                  </a:cubicBezTo>
                  <a:lnTo>
                    <a:pt x="710842" y="110913"/>
                  </a:lnTo>
                  <a:lnTo>
                    <a:pt x="725201" y="108814"/>
                  </a:lnTo>
                  <a:cubicBezTo>
                    <a:pt x="728510" y="108335"/>
                    <a:pt x="731375" y="106258"/>
                    <a:pt x="732855" y="103259"/>
                  </a:cubicBezTo>
                  <a:lnTo>
                    <a:pt x="739256" y="90289"/>
                  </a:lnTo>
                  <a:lnTo>
                    <a:pt x="745690" y="103259"/>
                  </a:lnTo>
                  <a:cubicBezTo>
                    <a:pt x="747167" y="106249"/>
                    <a:pt x="750012" y="108324"/>
                    <a:pt x="753310" y="108814"/>
                  </a:cubicBezTo>
                  <a:lnTo>
                    <a:pt x="767670" y="110913"/>
                  </a:lnTo>
                  <a:lnTo>
                    <a:pt x="757273" y="121073"/>
                  </a:lnTo>
                  <a:cubicBezTo>
                    <a:pt x="754889" y="123405"/>
                    <a:pt x="753798" y="126760"/>
                    <a:pt x="754360" y="130048"/>
                  </a:cubicBezTo>
                  <a:lnTo>
                    <a:pt x="756833" y="144340"/>
                  </a:lnTo>
                  <a:lnTo>
                    <a:pt x="743997" y="137566"/>
                  </a:lnTo>
                  <a:cubicBezTo>
                    <a:pt x="742537" y="136792"/>
                    <a:pt x="740908" y="136384"/>
                    <a:pt x="739256" y="136381"/>
                  </a:cubicBezTo>
                  <a:cubicBezTo>
                    <a:pt x="737613" y="136390"/>
                    <a:pt x="735998" y="136797"/>
                    <a:pt x="734548" y="137566"/>
                  </a:cubicBezTo>
                  <a:close/>
                  <a:moveTo>
                    <a:pt x="679447" y="439894"/>
                  </a:moveTo>
                  <a:lnTo>
                    <a:pt x="576357" y="439894"/>
                  </a:lnTo>
                  <a:cubicBezTo>
                    <a:pt x="558421" y="439894"/>
                    <a:pt x="543879" y="425352"/>
                    <a:pt x="543879" y="407416"/>
                  </a:cubicBezTo>
                  <a:cubicBezTo>
                    <a:pt x="543879" y="389480"/>
                    <a:pt x="558421" y="374938"/>
                    <a:pt x="576357" y="374938"/>
                  </a:cubicBezTo>
                  <a:lnTo>
                    <a:pt x="739425" y="374938"/>
                  </a:lnTo>
                  <a:cubicBezTo>
                    <a:pt x="742527" y="374935"/>
                    <a:pt x="745460" y="373512"/>
                    <a:pt x="747384" y="371077"/>
                  </a:cubicBezTo>
                  <a:cubicBezTo>
                    <a:pt x="752633" y="364473"/>
                    <a:pt x="875569" y="208517"/>
                    <a:pt x="875569" y="136144"/>
                  </a:cubicBezTo>
                  <a:cubicBezTo>
                    <a:pt x="875569" y="60954"/>
                    <a:pt x="814616" y="0"/>
                    <a:pt x="739425" y="0"/>
                  </a:cubicBezTo>
                  <a:cubicBezTo>
                    <a:pt x="664234" y="0"/>
                    <a:pt x="603281" y="60954"/>
                    <a:pt x="603281" y="136144"/>
                  </a:cubicBezTo>
                  <a:cubicBezTo>
                    <a:pt x="603281" y="175057"/>
                    <a:pt x="638943" y="238252"/>
                    <a:pt x="672640" y="289357"/>
                  </a:cubicBezTo>
                  <a:lnTo>
                    <a:pt x="522644" y="289357"/>
                  </a:lnTo>
                  <a:lnTo>
                    <a:pt x="522644" y="309677"/>
                  </a:lnTo>
                  <a:lnTo>
                    <a:pt x="686390" y="309677"/>
                  </a:lnTo>
                  <a:cubicBezTo>
                    <a:pt x="698988" y="327965"/>
                    <a:pt x="710537" y="343544"/>
                    <a:pt x="718800" y="354618"/>
                  </a:cubicBezTo>
                  <a:lnTo>
                    <a:pt x="576357" y="354618"/>
                  </a:lnTo>
                  <a:cubicBezTo>
                    <a:pt x="547198" y="354618"/>
                    <a:pt x="523559" y="378257"/>
                    <a:pt x="523559" y="407416"/>
                  </a:cubicBezTo>
                  <a:cubicBezTo>
                    <a:pt x="523559" y="436575"/>
                    <a:pt x="547198" y="460214"/>
                    <a:pt x="576357" y="460214"/>
                  </a:cubicBezTo>
                  <a:lnTo>
                    <a:pt x="679447" y="460214"/>
                  </a:lnTo>
                  <a:cubicBezTo>
                    <a:pt x="715481" y="461034"/>
                    <a:pt x="744024" y="490911"/>
                    <a:pt x="743205" y="526945"/>
                  </a:cubicBezTo>
                  <a:cubicBezTo>
                    <a:pt x="742409" y="561824"/>
                    <a:pt x="714326" y="589907"/>
                    <a:pt x="679447" y="590702"/>
                  </a:cubicBezTo>
                  <a:lnTo>
                    <a:pt x="338410" y="590702"/>
                  </a:lnTo>
                  <a:cubicBezTo>
                    <a:pt x="378135" y="538480"/>
                    <a:pt x="495653" y="377173"/>
                    <a:pt x="495653" y="296435"/>
                  </a:cubicBezTo>
                  <a:cubicBezTo>
                    <a:pt x="494925" y="198185"/>
                    <a:pt x="414688" y="119129"/>
                    <a:pt x="316436" y="119858"/>
                  </a:cubicBezTo>
                  <a:cubicBezTo>
                    <a:pt x="221962" y="120558"/>
                    <a:pt x="144512" y="194985"/>
                    <a:pt x="140053" y="289357"/>
                  </a:cubicBezTo>
                  <a:lnTo>
                    <a:pt x="108726" y="289357"/>
                  </a:lnTo>
                  <a:cubicBezTo>
                    <a:pt x="103972" y="289350"/>
                    <a:pt x="99849" y="292645"/>
                    <a:pt x="98803" y="297282"/>
                  </a:cubicBezTo>
                  <a:lnTo>
                    <a:pt x="251" y="733281"/>
                  </a:lnTo>
                  <a:cubicBezTo>
                    <a:pt x="-983" y="738754"/>
                    <a:pt x="2453" y="744193"/>
                    <a:pt x="7927" y="745426"/>
                  </a:cubicBezTo>
                  <a:cubicBezTo>
                    <a:pt x="8664" y="745595"/>
                    <a:pt x="9418" y="745676"/>
                    <a:pt x="10174" y="745676"/>
                  </a:cubicBezTo>
                  <a:lnTo>
                    <a:pt x="631458" y="745676"/>
                  </a:lnTo>
                  <a:lnTo>
                    <a:pt x="631458" y="725356"/>
                  </a:lnTo>
                  <a:lnTo>
                    <a:pt x="22874" y="725356"/>
                  </a:lnTo>
                  <a:lnTo>
                    <a:pt x="116820" y="309677"/>
                  </a:lnTo>
                  <a:lnTo>
                    <a:pt x="140866" y="309677"/>
                  </a:lnTo>
                  <a:cubicBezTo>
                    <a:pt x="154040" y="409414"/>
                    <a:pt x="303222" y="598797"/>
                    <a:pt x="309860" y="607195"/>
                  </a:cubicBezTo>
                  <a:cubicBezTo>
                    <a:pt x="311791" y="609617"/>
                    <a:pt x="314721" y="611026"/>
                    <a:pt x="317819" y="611022"/>
                  </a:cubicBezTo>
                  <a:lnTo>
                    <a:pt x="679447" y="611022"/>
                  </a:lnTo>
                  <a:cubicBezTo>
                    <a:pt x="726701" y="610081"/>
                    <a:pt x="764249" y="571012"/>
                    <a:pt x="763308" y="523755"/>
                  </a:cubicBezTo>
                  <a:cubicBezTo>
                    <a:pt x="762393" y="477825"/>
                    <a:pt x="725381" y="440809"/>
                    <a:pt x="679447" y="439894"/>
                  </a:cubicBezTo>
                  <a:close/>
                  <a:moveTo>
                    <a:pt x="739425" y="20320"/>
                  </a:moveTo>
                  <a:cubicBezTo>
                    <a:pt x="803362" y="20395"/>
                    <a:pt x="855175" y="72207"/>
                    <a:pt x="855249" y="136144"/>
                  </a:cubicBezTo>
                  <a:cubicBezTo>
                    <a:pt x="855249" y="186504"/>
                    <a:pt x="777931" y="297925"/>
                    <a:pt x="739425" y="348217"/>
                  </a:cubicBezTo>
                  <a:cubicBezTo>
                    <a:pt x="700783" y="297925"/>
                    <a:pt x="623601" y="186571"/>
                    <a:pt x="623601" y="136144"/>
                  </a:cubicBezTo>
                  <a:cubicBezTo>
                    <a:pt x="623676" y="72207"/>
                    <a:pt x="675488" y="20395"/>
                    <a:pt x="739425" y="20320"/>
                  </a:cubicBezTo>
                  <a:close/>
                  <a:moveTo>
                    <a:pt x="160305" y="296435"/>
                  </a:moveTo>
                  <a:cubicBezTo>
                    <a:pt x="161581" y="209394"/>
                    <a:pt x="233175" y="139871"/>
                    <a:pt x="320214" y="141147"/>
                  </a:cubicBezTo>
                  <a:cubicBezTo>
                    <a:pt x="405456" y="142396"/>
                    <a:pt x="474252" y="211196"/>
                    <a:pt x="475502" y="296435"/>
                  </a:cubicBezTo>
                  <a:cubicBezTo>
                    <a:pt x="475502" y="373211"/>
                    <a:pt x="350974" y="541054"/>
                    <a:pt x="317887" y="584302"/>
                  </a:cubicBezTo>
                  <a:cubicBezTo>
                    <a:pt x="284765" y="541054"/>
                    <a:pt x="160237" y="373211"/>
                    <a:pt x="160237" y="296435"/>
                  </a:cubicBezTo>
                  <a:close/>
                  <a:moveTo>
                    <a:pt x="1015303" y="733315"/>
                  </a:moveTo>
                  <a:cubicBezTo>
                    <a:pt x="1016536" y="738788"/>
                    <a:pt x="1013102" y="744227"/>
                    <a:pt x="1007625" y="745460"/>
                  </a:cubicBezTo>
                  <a:cubicBezTo>
                    <a:pt x="1006890" y="745629"/>
                    <a:pt x="1006135" y="745710"/>
                    <a:pt x="1005380" y="745710"/>
                  </a:cubicBezTo>
                  <a:lnTo>
                    <a:pt x="757510" y="745710"/>
                  </a:lnTo>
                  <a:lnTo>
                    <a:pt x="757510" y="725390"/>
                  </a:lnTo>
                  <a:lnTo>
                    <a:pt x="992612" y="725390"/>
                  </a:lnTo>
                  <a:lnTo>
                    <a:pt x="898666" y="309677"/>
                  </a:lnTo>
                  <a:lnTo>
                    <a:pt x="847189" y="309677"/>
                  </a:lnTo>
                  <a:lnTo>
                    <a:pt x="847189" y="289357"/>
                  </a:lnTo>
                  <a:lnTo>
                    <a:pt x="906760" y="289357"/>
                  </a:lnTo>
                  <a:cubicBezTo>
                    <a:pt x="911515" y="289350"/>
                    <a:pt x="915637" y="292645"/>
                    <a:pt x="916683" y="297282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9" name="Flèche : haut 48">
            <a:extLst>
              <a:ext uri="{FF2B5EF4-FFF2-40B4-BE49-F238E27FC236}">
                <a16:creationId xmlns:a16="http://schemas.microsoft.com/office/drawing/2014/main" id="{A559B69E-A716-8996-E667-37AC9DA1185E}"/>
              </a:ext>
            </a:extLst>
          </p:cNvPr>
          <p:cNvSpPr/>
          <p:nvPr/>
        </p:nvSpPr>
        <p:spPr>
          <a:xfrm>
            <a:off x="3091521" y="2123932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Flèche : haut 49">
            <a:extLst>
              <a:ext uri="{FF2B5EF4-FFF2-40B4-BE49-F238E27FC236}">
                <a16:creationId xmlns:a16="http://schemas.microsoft.com/office/drawing/2014/main" id="{ABB0430B-07DD-D006-391D-D851D86A6715}"/>
              </a:ext>
            </a:extLst>
          </p:cNvPr>
          <p:cNvSpPr/>
          <p:nvPr/>
        </p:nvSpPr>
        <p:spPr>
          <a:xfrm>
            <a:off x="3091521" y="3980162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58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ANALYSE DES RÉSULTATS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EXCÉDENT BRUT D'EXPLOITATION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18</a:t>
            </a:fld>
            <a:endParaRPr lang="fr-FR"/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6675120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14081" y="1828800"/>
            <a:ext cx="420624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dirty="0" err="1">
                <a:solidFill>
                  <a:srgbClr val="0F529C"/>
                </a:solidFill>
              </a:rPr>
              <a:t>Historique</a:t>
            </a:r>
            <a:r>
              <a:rPr sz="1500" b="1" dirty="0">
                <a:solidFill>
                  <a:srgbClr val="0F529C"/>
                </a:solidFill>
              </a:rPr>
              <a:t> 2023-2025</a:t>
            </a:r>
            <a:r>
              <a:rPr sz="1200" b="0" dirty="0">
                <a:solidFill>
                  <a:srgbClr val="5B6F81"/>
                </a:solidFill>
              </a:rPr>
              <a:t>  (MDH)</a:t>
            </a:r>
          </a:p>
        </p:txBody>
      </p:sp>
      <p:sp>
        <p:nvSpPr>
          <p:cNvPr id="9" name="Badge variation"/>
          <p:cNvSpPr/>
          <p:nvPr/>
        </p:nvSpPr>
        <p:spPr>
          <a:xfrm>
            <a:off x="4600281" y="1810512"/>
            <a:ext cx="2377440" cy="384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/>
            <a:r>
              <a:rPr sz="1400" b="1" dirty="0">
                <a:solidFill>
                  <a:srgbClr val="00B050"/>
                </a:solidFill>
              </a:rPr>
              <a:t>TCAM +25,7 %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714081" y="2286000"/>
          <a:ext cx="621792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dre"/>
          <p:cNvSpPr/>
          <p:nvPr/>
        </p:nvSpPr>
        <p:spPr>
          <a:xfrm>
            <a:off x="7343481" y="1691640"/>
            <a:ext cx="4398264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dirty="0"/>
          </a:p>
        </p:txBody>
      </p:sp>
      <p:sp>
        <p:nvSpPr>
          <p:cNvPr id="12" name="Texte"/>
          <p:cNvSpPr txBox="1"/>
          <p:nvPr/>
        </p:nvSpPr>
        <p:spPr>
          <a:xfrm>
            <a:off x="7572081" y="1828800"/>
            <a:ext cx="402336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 dirty="0">
                <a:solidFill>
                  <a:srgbClr val="0F529C"/>
                </a:solidFill>
              </a:rPr>
              <a:t>S1 202</a:t>
            </a:r>
            <a:r>
              <a:rPr lang="fr-FR" sz="1500" b="1" dirty="0">
                <a:solidFill>
                  <a:srgbClr val="0F529C"/>
                </a:solidFill>
              </a:rPr>
              <a:t>6 vs </a:t>
            </a:r>
            <a:r>
              <a:rPr lang="fr-MA" sz="1500" b="1" dirty="0">
                <a:solidFill>
                  <a:srgbClr val="0F529C"/>
                </a:solidFill>
              </a:rPr>
              <a:t>S1 2025 </a:t>
            </a:r>
            <a:r>
              <a:rPr lang="fr-FR" sz="1200" dirty="0">
                <a:solidFill>
                  <a:srgbClr val="5B6F81"/>
                </a:solidFill>
              </a:rPr>
              <a:t> </a:t>
            </a:r>
            <a:r>
              <a:rPr sz="1200" b="0" dirty="0">
                <a:solidFill>
                  <a:srgbClr val="5B6F81"/>
                </a:solidFill>
              </a:rPr>
              <a:t> (MDH)</a:t>
            </a:r>
          </a:p>
        </p:txBody>
      </p:sp>
      <p:graphicFrame>
        <p:nvGraphicFramePr>
          <p:cNvPr id="13" name="Chart 12"/>
          <p:cNvGraphicFramePr>
            <a:graphicFrameLocks noGrp="1"/>
          </p:cNvGraphicFramePr>
          <p:nvPr/>
        </p:nvGraphicFramePr>
        <p:xfrm>
          <a:off x="7526360" y="2606040"/>
          <a:ext cx="406908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Cadre"/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e"/>
          <p:cNvSpPr txBox="1"/>
          <p:nvPr/>
        </p:nvSpPr>
        <p:spPr>
          <a:xfrm>
            <a:off x="700365" y="5434319"/>
            <a:ext cx="10835640" cy="789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Sur 2023-2025, </a:t>
            </a:r>
            <a:r>
              <a:rPr sz="1200" b="0" dirty="0" err="1">
                <a:solidFill>
                  <a:srgbClr val="1A1A1A"/>
                </a:solidFill>
              </a:rPr>
              <a:t>l'EBE</a:t>
            </a:r>
            <a:r>
              <a:rPr sz="1200" b="0" dirty="0">
                <a:solidFill>
                  <a:srgbClr val="1A1A1A"/>
                </a:solidFill>
              </a:rPr>
              <a:t> a </a:t>
            </a:r>
            <a:r>
              <a:rPr sz="1200" b="0" dirty="0" err="1">
                <a:solidFill>
                  <a:srgbClr val="1A1A1A"/>
                </a:solidFill>
              </a:rPr>
              <a:t>progressé</a:t>
            </a:r>
            <a:r>
              <a:rPr sz="1200" b="0" dirty="0">
                <a:solidFill>
                  <a:srgbClr val="1A1A1A"/>
                </a:solidFill>
              </a:rPr>
              <a:t> de 25,7 % par an </a:t>
            </a:r>
            <a:r>
              <a:rPr sz="1200" b="0" dirty="0" err="1">
                <a:solidFill>
                  <a:srgbClr val="1A1A1A"/>
                </a:solidFill>
              </a:rPr>
              <a:t>en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moyenne</a:t>
            </a:r>
            <a:r>
              <a:rPr sz="1200" b="0" dirty="0">
                <a:solidFill>
                  <a:srgbClr val="1A1A1A"/>
                </a:solidFill>
              </a:rPr>
              <a:t>, deux </a:t>
            </a:r>
            <a:r>
              <a:rPr sz="1200" b="0" dirty="0" err="1">
                <a:solidFill>
                  <a:srgbClr val="1A1A1A"/>
                </a:solidFill>
              </a:rPr>
              <a:t>fois</a:t>
            </a:r>
            <a:r>
              <a:rPr sz="1200" b="0" dirty="0">
                <a:solidFill>
                  <a:srgbClr val="1A1A1A"/>
                </a:solidFill>
              </a:rPr>
              <a:t> plus </a:t>
            </a:r>
            <a:r>
              <a:rPr sz="1200" b="0" dirty="0" err="1">
                <a:solidFill>
                  <a:srgbClr val="1A1A1A"/>
                </a:solidFill>
              </a:rPr>
              <a:t>vite</a:t>
            </a:r>
            <a:r>
              <a:rPr sz="1200" b="0" dirty="0">
                <a:solidFill>
                  <a:srgbClr val="1A1A1A"/>
                </a:solidFill>
              </a:rPr>
              <a:t> que le chiffre d'affaires</a:t>
            </a:r>
            <a:r>
              <a:rPr lang="fr-FR" sz="1200" b="0" dirty="0">
                <a:solidFill>
                  <a:srgbClr val="1A1A1A"/>
                </a:solidFill>
              </a:rPr>
              <a:t>. </a:t>
            </a:r>
            <a:r>
              <a:rPr lang="fr-FR" sz="1200" dirty="0">
                <a:solidFill>
                  <a:srgbClr val="1A1A1A"/>
                </a:solidFill>
              </a:rPr>
              <a:t>La</a:t>
            </a:r>
            <a:r>
              <a:rPr sz="1200" b="0" dirty="0">
                <a:solidFill>
                  <a:srgbClr val="1A1A1A"/>
                </a:solidFill>
              </a:rPr>
              <a:t> marge </a:t>
            </a:r>
            <a:r>
              <a:rPr sz="1200" b="0" dirty="0" err="1">
                <a:solidFill>
                  <a:srgbClr val="1A1A1A"/>
                </a:solidFill>
              </a:rPr>
              <a:t>d'EBE</a:t>
            </a:r>
            <a:r>
              <a:rPr sz="1200" b="0" dirty="0">
                <a:solidFill>
                  <a:srgbClr val="1A1A1A"/>
                </a:solidFill>
              </a:rPr>
              <a:t> est passée de 17,9 % à 22,0 %</a:t>
            </a:r>
            <a:r>
              <a:rPr lang="fr-FR" sz="1200" b="0" dirty="0">
                <a:solidFill>
                  <a:srgbClr val="1A1A1A"/>
                </a:solidFill>
              </a:rPr>
              <a:t> portée par </a:t>
            </a:r>
            <a:r>
              <a:rPr lang="fr-MA" sz="1200" b="0" dirty="0">
                <a:solidFill>
                  <a:srgbClr val="1A1A1A"/>
                </a:solidFill>
              </a:rPr>
              <a:t>u</a:t>
            </a:r>
            <a:r>
              <a:rPr lang="fr-MA" sz="1200" dirty="0"/>
              <a:t>ne forte progression de la marge brute, conjuguée à des charges d'exploitation maîtrisées malgré le renforcement des équipes.</a:t>
            </a:r>
            <a:endParaRPr sz="1200" b="0" dirty="0">
              <a:solidFill>
                <a:srgbClr val="1A1A1A"/>
              </a:solidFill>
            </a:endParaRP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Au S1 2026, </a:t>
            </a:r>
            <a:r>
              <a:rPr sz="1200" b="0" dirty="0" err="1">
                <a:solidFill>
                  <a:srgbClr val="1A1A1A"/>
                </a:solidFill>
              </a:rPr>
              <a:t>l'EBE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progresse</a:t>
            </a:r>
            <a:r>
              <a:rPr sz="1200" b="0" dirty="0">
                <a:solidFill>
                  <a:srgbClr val="1A1A1A"/>
                </a:solidFill>
              </a:rPr>
              <a:t> de 42 %, plus </a:t>
            </a:r>
            <a:r>
              <a:rPr sz="1200" b="0" dirty="0" err="1">
                <a:solidFill>
                  <a:srgbClr val="1A1A1A"/>
                </a:solidFill>
              </a:rPr>
              <a:t>vite</a:t>
            </a:r>
            <a:r>
              <a:rPr sz="1200" b="0" dirty="0">
                <a:solidFill>
                  <a:srgbClr val="1A1A1A"/>
                </a:solidFill>
              </a:rPr>
              <a:t> que </a:t>
            </a:r>
            <a:r>
              <a:rPr sz="1200" b="0" dirty="0" err="1">
                <a:solidFill>
                  <a:srgbClr val="1A1A1A"/>
                </a:solidFill>
              </a:rPr>
              <a:t>l'activité</a:t>
            </a:r>
            <a:r>
              <a:rPr sz="1200" b="0" dirty="0">
                <a:solidFill>
                  <a:srgbClr val="1A1A1A"/>
                </a:solidFill>
              </a:rPr>
              <a:t> : la marge </a:t>
            </a:r>
            <a:r>
              <a:rPr sz="1200" b="0" dirty="0" err="1">
                <a:solidFill>
                  <a:srgbClr val="1A1A1A"/>
                </a:solidFill>
              </a:rPr>
              <a:t>d'EBE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atteint</a:t>
            </a:r>
            <a:r>
              <a:rPr sz="1200" b="0" dirty="0">
                <a:solidFill>
                  <a:srgbClr val="1A1A1A"/>
                </a:solidFill>
              </a:rPr>
              <a:t> 24,8 %, </a:t>
            </a:r>
            <a:r>
              <a:rPr sz="1200" b="0" dirty="0" err="1">
                <a:solidFill>
                  <a:srgbClr val="1A1A1A"/>
                </a:solidFill>
              </a:rPr>
              <a:t>contre</a:t>
            </a:r>
            <a:r>
              <a:rPr sz="1200" b="0" dirty="0">
                <a:solidFill>
                  <a:srgbClr val="1A1A1A"/>
                </a:solidFill>
              </a:rPr>
              <a:t> 22,0 % au S1 2025, grâce à </a:t>
            </a:r>
            <a:r>
              <a:rPr sz="1200" b="0" dirty="0" err="1">
                <a:solidFill>
                  <a:srgbClr val="1A1A1A"/>
                </a:solidFill>
              </a:rPr>
              <a:t>l'effet</a:t>
            </a:r>
            <a:r>
              <a:rPr sz="1200" b="0" dirty="0">
                <a:solidFill>
                  <a:srgbClr val="1A1A1A"/>
                </a:solidFill>
              </a:rPr>
              <a:t> volume et à la </a:t>
            </a:r>
            <a:r>
              <a:rPr sz="1200" b="0" dirty="0" err="1">
                <a:solidFill>
                  <a:srgbClr val="1A1A1A"/>
                </a:solidFill>
              </a:rPr>
              <a:t>maîtrise</a:t>
            </a:r>
            <a:r>
              <a:rPr sz="1200" b="0" dirty="0">
                <a:solidFill>
                  <a:srgbClr val="1A1A1A"/>
                </a:solidFill>
              </a:rPr>
              <a:t> des charges de personnel.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7ACD8A0-D8A9-5E57-1721-BC6A3FC10AB9}"/>
              </a:ext>
            </a:extLst>
          </p:cNvPr>
          <p:cNvSpPr txBox="1"/>
          <p:nvPr/>
        </p:nvSpPr>
        <p:spPr>
          <a:xfrm>
            <a:off x="9366955" y="3170541"/>
            <a:ext cx="541815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MA" sz="1600" b="1" dirty="0">
                <a:solidFill>
                  <a:srgbClr val="00B050"/>
                </a:solidFill>
              </a:rPr>
              <a:t>+ 42%</a:t>
            </a:r>
          </a:p>
        </p:txBody>
      </p:sp>
      <p:sp>
        <p:nvSpPr>
          <p:cNvPr id="20" name="Flèche : haut 19">
            <a:extLst>
              <a:ext uri="{FF2B5EF4-FFF2-40B4-BE49-F238E27FC236}">
                <a16:creationId xmlns:a16="http://schemas.microsoft.com/office/drawing/2014/main" id="{5E1B0AD7-8522-DCD6-9258-0E5311A40C61}"/>
              </a:ext>
            </a:extLst>
          </p:cNvPr>
          <p:cNvSpPr/>
          <p:nvPr/>
        </p:nvSpPr>
        <p:spPr>
          <a:xfrm>
            <a:off x="9197193" y="3213879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èche : haut 21">
            <a:extLst>
              <a:ext uri="{FF2B5EF4-FFF2-40B4-BE49-F238E27FC236}">
                <a16:creationId xmlns:a16="http://schemas.microsoft.com/office/drawing/2014/main" id="{B9666F36-2640-6658-5613-FF217FDEAA07}"/>
              </a:ext>
            </a:extLst>
          </p:cNvPr>
          <p:cNvSpPr/>
          <p:nvPr/>
        </p:nvSpPr>
        <p:spPr>
          <a:xfrm>
            <a:off x="5013570" y="1916455"/>
            <a:ext cx="126207" cy="15954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Graphique BFR exploitation">
            <a:extLst>
              <a:ext uri="{FF2B5EF4-FFF2-40B4-BE49-F238E27FC236}">
                <a16:creationId xmlns:a16="http://schemas.microsoft.com/office/drawing/2014/main" id="{DCDC298C-A70C-E47F-11E2-69371A4AAA39}"/>
              </a:ext>
            </a:extLst>
          </p:cNvPr>
          <p:cNvGraphicFramePr/>
          <p:nvPr/>
        </p:nvGraphicFramePr>
        <p:xfrm>
          <a:off x="714081" y="3742441"/>
          <a:ext cx="6217920" cy="1152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Graphique BFR exploitation">
            <a:extLst>
              <a:ext uri="{FF2B5EF4-FFF2-40B4-BE49-F238E27FC236}">
                <a16:creationId xmlns:a16="http://schemas.microsoft.com/office/drawing/2014/main" id="{F107A38F-3040-B0BC-C2AF-FAEEA5E787B8}"/>
              </a:ext>
            </a:extLst>
          </p:cNvPr>
          <p:cNvGraphicFramePr/>
          <p:nvPr/>
        </p:nvGraphicFramePr>
        <p:xfrm>
          <a:off x="7526360" y="3827282"/>
          <a:ext cx="4069079" cy="1068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">
            <a:extLst>
              <a:ext uri="{FF2B5EF4-FFF2-40B4-BE49-F238E27FC236}">
                <a16:creationId xmlns:a16="http://schemas.microsoft.com/office/drawing/2014/main" id="{6B9830DC-2D91-F55A-95E2-32ACAAD86E7D}"/>
              </a:ext>
            </a:extLst>
          </p:cNvPr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ANALYSE DES RÉSULTATS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ÉVOLUTION DE L'EBE</a:t>
            </a:r>
            <a:r>
              <a:rPr lang="fr-FR" dirty="0"/>
              <a:t> – S1 2026</a:t>
            </a:r>
            <a:endParaRPr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19</a:t>
            </a:fld>
            <a:endParaRPr lang="fr-FR"/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6812280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14081" y="1828800"/>
            <a:ext cx="41148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Passage de l'EBE</a:t>
            </a:r>
            <a:r>
              <a:rPr sz="1200" b="0">
                <a:solidFill>
                  <a:srgbClr val="5B6F81"/>
                </a:solidFill>
              </a:rPr>
              <a:t>  (MDH)</a:t>
            </a:r>
          </a:p>
        </p:txBody>
      </p:sp>
      <p:sp>
        <p:nvSpPr>
          <p:cNvPr id="9" name="Badge"/>
          <p:cNvSpPr/>
          <p:nvPr/>
        </p:nvSpPr>
        <p:spPr>
          <a:xfrm>
            <a:off x="5775030" y="1836494"/>
            <a:ext cx="130302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sz="1400" b="1" dirty="0">
                <a:solidFill>
                  <a:srgbClr val="00B050"/>
                </a:solidFill>
              </a:rPr>
              <a:t>+42 %</a:t>
            </a:r>
            <a:r>
              <a:rPr sz="1100" dirty="0">
                <a:solidFill>
                  <a:srgbClr val="00B050"/>
                </a:solidFill>
              </a:rPr>
              <a:t>  vs. S1 2025</a:t>
            </a:r>
          </a:p>
        </p:txBody>
      </p:sp>
      <p:sp>
        <p:nvSpPr>
          <p:cNvPr id="11" name="Cadre"/>
          <p:cNvSpPr/>
          <p:nvPr/>
        </p:nvSpPr>
        <p:spPr>
          <a:xfrm>
            <a:off x="7526360" y="1691640"/>
            <a:ext cx="4215384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e"/>
          <p:cNvSpPr txBox="1"/>
          <p:nvPr/>
        </p:nvSpPr>
        <p:spPr>
          <a:xfrm>
            <a:off x="7754960" y="1828800"/>
            <a:ext cx="384048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Marge d'EBE</a:t>
            </a:r>
            <a:r>
              <a:rPr sz="1200" b="0">
                <a:solidFill>
                  <a:srgbClr val="5B6F81"/>
                </a:solidFill>
              </a:rPr>
              <a:t>  (%)</a:t>
            </a:r>
          </a:p>
        </p:txBody>
      </p:sp>
      <p:sp>
        <p:nvSpPr>
          <p:cNvPr id="13" name="Badge"/>
          <p:cNvSpPr/>
          <p:nvPr/>
        </p:nvSpPr>
        <p:spPr>
          <a:xfrm>
            <a:off x="10836616" y="1836494"/>
            <a:ext cx="66929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sz="1400" b="1" dirty="0">
                <a:solidFill>
                  <a:srgbClr val="00B050"/>
                </a:solidFill>
              </a:rPr>
              <a:t>+2,8 pts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658556"/>
              </p:ext>
            </p:extLst>
          </p:nvPr>
        </p:nvGraphicFramePr>
        <p:xfrm>
          <a:off x="7617801" y="2286000"/>
          <a:ext cx="4023360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e"/>
          <p:cNvSpPr txBox="1"/>
          <p:nvPr/>
        </p:nvSpPr>
        <p:spPr>
          <a:xfrm>
            <a:off x="700365" y="5526653"/>
            <a:ext cx="10835640" cy="60529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La </a:t>
            </a:r>
            <a:r>
              <a:rPr sz="1200" b="0" dirty="0" err="1">
                <a:solidFill>
                  <a:srgbClr val="1A1A1A"/>
                </a:solidFill>
              </a:rPr>
              <a:t>hausse</a:t>
            </a:r>
            <a:r>
              <a:rPr sz="1200" b="0" dirty="0">
                <a:solidFill>
                  <a:srgbClr val="1A1A1A"/>
                </a:solidFill>
              </a:rPr>
              <a:t> de </a:t>
            </a:r>
            <a:r>
              <a:rPr sz="1200" b="0" dirty="0" err="1">
                <a:solidFill>
                  <a:srgbClr val="1A1A1A"/>
                </a:solidFill>
              </a:rPr>
              <a:t>l'EBE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provient</a:t>
            </a:r>
            <a:r>
              <a:rPr sz="1200" b="0" dirty="0">
                <a:solidFill>
                  <a:srgbClr val="1A1A1A"/>
                </a:solidFill>
              </a:rPr>
              <a:t> de la marge brute (+99 MDH), </a:t>
            </a:r>
            <a:r>
              <a:rPr sz="1200" b="0" dirty="0" err="1">
                <a:solidFill>
                  <a:srgbClr val="1A1A1A"/>
                </a:solidFill>
              </a:rPr>
              <a:t>portée</a:t>
            </a:r>
            <a:r>
              <a:rPr sz="1200" b="0" dirty="0">
                <a:solidFill>
                  <a:srgbClr val="1A1A1A"/>
                </a:solidFill>
              </a:rPr>
              <a:t> par </a:t>
            </a:r>
            <a:r>
              <a:rPr sz="1200" b="0" dirty="0" err="1">
                <a:solidFill>
                  <a:srgbClr val="1A1A1A"/>
                </a:solidFill>
              </a:rPr>
              <a:t>l'effet</a:t>
            </a:r>
            <a:r>
              <a:rPr sz="1200" b="0" dirty="0">
                <a:solidFill>
                  <a:srgbClr val="1A1A1A"/>
                </a:solidFill>
              </a:rPr>
              <a:t> volume et un mix favorable aux </a:t>
            </a:r>
            <a:r>
              <a:rPr sz="1200" b="0" dirty="0" err="1">
                <a:solidFill>
                  <a:srgbClr val="1A1A1A"/>
                </a:solidFill>
              </a:rPr>
              <a:t>activités</a:t>
            </a:r>
            <a:r>
              <a:rPr sz="1200" b="0" dirty="0">
                <a:solidFill>
                  <a:srgbClr val="1A1A1A"/>
                </a:solidFill>
              </a:rPr>
              <a:t> à forte </a:t>
            </a:r>
            <a:r>
              <a:rPr sz="1200" b="0" dirty="0" err="1">
                <a:solidFill>
                  <a:srgbClr val="1A1A1A"/>
                </a:solidFill>
              </a:rPr>
              <a:t>valeur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ajoutée</a:t>
            </a:r>
            <a:r>
              <a:rPr sz="1200" b="0" dirty="0">
                <a:solidFill>
                  <a:srgbClr val="1A1A1A"/>
                </a:solidFill>
              </a:rPr>
              <a:t>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Les charges de personnel </a:t>
            </a:r>
            <a:r>
              <a:rPr sz="1200" b="0" dirty="0" err="1">
                <a:solidFill>
                  <a:srgbClr val="1A1A1A"/>
                </a:solidFill>
              </a:rPr>
              <a:t>progressent</a:t>
            </a:r>
            <a:r>
              <a:rPr sz="1200" b="0" dirty="0">
                <a:solidFill>
                  <a:srgbClr val="1A1A1A"/>
                </a:solidFill>
              </a:rPr>
              <a:t> de 6 %, </a:t>
            </a:r>
            <a:r>
              <a:rPr sz="1200" b="0" dirty="0" err="1">
                <a:solidFill>
                  <a:srgbClr val="1A1A1A"/>
                </a:solidFill>
              </a:rPr>
              <a:t>nettement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moins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vite</a:t>
            </a:r>
            <a:r>
              <a:rPr sz="1200" b="0" dirty="0">
                <a:solidFill>
                  <a:srgbClr val="1A1A1A"/>
                </a:solidFill>
              </a:rPr>
              <a:t> que </a:t>
            </a:r>
            <a:r>
              <a:rPr sz="1200" b="0" dirty="0" err="1">
                <a:solidFill>
                  <a:srgbClr val="1A1A1A"/>
                </a:solidFill>
              </a:rPr>
              <a:t>l'activité</a:t>
            </a:r>
            <a:r>
              <a:rPr sz="1200" b="0" dirty="0">
                <a:solidFill>
                  <a:srgbClr val="1A1A1A"/>
                </a:solidFill>
              </a:rPr>
              <a:t> ; les </a:t>
            </a:r>
            <a:r>
              <a:rPr sz="1200" b="0" dirty="0" err="1">
                <a:solidFill>
                  <a:srgbClr val="1A1A1A"/>
                </a:solidFill>
              </a:rPr>
              <a:t>autres</a:t>
            </a:r>
            <a:r>
              <a:rPr sz="1200" b="0" dirty="0">
                <a:solidFill>
                  <a:srgbClr val="1A1A1A"/>
                </a:solidFill>
              </a:rPr>
              <a:t> frais </a:t>
            </a:r>
            <a:r>
              <a:rPr sz="1200" b="0" dirty="0" err="1">
                <a:solidFill>
                  <a:srgbClr val="1A1A1A"/>
                </a:solidFill>
              </a:rPr>
              <a:t>opérationnels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intègrent</a:t>
            </a:r>
            <a:r>
              <a:rPr sz="1200" b="0" dirty="0">
                <a:solidFill>
                  <a:srgbClr val="1A1A1A"/>
                </a:solidFill>
              </a:rPr>
              <a:t> des </a:t>
            </a:r>
            <a:r>
              <a:rPr sz="1200" b="0" dirty="0" err="1">
                <a:solidFill>
                  <a:srgbClr val="1A1A1A"/>
                </a:solidFill>
              </a:rPr>
              <a:t>honoraires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exceptionnels</a:t>
            </a:r>
            <a:r>
              <a:rPr sz="1200" b="0" dirty="0">
                <a:solidFill>
                  <a:srgbClr val="1A1A1A"/>
                </a:solidFill>
              </a:rPr>
              <a:t>, </a:t>
            </a:r>
            <a:r>
              <a:rPr sz="1200" b="0" dirty="0" err="1">
                <a:solidFill>
                  <a:srgbClr val="1A1A1A"/>
                </a:solidFill>
              </a:rPr>
              <a:t>notamment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liés</a:t>
            </a:r>
            <a:r>
              <a:rPr sz="1200" b="0" dirty="0">
                <a:solidFill>
                  <a:srgbClr val="1A1A1A"/>
                </a:solidFill>
              </a:rPr>
              <a:t> à </a:t>
            </a:r>
            <a:r>
              <a:rPr sz="1200" b="0" dirty="0" err="1">
                <a:solidFill>
                  <a:srgbClr val="1A1A1A"/>
                </a:solidFill>
              </a:rPr>
              <a:t>l'acquisition</a:t>
            </a:r>
            <a:r>
              <a:rPr sz="1200" b="0" dirty="0">
                <a:solidFill>
                  <a:srgbClr val="1A1A1A"/>
                </a:solidFill>
              </a:rPr>
              <a:t> des </a:t>
            </a:r>
            <a:r>
              <a:rPr sz="1200" b="0" dirty="0" err="1">
                <a:solidFill>
                  <a:srgbClr val="1A1A1A"/>
                </a:solidFill>
              </a:rPr>
              <a:t>minoritaires</a:t>
            </a:r>
            <a:r>
              <a:rPr sz="1200" b="0" dirty="0">
                <a:solidFill>
                  <a:srgbClr val="1A1A1A"/>
                </a:solidFill>
              </a:rPr>
              <a:t> de </a:t>
            </a:r>
            <a:r>
              <a:rPr sz="1200" b="0" dirty="0" err="1">
                <a:solidFill>
                  <a:srgbClr val="1A1A1A"/>
                </a:solidFill>
              </a:rPr>
              <a:t>Cyclopharma</a:t>
            </a:r>
            <a:r>
              <a:rPr sz="1200" b="0" dirty="0">
                <a:solidFill>
                  <a:srgbClr val="1A1A1A"/>
                </a:solidFill>
              </a:rPr>
              <a:t>.</a:t>
            </a:r>
          </a:p>
        </p:txBody>
      </p:sp>
      <p:sp>
        <p:nvSpPr>
          <p:cNvPr id="17" name="Flèche : haut 16">
            <a:extLst>
              <a:ext uri="{FF2B5EF4-FFF2-40B4-BE49-F238E27FC236}">
                <a16:creationId xmlns:a16="http://schemas.microsoft.com/office/drawing/2014/main" id="{286E1C20-3783-4C12-6438-DB16A179D827}"/>
              </a:ext>
            </a:extLst>
          </p:cNvPr>
          <p:cNvSpPr/>
          <p:nvPr/>
        </p:nvSpPr>
        <p:spPr>
          <a:xfrm>
            <a:off x="5563575" y="1864444"/>
            <a:ext cx="126207" cy="15954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74F7636B-ED95-0072-8D6E-C2DCEA0F8214}"/>
              </a:ext>
            </a:extLst>
          </p:cNvPr>
          <p:cNvSpPr/>
          <p:nvPr/>
        </p:nvSpPr>
        <p:spPr>
          <a:xfrm>
            <a:off x="10623256" y="1864444"/>
            <a:ext cx="126207" cy="15954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4" name="Chart 9">
            <a:extLst>
              <a:ext uri="{FF2B5EF4-FFF2-40B4-BE49-F238E27FC236}">
                <a16:creationId xmlns:a16="http://schemas.microsoft.com/office/drawing/2014/main" id="{3511D85B-1C5C-2FA8-735A-4D08E4D04B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165851"/>
              </p:ext>
            </p:extLst>
          </p:nvPr>
        </p:nvGraphicFramePr>
        <p:xfrm>
          <a:off x="668361" y="2286000"/>
          <a:ext cx="6492240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ANALYSE DES RÉSULTATS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MA" dirty="0"/>
              <a:t>RÉSULTAT NET PART DU GROUPE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20</a:t>
            </a:fld>
            <a:endParaRPr lang="fr-FR"/>
          </a:p>
        </p:txBody>
      </p:sp>
      <p:sp>
        <p:nvSpPr>
          <p:cNvPr id="6" name="Source"/>
          <p:cNvSpPr txBox="1"/>
          <p:nvPr/>
        </p:nvSpPr>
        <p:spPr>
          <a:xfrm>
            <a:off x="1325880" y="6400064"/>
            <a:ext cx="87782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400"/>
              </a:spcAft>
            </a:pPr>
            <a:r>
              <a:rPr sz="900" b="0" dirty="0">
                <a:solidFill>
                  <a:srgbClr val="5B6F81"/>
                </a:solidFill>
              </a:rPr>
              <a:t>(1) TCAM </a:t>
            </a:r>
            <a:r>
              <a:rPr sz="900" b="0" dirty="0" err="1">
                <a:solidFill>
                  <a:srgbClr val="5B6F81"/>
                </a:solidFill>
              </a:rPr>
              <a:t>calculé</a:t>
            </a:r>
            <a:r>
              <a:rPr sz="900" b="0" dirty="0">
                <a:solidFill>
                  <a:srgbClr val="5B6F81"/>
                </a:solidFill>
              </a:rPr>
              <a:t> sur un </a:t>
            </a:r>
            <a:r>
              <a:rPr sz="900" b="0" dirty="0" err="1">
                <a:solidFill>
                  <a:srgbClr val="5B6F81"/>
                </a:solidFill>
              </a:rPr>
              <a:t>résultat</a:t>
            </a:r>
            <a:r>
              <a:rPr sz="900" b="0" dirty="0">
                <a:solidFill>
                  <a:srgbClr val="5B6F81"/>
                </a:solidFill>
              </a:rPr>
              <a:t> 2025 </a:t>
            </a:r>
            <a:r>
              <a:rPr sz="900" b="0" dirty="0" err="1">
                <a:solidFill>
                  <a:srgbClr val="5B6F81"/>
                </a:solidFill>
              </a:rPr>
              <a:t>incluant</a:t>
            </a:r>
            <a:r>
              <a:rPr lang="fr-FR" sz="900" b="0" dirty="0">
                <a:solidFill>
                  <a:srgbClr val="5B6F81"/>
                </a:solidFill>
              </a:rPr>
              <a:t> un</a:t>
            </a:r>
            <a:r>
              <a:rPr sz="900" b="0" dirty="0">
                <a:solidFill>
                  <a:srgbClr val="5B6F81"/>
                </a:solidFill>
              </a:rPr>
              <a:t> </a:t>
            </a:r>
            <a:r>
              <a:rPr lang="fr-MA" sz="900" dirty="0">
                <a:solidFill>
                  <a:srgbClr val="5B6F81"/>
                </a:solidFill>
              </a:rPr>
              <a:t>produit non courant lié à la cession du fonds de commerce de l'activité Varian au S1 2025. </a:t>
            </a:r>
            <a:br>
              <a:rPr lang="fr-MA" sz="900" dirty="0">
                <a:solidFill>
                  <a:srgbClr val="5B6F81"/>
                </a:solidFill>
              </a:rPr>
            </a:br>
            <a:r>
              <a:rPr sz="900" b="0" dirty="0">
                <a:solidFill>
                  <a:srgbClr val="5B6F81"/>
                </a:solidFill>
              </a:rPr>
              <a:t>(2) Hors </a:t>
            </a:r>
            <a:r>
              <a:rPr sz="900" b="0" dirty="0" err="1">
                <a:solidFill>
                  <a:srgbClr val="5B6F81"/>
                </a:solidFill>
              </a:rPr>
              <a:t>produit</a:t>
            </a:r>
            <a:r>
              <a:rPr sz="900" b="0" dirty="0">
                <a:solidFill>
                  <a:srgbClr val="5B6F81"/>
                </a:solidFill>
              </a:rPr>
              <a:t> non courant </a:t>
            </a:r>
            <a:r>
              <a:rPr sz="900" b="0" dirty="0" err="1">
                <a:solidFill>
                  <a:srgbClr val="5B6F81"/>
                </a:solidFill>
              </a:rPr>
              <a:t>lié</a:t>
            </a:r>
            <a:r>
              <a:rPr sz="900" b="0" dirty="0">
                <a:solidFill>
                  <a:srgbClr val="5B6F81"/>
                </a:solidFill>
              </a:rPr>
              <a:t> à la cession du fonds de commerce de </a:t>
            </a:r>
            <a:r>
              <a:rPr sz="900" b="0" dirty="0" err="1">
                <a:solidFill>
                  <a:srgbClr val="5B6F81"/>
                </a:solidFill>
              </a:rPr>
              <a:t>l'activité</a:t>
            </a:r>
            <a:r>
              <a:rPr sz="900" b="0" dirty="0">
                <a:solidFill>
                  <a:srgbClr val="5B6F81"/>
                </a:solidFill>
              </a:rPr>
              <a:t> Varian au S1 2025</a:t>
            </a:r>
            <a:r>
              <a:rPr lang="fr-FR" sz="900" b="0" dirty="0">
                <a:solidFill>
                  <a:srgbClr val="5B6F81"/>
                </a:solidFill>
              </a:rPr>
              <a:t> (92 MDH)</a:t>
            </a:r>
            <a:r>
              <a:rPr sz="900" b="0" dirty="0">
                <a:solidFill>
                  <a:srgbClr val="5B6F81"/>
                </a:solidFill>
              </a:rPr>
              <a:t>. </a:t>
            </a:r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6675120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14081" y="1828800"/>
            <a:ext cx="2638719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dirty="0" err="1">
                <a:solidFill>
                  <a:srgbClr val="0F529C"/>
                </a:solidFill>
              </a:rPr>
              <a:t>Historique</a:t>
            </a:r>
            <a:r>
              <a:rPr sz="1500" b="1" dirty="0">
                <a:solidFill>
                  <a:srgbClr val="0F529C"/>
                </a:solidFill>
              </a:rPr>
              <a:t> 2023-2025</a:t>
            </a:r>
            <a:r>
              <a:rPr sz="1200" b="0" dirty="0">
                <a:solidFill>
                  <a:srgbClr val="5B6F81"/>
                </a:solidFill>
              </a:rPr>
              <a:t>  (MDH)</a:t>
            </a:r>
          </a:p>
        </p:txBody>
      </p:sp>
      <p:sp>
        <p:nvSpPr>
          <p:cNvPr id="9" name="Badge variation"/>
          <p:cNvSpPr/>
          <p:nvPr/>
        </p:nvSpPr>
        <p:spPr>
          <a:xfrm>
            <a:off x="4600281" y="1810512"/>
            <a:ext cx="2377440" cy="384048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/>
            <a:r>
              <a:rPr sz="1400" b="1" dirty="0">
                <a:solidFill>
                  <a:srgbClr val="00B050"/>
                </a:solidFill>
              </a:rPr>
              <a:t>TCAM +62,6 % </a:t>
            </a:r>
            <a:r>
              <a:rPr lang="fr-MA" sz="1400" b="1" dirty="0">
                <a:solidFill>
                  <a:srgbClr val="00B050"/>
                </a:solidFill>
              </a:rPr>
              <a:t>(1)</a:t>
            </a:r>
            <a:endParaRPr sz="1400" b="1" dirty="0">
              <a:solidFill>
                <a:srgbClr val="00B050"/>
              </a:solidFill>
            </a:endParaRPr>
          </a:p>
        </p:txBody>
      </p:sp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754970"/>
              </p:ext>
            </p:extLst>
          </p:nvPr>
        </p:nvGraphicFramePr>
        <p:xfrm>
          <a:off x="714081" y="2286000"/>
          <a:ext cx="621792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dre"/>
          <p:cNvSpPr/>
          <p:nvPr/>
        </p:nvSpPr>
        <p:spPr>
          <a:xfrm>
            <a:off x="7343481" y="1691640"/>
            <a:ext cx="4398264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e"/>
          <p:cNvSpPr txBox="1"/>
          <p:nvPr/>
        </p:nvSpPr>
        <p:spPr>
          <a:xfrm>
            <a:off x="7572081" y="1828800"/>
            <a:ext cx="402336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fr-MA" sz="1500" b="1" dirty="0">
                <a:solidFill>
                  <a:srgbClr val="0F529C"/>
                </a:solidFill>
              </a:rPr>
              <a:t>S1 2026 vs S1 2025 </a:t>
            </a:r>
            <a:r>
              <a:rPr lang="fr-MA" sz="1200" dirty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13" name="Char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850703"/>
              </p:ext>
            </p:extLst>
          </p:nvPr>
        </p:nvGraphicFramePr>
        <p:xfrm>
          <a:off x="7526360" y="2606040"/>
          <a:ext cx="406908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Cadre"/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e"/>
          <p:cNvSpPr txBox="1"/>
          <p:nvPr/>
        </p:nvSpPr>
        <p:spPr>
          <a:xfrm>
            <a:off x="700365" y="5434319"/>
            <a:ext cx="10835640" cy="789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fr-MA" sz="1200" dirty="0"/>
              <a:t>Sur 2023-2025, le résultat net part du Groupe a progressé avec la croissance de l'EBE. Le net rebond de 2025 intègre le produit non courant lié à la cession du fonds de commerce de l'activité Varian</a:t>
            </a:r>
            <a:r>
              <a:rPr sz="1200" b="0" dirty="0">
                <a:solidFill>
                  <a:srgbClr val="1A1A1A"/>
                </a:solidFill>
              </a:rPr>
              <a:t>.</a:t>
            </a:r>
            <a:endParaRPr lang="fr-FR" sz="1200" b="0" dirty="0">
              <a:solidFill>
                <a:srgbClr val="1A1A1A"/>
              </a:solidFill>
            </a:endParaRP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Au S1 2026, le </a:t>
            </a:r>
            <a:r>
              <a:rPr sz="1200" b="0" dirty="0" err="1">
                <a:solidFill>
                  <a:srgbClr val="1A1A1A"/>
                </a:solidFill>
              </a:rPr>
              <a:t>résultat</a:t>
            </a:r>
            <a:r>
              <a:rPr sz="1200" b="0" dirty="0">
                <a:solidFill>
                  <a:srgbClr val="1A1A1A"/>
                </a:solidFill>
              </a:rPr>
              <a:t> net </a:t>
            </a:r>
            <a:r>
              <a:rPr sz="1200" b="0" dirty="0" err="1">
                <a:solidFill>
                  <a:srgbClr val="1A1A1A"/>
                </a:solidFill>
              </a:rPr>
              <a:t>progresse</a:t>
            </a:r>
            <a:r>
              <a:rPr sz="1200" b="0" dirty="0">
                <a:solidFill>
                  <a:srgbClr val="1A1A1A"/>
                </a:solidFill>
              </a:rPr>
              <a:t> de </a:t>
            </a:r>
            <a:r>
              <a:rPr lang="fr-FR" sz="1200" b="0" dirty="0">
                <a:solidFill>
                  <a:srgbClr val="1A1A1A"/>
                </a:solidFill>
              </a:rPr>
              <a:t>65</a:t>
            </a:r>
            <a:r>
              <a:rPr sz="1200" b="0" dirty="0">
                <a:solidFill>
                  <a:srgbClr val="1A1A1A"/>
                </a:solidFill>
              </a:rPr>
              <a:t> % par rapport au S1 2025 </a:t>
            </a:r>
            <a:r>
              <a:rPr sz="1200" b="0" dirty="0" err="1">
                <a:solidFill>
                  <a:srgbClr val="1A1A1A"/>
                </a:solidFill>
              </a:rPr>
              <a:t>retraité</a:t>
            </a:r>
            <a:r>
              <a:rPr lang="fr-FR" sz="1200" b="0" dirty="0">
                <a:solidFill>
                  <a:srgbClr val="1A1A1A"/>
                </a:solidFill>
              </a:rPr>
              <a:t> de cet élément</a:t>
            </a:r>
            <a:r>
              <a:rPr sz="1200" b="0" dirty="0">
                <a:solidFill>
                  <a:srgbClr val="1A1A1A"/>
                </a:solidFill>
              </a:rPr>
              <a:t>, malgré </a:t>
            </a:r>
            <a:r>
              <a:rPr sz="1200" b="0" dirty="0" err="1">
                <a:solidFill>
                  <a:srgbClr val="1A1A1A"/>
                </a:solidFill>
              </a:rPr>
              <a:t>une</a:t>
            </a:r>
            <a:r>
              <a:rPr sz="1200" b="0" dirty="0">
                <a:solidFill>
                  <a:srgbClr val="1A1A1A"/>
                </a:solidFill>
              </a:rPr>
              <a:t> charge financière non </a:t>
            </a:r>
            <a:r>
              <a:rPr sz="1200" b="0" dirty="0" err="1">
                <a:solidFill>
                  <a:srgbClr val="1A1A1A"/>
                </a:solidFill>
              </a:rPr>
              <a:t>récurrente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d'environ</a:t>
            </a:r>
            <a:r>
              <a:rPr sz="1200" b="0" dirty="0">
                <a:solidFill>
                  <a:srgbClr val="1A1A1A"/>
                </a:solidFill>
              </a:rPr>
              <a:t> 30 MDH </a:t>
            </a:r>
            <a:r>
              <a:rPr sz="1200" dirty="0" err="1">
                <a:solidFill>
                  <a:srgbClr val="1A1A1A"/>
                </a:solidFill>
              </a:rPr>
              <a:t>liée</a:t>
            </a:r>
            <a:r>
              <a:rPr sz="1200" dirty="0">
                <a:solidFill>
                  <a:srgbClr val="1A1A1A"/>
                </a:solidFill>
              </a:rPr>
              <a:t> </a:t>
            </a:r>
            <a:r>
              <a:rPr lang="fr-MA" sz="1200" dirty="0">
                <a:solidFill>
                  <a:srgbClr val="1A1A1A"/>
                </a:solidFill>
              </a:rPr>
              <a:t>à une restructuration des dettes à long terme.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0E988-B8D3-DC75-D49B-D23F5A08C75F}"/>
              </a:ext>
            </a:extLst>
          </p:cNvPr>
          <p:cNvSpPr txBox="1"/>
          <p:nvPr/>
        </p:nvSpPr>
        <p:spPr>
          <a:xfrm>
            <a:off x="9956212" y="2930326"/>
            <a:ext cx="541816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MA" sz="1600" b="1" dirty="0">
                <a:solidFill>
                  <a:srgbClr val="00B050"/>
                </a:solidFill>
              </a:rPr>
              <a:t>+ 65%</a:t>
            </a:r>
          </a:p>
        </p:txBody>
      </p:sp>
      <p:sp>
        <p:nvSpPr>
          <p:cNvPr id="14" name="Flèche : haut 13">
            <a:extLst>
              <a:ext uri="{FF2B5EF4-FFF2-40B4-BE49-F238E27FC236}">
                <a16:creationId xmlns:a16="http://schemas.microsoft.com/office/drawing/2014/main" id="{7C02FA6C-5C2A-8DF7-B2D2-6215638779F2}"/>
              </a:ext>
            </a:extLst>
          </p:cNvPr>
          <p:cNvSpPr/>
          <p:nvPr/>
        </p:nvSpPr>
        <p:spPr>
          <a:xfrm>
            <a:off x="9775196" y="2973665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00B69232-E262-25B0-37B8-38AACCFDF235}"/>
              </a:ext>
            </a:extLst>
          </p:cNvPr>
          <p:cNvSpPr/>
          <p:nvPr/>
        </p:nvSpPr>
        <p:spPr>
          <a:xfrm>
            <a:off x="4885652" y="1916455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Graphique BFR exploitation">
            <a:extLst>
              <a:ext uri="{FF2B5EF4-FFF2-40B4-BE49-F238E27FC236}">
                <a16:creationId xmlns:a16="http://schemas.microsoft.com/office/drawing/2014/main" id="{49C1DB9B-A00F-C553-5BB5-B9C1441835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680377"/>
              </p:ext>
            </p:extLst>
          </p:nvPr>
        </p:nvGraphicFramePr>
        <p:xfrm>
          <a:off x="714081" y="3931168"/>
          <a:ext cx="6217920" cy="954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Graphique BFR exploitation">
            <a:extLst>
              <a:ext uri="{FF2B5EF4-FFF2-40B4-BE49-F238E27FC236}">
                <a16:creationId xmlns:a16="http://schemas.microsoft.com/office/drawing/2014/main" id="{E822C437-3C02-E638-3C3A-456D9C0FD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0263571"/>
              </p:ext>
            </p:extLst>
          </p:nvPr>
        </p:nvGraphicFramePr>
        <p:xfrm>
          <a:off x="7526360" y="3751864"/>
          <a:ext cx="4069080" cy="954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STRUCTURE FINANCIÈRE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">
            <a:extLst>
              <a:ext uri="{FF2B5EF4-FFF2-40B4-BE49-F238E27FC236}">
                <a16:creationId xmlns:a16="http://schemas.microsoft.com/office/drawing/2014/main" id="{DD607322-DD11-4BAF-8A89-F5912995BFD5}"/>
              </a:ext>
            </a:extLst>
          </p:cNvPr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/>
              <a:t>STRUCTURE FINANCIÈRE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ENDETTEMENT NET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22</a:t>
            </a:fld>
            <a:endParaRPr lang="fr-FR"/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6675120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09826" y="1828800"/>
            <a:ext cx="42062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Historique 2023-2025</a:t>
            </a:r>
            <a:r>
              <a:rPr sz="1200" b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484358"/>
              </p:ext>
            </p:extLst>
          </p:nvPr>
        </p:nvGraphicFramePr>
        <p:xfrm>
          <a:off x="718970" y="2286000"/>
          <a:ext cx="621792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dre"/>
          <p:cNvSpPr/>
          <p:nvPr/>
        </p:nvSpPr>
        <p:spPr>
          <a:xfrm>
            <a:off x="7339226" y="1691640"/>
            <a:ext cx="4398264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e"/>
          <p:cNvSpPr txBox="1"/>
          <p:nvPr/>
        </p:nvSpPr>
        <p:spPr>
          <a:xfrm>
            <a:off x="7567826" y="1828800"/>
            <a:ext cx="4023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31/12/2025 vs. 30/06/2026</a:t>
            </a:r>
            <a:r>
              <a:rPr sz="1200" b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7522105" y="2606040"/>
          <a:ext cx="406908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e"/>
          <p:cNvSpPr txBox="1"/>
          <p:nvPr/>
        </p:nvSpPr>
        <p:spPr>
          <a:xfrm>
            <a:off x="700365" y="5526654"/>
            <a:ext cx="10835640" cy="60529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Sur 2023-2025, </a:t>
            </a:r>
            <a:r>
              <a:rPr sz="1200" b="0" dirty="0" err="1">
                <a:solidFill>
                  <a:srgbClr val="1A1A1A"/>
                </a:solidFill>
              </a:rPr>
              <a:t>l'endettement</a:t>
            </a:r>
            <a:r>
              <a:rPr sz="1200" b="0" dirty="0">
                <a:solidFill>
                  <a:srgbClr val="1A1A1A"/>
                </a:solidFill>
              </a:rPr>
              <a:t> net a </a:t>
            </a:r>
            <a:r>
              <a:rPr sz="1200" b="0" dirty="0" err="1">
                <a:solidFill>
                  <a:srgbClr val="1A1A1A"/>
                </a:solidFill>
              </a:rPr>
              <a:t>été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divisé</a:t>
            </a:r>
            <a:r>
              <a:rPr sz="1200" b="0" dirty="0">
                <a:solidFill>
                  <a:srgbClr val="1A1A1A"/>
                </a:solidFill>
              </a:rPr>
              <a:t> par plus de deux, à </a:t>
            </a:r>
            <a:r>
              <a:rPr lang="fr-FR" sz="1200" dirty="0">
                <a:solidFill>
                  <a:srgbClr val="1A1A1A"/>
                </a:solidFill>
              </a:rPr>
              <a:t>216</a:t>
            </a:r>
            <a:r>
              <a:rPr sz="1200" b="0" dirty="0">
                <a:solidFill>
                  <a:srgbClr val="1A1A1A"/>
                </a:solidFill>
              </a:rPr>
              <a:t> MDH fin 2025, avec </a:t>
            </a:r>
            <a:r>
              <a:rPr sz="1200" b="0" dirty="0" err="1">
                <a:solidFill>
                  <a:srgbClr val="1A1A1A"/>
                </a:solidFill>
              </a:rPr>
              <a:t>notamment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l'encaissement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lié</a:t>
            </a:r>
            <a:r>
              <a:rPr sz="1200" b="0" dirty="0">
                <a:solidFill>
                  <a:srgbClr val="1A1A1A"/>
                </a:solidFill>
              </a:rPr>
              <a:t> à la cession du fonds de commerce de </a:t>
            </a:r>
            <a:r>
              <a:rPr sz="1200" b="0" dirty="0" err="1">
                <a:solidFill>
                  <a:srgbClr val="1A1A1A"/>
                </a:solidFill>
              </a:rPr>
              <a:t>l'activité</a:t>
            </a:r>
            <a:r>
              <a:rPr sz="1200" b="0" dirty="0">
                <a:solidFill>
                  <a:srgbClr val="1A1A1A"/>
                </a:solidFill>
              </a:rPr>
              <a:t> Varian.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Au 30 </a:t>
            </a:r>
            <a:r>
              <a:rPr sz="1200" b="0" dirty="0" err="1">
                <a:solidFill>
                  <a:srgbClr val="1A1A1A"/>
                </a:solidFill>
              </a:rPr>
              <a:t>juin</a:t>
            </a:r>
            <a:r>
              <a:rPr sz="1200" b="0" dirty="0">
                <a:solidFill>
                  <a:srgbClr val="1A1A1A"/>
                </a:solidFill>
              </a:rPr>
              <a:t> 2026, il </a:t>
            </a:r>
            <a:r>
              <a:rPr sz="1200" b="0" dirty="0" err="1">
                <a:solidFill>
                  <a:srgbClr val="1A1A1A"/>
                </a:solidFill>
              </a:rPr>
              <a:t>atteint</a:t>
            </a:r>
            <a:r>
              <a:rPr sz="1200" b="0" dirty="0">
                <a:solidFill>
                  <a:srgbClr val="1A1A1A"/>
                </a:solidFill>
              </a:rPr>
              <a:t> 781 MDH, sous </a:t>
            </a:r>
            <a:r>
              <a:rPr sz="1200" b="0" dirty="0" err="1">
                <a:solidFill>
                  <a:srgbClr val="1A1A1A"/>
                </a:solidFill>
              </a:rPr>
              <a:t>l'effet</a:t>
            </a:r>
            <a:r>
              <a:rPr sz="1200" b="0" dirty="0">
                <a:solidFill>
                  <a:srgbClr val="1A1A1A"/>
                </a:solidFill>
              </a:rPr>
              <a:t> de la </a:t>
            </a:r>
            <a:r>
              <a:rPr sz="1200" b="0" dirty="0" err="1">
                <a:solidFill>
                  <a:srgbClr val="1A1A1A"/>
                </a:solidFill>
              </a:rPr>
              <a:t>hausse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lang="fr-FR" sz="1200" b="0" dirty="0">
                <a:solidFill>
                  <a:srgbClr val="1A1A1A"/>
                </a:solidFill>
              </a:rPr>
              <a:t>de l’activité </a:t>
            </a:r>
            <a:r>
              <a:rPr sz="1200" b="0" dirty="0">
                <a:solidFill>
                  <a:srgbClr val="1A1A1A"/>
                </a:solidFill>
              </a:rPr>
              <a:t>et de </a:t>
            </a:r>
            <a:r>
              <a:rPr sz="1200" b="0" dirty="0" err="1">
                <a:solidFill>
                  <a:srgbClr val="1A1A1A"/>
                </a:solidFill>
              </a:rPr>
              <a:t>l'acquisition</a:t>
            </a:r>
            <a:r>
              <a:rPr sz="1200" b="0" dirty="0">
                <a:solidFill>
                  <a:srgbClr val="1A1A1A"/>
                </a:solidFill>
              </a:rPr>
              <a:t> des </a:t>
            </a:r>
            <a:r>
              <a:rPr sz="1200" b="0" dirty="0" err="1">
                <a:solidFill>
                  <a:srgbClr val="1A1A1A"/>
                </a:solidFill>
              </a:rPr>
              <a:t>minoritaires</a:t>
            </a:r>
            <a:r>
              <a:rPr sz="1200" b="0" dirty="0">
                <a:solidFill>
                  <a:srgbClr val="1A1A1A"/>
                </a:solidFill>
              </a:rPr>
              <a:t> de </a:t>
            </a:r>
            <a:r>
              <a:rPr sz="1200" b="0" dirty="0" err="1">
                <a:solidFill>
                  <a:srgbClr val="1A1A1A"/>
                </a:solidFill>
              </a:rPr>
              <a:t>Cyclopharma</a:t>
            </a:r>
            <a:r>
              <a:rPr lang="fr-FR" sz="1200" dirty="0">
                <a:solidFill>
                  <a:srgbClr val="1A1A1A"/>
                </a:solidFill>
              </a:rPr>
              <a:t>.</a:t>
            </a:r>
            <a:endParaRPr sz="1200" b="0" dirty="0">
              <a:solidFill>
                <a:srgbClr val="1A1A1A"/>
              </a:solidFill>
            </a:endParaRPr>
          </a:p>
        </p:txBody>
      </p:sp>
      <p:sp>
        <p:nvSpPr>
          <p:cNvPr id="17" name="Badge">
            <a:extLst>
              <a:ext uri="{FF2B5EF4-FFF2-40B4-BE49-F238E27FC236}">
                <a16:creationId xmlns:a16="http://schemas.microsoft.com/office/drawing/2014/main" id="{A72C6369-68A8-F299-AF5F-36FA3E850DE5}"/>
              </a:ext>
            </a:extLst>
          </p:cNvPr>
          <p:cNvSpPr/>
          <p:nvPr/>
        </p:nvSpPr>
        <p:spPr>
          <a:xfrm>
            <a:off x="5106272" y="1828800"/>
            <a:ext cx="192557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MA" sz="1400" b="1" dirty="0">
                <a:solidFill>
                  <a:srgbClr val="00B050"/>
                </a:solidFill>
              </a:rPr>
              <a:t>TCAM -36,2 %</a:t>
            </a:r>
          </a:p>
        </p:txBody>
      </p:sp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CD88587C-CB63-82DA-60AC-1D8FDB7069B9}"/>
              </a:ext>
            </a:extLst>
          </p:cNvPr>
          <p:cNvSpPr/>
          <p:nvPr/>
        </p:nvSpPr>
        <p:spPr>
          <a:xfrm flipV="1">
            <a:off x="5282507" y="1856750"/>
            <a:ext cx="126207" cy="15954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dre">
            <a:extLst>
              <a:ext uri="{FF2B5EF4-FFF2-40B4-BE49-F238E27FC236}">
                <a16:creationId xmlns:a16="http://schemas.microsoft.com/office/drawing/2014/main" id="{44F6CEF1-14BC-7362-212B-780844956BD0}"/>
              </a:ext>
            </a:extLst>
          </p:cNvPr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/>
              <a:t>STRUCTURE FINANCIÈRE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BESOIN EN FONDS DE ROULEMENT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23</a:t>
            </a:fld>
            <a:endParaRPr lang="fr-FR"/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6675120" cy="3520440"/>
          </a:xfrm>
          <a:prstGeom prst="round2DiagRect">
            <a:avLst>
              <a:gd name="adj1" fmla="val 8181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08102" y="1828800"/>
            <a:ext cx="42062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Historique 2023-2025</a:t>
            </a:r>
            <a:r>
              <a:rPr sz="1200" b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717246" y="2286000"/>
          <a:ext cx="621792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dre"/>
          <p:cNvSpPr/>
          <p:nvPr/>
        </p:nvSpPr>
        <p:spPr>
          <a:xfrm>
            <a:off x="7337502" y="1691640"/>
            <a:ext cx="4398264" cy="3520440"/>
          </a:xfrm>
          <a:prstGeom prst="round2DiagRect">
            <a:avLst>
              <a:gd name="adj1" fmla="val 8181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e"/>
          <p:cNvSpPr txBox="1"/>
          <p:nvPr/>
        </p:nvSpPr>
        <p:spPr>
          <a:xfrm>
            <a:off x="7566102" y="1828800"/>
            <a:ext cx="4023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dirty="0">
                <a:solidFill>
                  <a:srgbClr val="0F529C"/>
                </a:solidFill>
              </a:rPr>
              <a:t>31/12/2025 vs. 30/06/2026</a:t>
            </a:r>
            <a:r>
              <a:rPr sz="1200" b="0" dirty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971224"/>
              </p:ext>
            </p:extLst>
          </p:nvPr>
        </p:nvGraphicFramePr>
        <p:xfrm>
          <a:off x="7520381" y="2606040"/>
          <a:ext cx="406908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e"/>
          <p:cNvSpPr txBox="1"/>
          <p:nvPr/>
        </p:nvSpPr>
        <p:spPr>
          <a:xfrm>
            <a:off x="700365" y="5618986"/>
            <a:ext cx="10835640" cy="4206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Sur 2023-2025, le BFR a </a:t>
            </a:r>
            <a:r>
              <a:rPr sz="1200" b="0" dirty="0" err="1">
                <a:solidFill>
                  <a:srgbClr val="1A1A1A"/>
                </a:solidFill>
              </a:rPr>
              <a:t>été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maîtrisé</a:t>
            </a:r>
            <a:r>
              <a:rPr sz="1200" b="0" dirty="0">
                <a:solidFill>
                  <a:srgbClr val="1A1A1A"/>
                </a:solidFill>
              </a:rPr>
              <a:t> (-2,7 % par an </a:t>
            </a:r>
            <a:r>
              <a:rPr sz="1200" b="0" dirty="0" err="1">
                <a:solidFill>
                  <a:srgbClr val="1A1A1A"/>
                </a:solidFill>
              </a:rPr>
              <a:t>en</a:t>
            </a:r>
            <a:r>
              <a:rPr sz="1200" b="0" dirty="0">
                <a:solidFill>
                  <a:srgbClr val="1A1A1A"/>
                </a:solidFill>
              </a:rPr>
              <a:t> </a:t>
            </a:r>
            <a:r>
              <a:rPr sz="1200" b="0" dirty="0" err="1">
                <a:solidFill>
                  <a:srgbClr val="1A1A1A"/>
                </a:solidFill>
              </a:rPr>
              <a:t>moyenne</a:t>
            </a:r>
            <a:r>
              <a:rPr sz="1200" b="0" dirty="0">
                <a:solidFill>
                  <a:srgbClr val="1A1A1A"/>
                </a:solidFill>
              </a:rPr>
              <a:t>), </a:t>
            </a:r>
            <a:r>
              <a:rPr sz="1200" b="0" dirty="0" err="1">
                <a:solidFill>
                  <a:srgbClr val="1A1A1A"/>
                </a:solidFill>
              </a:rPr>
              <a:t>alors</a:t>
            </a:r>
            <a:r>
              <a:rPr sz="1200" b="0" dirty="0">
                <a:solidFill>
                  <a:srgbClr val="1A1A1A"/>
                </a:solidFill>
              </a:rPr>
              <a:t> que le chiffre d'affaires </a:t>
            </a:r>
            <a:r>
              <a:rPr sz="1200" b="0" dirty="0" err="1">
                <a:solidFill>
                  <a:srgbClr val="1A1A1A"/>
                </a:solidFill>
              </a:rPr>
              <a:t>progressait</a:t>
            </a:r>
            <a:r>
              <a:rPr sz="1200" b="0" dirty="0">
                <a:solidFill>
                  <a:srgbClr val="1A1A1A"/>
                </a:solidFill>
              </a:rPr>
              <a:t> de 13,3 % par an.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Au 30 </a:t>
            </a:r>
            <a:r>
              <a:rPr sz="1200" b="0" dirty="0" err="1">
                <a:solidFill>
                  <a:srgbClr val="1A1A1A"/>
                </a:solidFill>
              </a:rPr>
              <a:t>juin</a:t>
            </a:r>
            <a:r>
              <a:rPr sz="1200" b="0" dirty="0">
                <a:solidFill>
                  <a:srgbClr val="1A1A1A"/>
                </a:solidFill>
              </a:rPr>
              <a:t> 2026, il </a:t>
            </a:r>
            <a:r>
              <a:rPr sz="1200" b="0" dirty="0" err="1">
                <a:solidFill>
                  <a:srgbClr val="1A1A1A"/>
                </a:solidFill>
              </a:rPr>
              <a:t>atteint</a:t>
            </a:r>
            <a:r>
              <a:rPr sz="1200" b="0" dirty="0">
                <a:solidFill>
                  <a:srgbClr val="1A1A1A"/>
                </a:solidFill>
              </a:rPr>
              <a:t> 1 021 MDH, sous </a:t>
            </a:r>
            <a:r>
              <a:rPr sz="1200" b="0" dirty="0" err="1">
                <a:solidFill>
                  <a:srgbClr val="1A1A1A"/>
                </a:solidFill>
              </a:rPr>
              <a:t>l'effet</a:t>
            </a:r>
            <a:r>
              <a:rPr sz="1200" b="0" dirty="0">
                <a:solidFill>
                  <a:srgbClr val="1A1A1A"/>
                </a:solidFill>
              </a:rPr>
              <a:t> de la </a:t>
            </a:r>
            <a:r>
              <a:rPr sz="1200" b="0" dirty="0" err="1">
                <a:solidFill>
                  <a:srgbClr val="1A1A1A"/>
                </a:solidFill>
              </a:rPr>
              <a:t>croissance</a:t>
            </a:r>
            <a:r>
              <a:rPr sz="1200" b="0" dirty="0">
                <a:solidFill>
                  <a:srgbClr val="1A1A1A"/>
                </a:solidFill>
              </a:rPr>
              <a:t> de 26 % du chiffre d'affaires et de la </a:t>
            </a:r>
            <a:r>
              <a:rPr sz="1200" b="0" dirty="0" err="1">
                <a:solidFill>
                  <a:srgbClr val="1A1A1A"/>
                </a:solidFill>
              </a:rPr>
              <a:t>saisonnalité</a:t>
            </a:r>
            <a:r>
              <a:rPr sz="1200" b="0" dirty="0">
                <a:solidFill>
                  <a:srgbClr val="1A1A1A"/>
                </a:solidFill>
              </a:rPr>
              <a:t> des </a:t>
            </a:r>
            <a:r>
              <a:rPr sz="1200" b="0" dirty="0" err="1">
                <a:solidFill>
                  <a:srgbClr val="1A1A1A"/>
                </a:solidFill>
              </a:rPr>
              <a:t>encaissements</a:t>
            </a:r>
            <a:r>
              <a:rPr sz="1200" b="0" dirty="0">
                <a:solidFill>
                  <a:srgbClr val="1A1A1A"/>
                </a:solidFill>
              </a:rPr>
              <a:t>.</a:t>
            </a:r>
          </a:p>
        </p:txBody>
      </p:sp>
      <p:sp>
        <p:nvSpPr>
          <p:cNvPr id="4" name="Badge">
            <a:extLst>
              <a:ext uri="{FF2B5EF4-FFF2-40B4-BE49-F238E27FC236}">
                <a16:creationId xmlns:a16="http://schemas.microsoft.com/office/drawing/2014/main" id="{1F9736D2-7A45-F3A5-75E1-8DA50DA35C96}"/>
              </a:ext>
            </a:extLst>
          </p:cNvPr>
          <p:cNvSpPr/>
          <p:nvPr/>
        </p:nvSpPr>
        <p:spPr>
          <a:xfrm>
            <a:off x="5138001" y="1828800"/>
            <a:ext cx="192557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MA" sz="1400" b="1" dirty="0">
                <a:solidFill>
                  <a:srgbClr val="00B050"/>
                </a:solidFill>
              </a:rPr>
              <a:t>TCAM -2,7 %</a:t>
            </a:r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08836CE9-4AAB-B814-9C7D-F7A76BC92AB6}"/>
              </a:ext>
            </a:extLst>
          </p:cNvPr>
          <p:cNvSpPr/>
          <p:nvPr/>
        </p:nvSpPr>
        <p:spPr>
          <a:xfrm flipV="1">
            <a:off x="5314236" y="1856750"/>
            <a:ext cx="126207" cy="15954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arte Marge brute">
            <a:extLst>
              <a:ext uri="{FF2B5EF4-FFF2-40B4-BE49-F238E27FC236}">
                <a16:creationId xmlns:a16="http://schemas.microsoft.com/office/drawing/2014/main" id="{5DB5A3CB-7A13-299F-7042-CFC62B1B2F49}"/>
              </a:ext>
            </a:extLst>
          </p:cNvPr>
          <p:cNvSpPr/>
          <p:nvPr/>
        </p:nvSpPr>
        <p:spPr>
          <a:xfrm>
            <a:off x="491416" y="1686771"/>
            <a:ext cx="7073900" cy="1262231"/>
          </a:xfrm>
          <a:prstGeom prst="round2DiagRect">
            <a:avLst>
              <a:gd name="adj1" fmla="val 8000"/>
              <a:gd name="adj2" fmla="val 0"/>
            </a:avLst>
          </a:prstGeom>
          <a:solidFill>
            <a:schemeClr val="bg1"/>
          </a:solidFill>
          <a:ln w="15875">
            <a:solidFill>
              <a:schemeClr val="accent1"/>
            </a:solidFill>
          </a:ln>
        </p:spPr>
        <p:txBody>
          <a:bodyPr wrap="square" lIns="180000" tIns="108000" rIns="180000" bIns="108000" anchor="ctr">
            <a:normAutofit/>
          </a:bodyPr>
          <a:lstStyle/>
          <a:p>
            <a:endParaRPr lang="fr-FR"/>
          </a:p>
        </p:txBody>
      </p:sp>
      <p:sp>
        <p:nvSpPr>
          <p:cNvPr id="49" name="Carte EBE">
            <a:extLst>
              <a:ext uri="{FF2B5EF4-FFF2-40B4-BE49-F238E27FC236}">
                <a16:creationId xmlns:a16="http://schemas.microsoft.com/office/drawing/2014/main" id="{8228A485-93B6-1A70-0EC2-86769AC4C9BB}"/>
              </a:ext>
            </a:extLst>
          </p:cNvPr>
          <p:cNvSpPr/>
          <p:nvPr/>
        </p:nvSpPr>
        <p:spPr>
          <a:xfrm>
            <a:off x="491416" y="3187244"/>
            <a:ext cx="7073900" cy="1262231"/>
          </a:xfrm>
          <a:prstGeom prst="round2DiagRect">
            <a:avLst>
              <a:gd name="adj1" fmla="val 8000"/>
              <a:gd name="adj2" fmla="val 0"/>
            </a:avLst>
          </a:prstGeom>
          <a:solidFill>
            <a:schemeClr val="bg1"/>
          </a:solidFill>
          <a:ln w="15875">
            <a:solidFill>
              <a:schemeClr val="accent1"/>
            </a:solidFill>
          </a:ln>
        </p:spPr>
        <p:txBody>
          <a:bodyPr wrap="square" lIns="180000" tIns="108000" rIns="180000" bIns="108000" anchor="ctr">
            <a:normAutofit/>
          </a:bodyPr>
          <a:lstStyle/>
          <a:p>
            <a:endParaRPr lang="fr-FR"/>
          </a:p>
        </p:txBody>
      </p:sp>
      <p:sp>
        <p:nvSpPr>
          <p:cNvPr id="53" name="Carte Résultat net*">
            <a:extLst>
              <a:ext uri="{FF2B5EF4-FFF2-40B4-BE49-F238E27FC236}">
                <a16:creationId xmlns:a16="http://schemas.microsoft.com/office/drawing/2014/main" id="{D21564D5-A0E8-F403-CC3D-F40404E89675}"/>
              </a:ext>
            </a:extLst>
          </p:cNvPr>
          <p:cNvSpPr/>
          <p:nvPr/>
        </p:nvSpPr>
        <p:spPr>
          <a:xfrm>
            <a:off x="491416" y="4687718"/>
            <a:ext cx="7073900" cy="1262231"/>
          </a:xfrm>
          <a:prstGeom prst="round2DiagRect">
            <a:avLst>
              <a:gd name="adj1" fmla="val 8000"/>
              <a:gd name="adj2" fmla="val 0"/>
            </a:avLst>
          </a:prstGeom>
          <a:solidFill>
            <a:schemeClr val="bg1"/>
          </a:solidFill>
          <a:ln w="15875">
            <a:solidFill>
              <a:schemeClr val="accent1"/>
            </a:solidFill>
          </a:ln>
        </p:spPr>
        <p:txBody>
          <a:bodyPr wrap="square" lIns="180000" tIns="108000" rIns="180000" bIns="108000" anchor="ctr">
            <a:normAutofit/>
          </a:bodyPr>
          <a:lstStyle/>
          <a:p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A47744-7121-8757-6AD3-04DE8E736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315808"/>
            <a:ext cx="11258938" cy="430887"/>
          </a:xfrm>
        </p:spPr>
        <p:txBody>
          <a:bodyPr/>
          <a:lstStyle/>
          <a:p>
            <a:r>
              <a:rPr lang="fr-FR" dirty="0"/>
              <a:t>STRUCTURE FINANCIÈRE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975A6D-5E17-CE84-1262-6D1A95292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1" y="6493234"/>
            <a:ext cx="447870" cy="184666"/>
          </a:xfrm>
        </p:spPr>
        <p:txBody>
          <a:bodyPr/>
          <a:lstStyle/>
          <a:p>
            <a:fld id="{C4F258F2-AEB9-4687-81FB-224142202F5E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DFC46-BFC4-5209-D32E-532C60044A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6531" y="761209"/>
            <a:ext cx="11258938" cy="334515"/>
          </a:xfrm>
        </p:spPr>
        <p:txBody>
          <a:bodyPr/>
          <a:lstStyle/>
          <a:p>
            <a:r>
              <a:rPr lang="en-US" dirty="0"/>
              <a:t>ÉVOLUTION DU BFR D’EXPLOITATION</a:t>
            </a:r>
          </a:p>
        </p:txBody>
      </p:sp>
      <p:sp>
        <p:nvSpPr>
          <p:cNvPr id="115" name="Panneau BFR"/>
          <p:cNvSpPr/>
          <p:nvPr/>
        </p:nvSpPr>
        <p:spPr>
          <a:xfrm>
            <a:off x="7720815" y="1686772"/>
            <a:ext cx="4022801" cy="4263178"/>
          </a:xfrm>
          <a:prstGeom prst="round2DiagRect">
            <a:avLst>
              <a:gd name="adj1" fmla="val 6000"/>
              <a:gd name="adj2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lIns="180000" tIns="108000" rIns="180000" bIns="108000" anchor="ctr">
            <a:normAutofit/>
          </a:bodyPr>
          <a:lstStyle/>
          <a:p>
            <a:endParaRPr lang="fr-FR"/>
          </a:p>
        </p:txBody>
      </p:sp>
      <p:sp>
        <p:nvSpPr>
          <p:cNvPr id="116" name="Titre panneau"/>
          <p:cNvSpPr txBox="1"/>
          <p:nvPr/>
        </p:nvSpPr>
        <p:spPr>
          <a:xfrm>
            <a:off x="7966924" y="1769189"/>
            <a:ext cx="3530583" cy="246221"/>
          </a:xfrm>
          <a:prstGeom prst="rect">
            <a:avLst/>
          </a:prstGeom>
          <a:noFill/>
        </p:spPr>
        <p:txBody>
          <a:bodyPr wrap="none" lIns="91440" tIns="0" rIns="91440" bIns="0" anchor="ctr">
            <a:sp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fr-FR" sz="1600" b="1" i="0" dirty="0">
                <a:solidFill>
                  <a:schemeClr val="accent2"/>
                </a:solidFill>
                <a:latin typeface="+mj-lt"/>
              </a:rPr>
              <a:t>BFR d’exploitation S1 2026 vs 2025</a:t>
            </a:r>
          </a:p>
        </p:txBody>
      </p:sp>
      <p:sp>
        <p:nvSpPr>
          <p:cNvPr id="117" name="Variation panneau"/>
          <p:cNvSpPr txBox="1"/>
          <p:nvPr/>
        </p:nvSpPr>
        <p:spPr>
          <a:xfrm>
            <a:off x="7985966" y="2108200"/>
            <a:ext cx="3492500" cy="228600"/>
          </a:xfrm>
          <a:prstGeom prst="rect">
            <a:avLst/>
          </a:prstGeom>
          <a:noFill/>
        </p:spPr>
        <p:txBody>
          <a:bodyPr wrap="square" lIns="91440" tIns="0" rIns="91440" bIns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fr-FR" sz="1400" b="1" i="0" dirty="0">
                <a:solidFill>
                  <a:schemeClr val="accent1"/>
                </a:solidFill>
              </a:rPr>
              <a:t>+55% vs 2025</a:t>
            </a:r>
          </a:p>
        </p:txBody>
      </p:sp>
      <p:graphicFrame>
        <p:nvGraphicFramePr>
          <p:cNvPr id="118" name="Graphique BFR exploitation"/>
          <p:cNvGraphicFramePr/>
          <p:nvPr>
            <p:extLst>
              <p:ext uri="{D42A27DB-BD31-4B8C-83A1-F6EECF244321}">
                <p14:modId xmlns:p14="http://schemas.microsoft.com/office/powerpoint/2010/main" val="1627449820"/>
              </p:ext>
            </p:extLst>
          </p:nvPr>
        </p:nvGraphicFramePr>
        <p:xfrm>
          <a:off x="8138365" y="2139950"/>
          <a:ext cx="3187700" cy="345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9" name="Légende panneau"/>
          <p:cNvSpPr txBox="1"/>
          <p:nvPr/>
        </p:nvSpPr>
        <p:spPr>
          <a:xfrm>
            <a:off x="8149516" y="5657850"/>
            <a:ext cx="3492500" cy="228600"/>
          </a:xfrm>
          <a:prstGeom prst="rect">
            <a:avLst/>
          </a:prstGeom>
          <a:noFill/>
        </p:spPr>
        <p:txBody>
          <a:bodyPr wrap="square" lIns="91440" tIns="0" rIns="91440" bIns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fr-FR" sz="1050" b="0" i="0" dirty="0">
                <a:solidFill>
                  <a:srgbClr val="595959"/>
                </a:solidFill>
              </a:rPr>
              <a:t>Dans les barres : jours de CA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D764AB0-7FD3-A441-A214-C705B72BD94E}"/>
              </a:ext>
            </a:extLst>
          </p:cNvPr>
          <p:cNvGrpSpPr/>
          <p:nvPr/>
        </p:nvGrpSpPr>
        <p:grpSpPr>
          <a:xfrm>
            <a:off x="614641" y="1834359"/>
            <a:ext cx="6827449" cy="967056"/>
            <a:chOff x="516618" y="1686772"/>
            <a:chExt cx="6827449" cy="967056"/>
          </a:xfrm>
        </p:grpSpPr>
        <p:sp>
          <p:nvSpPr>
            <p:cNvPr id="46" name="Titre KPI">
              <a:extLst>
                <a:ext uri="{FF2B5EF4-FFF2-40B4-BE49-F238E27FC236}">
                  <a16:creationId xmlns:a16="http://schemas.microsoft.com/office/drawing/2014/main" id="{342587F6-8C90-21E4-4950-87D42D07565C}"/>
                </a:ext>
              </a:extLst>
            </p:cNvPr>
            <p:cNvSpPr txBox="1"/>
            <p:nvPr/>
          </p:nvSpPr>
          <p:spPr>
            <a:xfrm>
              <a:off x="516618" y="1746293"/>
              <a:ext cx="747897" cy="246221"/>
            </a:xfrm>
            <a:prstGeom prst="rect">
              <a:avLst/>
            </a:prstGeom>
            <a:noFill/>
          </p:spPr>
          <p:txBody>
            <a:bodyPr wrap="none" lIns="91440" tIns="0" rIns="91440" bIns="0" anchor="ctr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fr-FR" sz="1600" b="1" i="0" dirty="0">
                  <a:solidFill>
                    <a:schemeClr val="accent2"/>
                  </a:solidFill>
                  <a:latin typeface="+mj-lt"/>
                </a:rPr>
                <a:t>Stock</a:t>
              </a:r>
            </a:p>
          </p:txBody>
        </p:sp>
        <p:sp>
          <p:nvSpPr>
            <p:cNvPr id="47" name="Croissance KPI">
              <a:extLst>
                <a:ext uri="{FF2B5EF4-FFF2-40B4-BE49-F238E27FC236}">
                  <a16:creationId xmlns:a16="http://schemas.microsoft.com/office/drawing/2014/main" id="{6F9F4822-AB07-FBE0-0B93-D33C9F5C7A18}"/>
                </a:ext>
              </a:extLst>
            </p:cNvPr>
            <p:cNvSpPr txBox="1"/>
            <p:nvPr/>
          </p:nvSpPr>
          <p:spPr>
            <a:xfrm>
              <a:off x="516618" y="2029099"/>
              <a:ext cx="1377428" cy="215444"/>
            </a:xfrm>
            <a:prstGeom prst="rect">
              <a:avLst/>
            </a:prstGeom>
            <a:noFill/>
          </p:spPr>
          <p:txBody>
            <a:bodyPr wrap="none" lIns="91440" tIns="0" rIns="91440" bIns="0" anchor="ctr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fr-FR" sz="1400" b="1" i="0" dirty="0">
                  <a:solidFill>
                    <a:schemeClr val="accent1"/>
                  </a:solidFill>
                </a:rPr>
                <a:t>-26% vs R 2025</a:t>
              </a:r>
            </a:p>
          </p:txBody>
        </p:sp>
        <p:graphicFrame>
          <p:nvGraphicFramePr>
            <p:cNvPr id="48" name="Graphique Marge brute">
              <a:extLst>
                <a:ext uri="{FF2B5EF4-FFF2-40B4-BE49-F238E27FC236}">
                  <a16:creationId xmlns:a16="http://schemas.microsoft.com/office/drawing/2014/main" id="{447BAC45-9737-5EB4-BCC0-1A8C6EA94D9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19041811"/>
                </p:ext>
              </p:extLst>
            </p:nvPr>
          </p:nvGraphicFramePr>
          <p:xfrm>
            <a:off x="2456199" y="1686772"/>
            <a:ext cx="4887868" cy="967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7" name="Graphique Chiffre d’affaires">
              <a:extLst>
                <a:ext uri="{FF2B5EF4-FFF2-40B4-BE49-F238E27FC236}">
                  <a16:creationId xmlns:a16="http://schemas.microsoft.com/office/drawing/2014/main" id="{F3A2E5DE-4348-A16C-5E99-A412FD458C0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72183060"/>
                </p:ext>
              </p:extLst>
            </p:nvPr>
          </p:nvGraphicFramePr>
          <p:xfrm>
            <a:off x="2939756" y="1686772"/>
            <a:ext cx="1675787" cy="967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2DCA92-4ED1-9C37-79DC-D52B945E3383}"/>
              </a:ext>
            </a:extLst>
          </p:cNvPr>
          <p:cNvGrpSpPr/>
          <p:nvPr/>
        </p:nvGrpSpPr>
        <p:grpSpPr>
          <a:xfrm>
            <a:off x="614641" y="3334832"/>
            <a:ext cx="6827449" cy="967056"/>
            <a:chOff x="516618" y="2836358"/>
            <a:chExt cx="6827449" cy="967056"/>
          </a:xfrm>
        </p:grpSpPr>
        <p:sp>
          <p:nvSpPr>
            <p:cNvPr id="50" name="Titre KPI">
              <a:extLst>
                <a:ext uri="{FF2B5EF4-FFF2-40B4-BE49-F238E27FC236}">
                  <a16:creationId xmlns:a16="http://schemas.microsoft.com/office/drawing/2014/main" id="{57809DFD-73C4-815C-0026-FBE65C81AE16}"/>
                </a:ext>
              </a:extLst>
            </p:cNvPr>
            <p:cNvSpPr txBox="1"/>
            <p:nvPr/>
          </p:nvSpPr>
          <p:spPr>
            <a:xfrm>
              <a:off x="516618" y="2895878"/>
              <a:ext cx="889987" cy="246221"/>
            </a:xfrm>
            <a:prstGeom prst="rect">
              <a:avLst/>
            </a:prstGeom>
            <a:noFill/>
          </p:spPr>
          <p:txBody>
            <a:bodyPr wrap="none" lIns="91440" tIns="0" rIns="91440" bIns="0" anchor="ctr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fr-FR" sz="1600" b="1" i="0" dirty="0">
                  <a:solidFill>
                    <a:schemeClr val="accent2"/>
                  </a:solidFill>
                  <a:latin typeface="+mj-lt"/>
                </a:rPr>
                <a:t>Clients</a:t>
              </a:r>
            </a:p>
          </p:txBody>
        </p:sp>
        <p:sp>
          <p:nvSpPr>
            <p:cNvPr id="51" name="Croissance KPI">
              <a:extLst>
                <a:ext uri="{FF2B5EF4-FFF2-40B4-BE49-F238E27FC236}">
                  <a16:creationId xmlns:a16="http://schemas.microsoft.com/office/drawing/2014/main" id="{AEF970B8-FC65-D24E-E00F-98168AB30666}"/>
                </a:ext>
              </a:extLst>
            </p:cNvPr>
            <p:cNvSpPr txBox="1"/>
            <p:nvPr/>
          </p:nvSpPr>
          <p:spPr>
            <a:xfrm>
              <a:off x="516618" y="3178684"/>
              <a:ext cx="1412694" cy="215444"/>
            </a:xfrm>
            <a:prstGeom prst="rect">
              <a:avLst/>
            </a:prstGeom>
            <a:noFill/>
          </p:spPr>
          <p:txBody>
            <a:bodyPr wrap="none" lIns="91440" tIns="0" rIns="91440" bIns="0" anchor="ctr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fr-FR" sz="1400" b="1" i="0" dirty="0">
                  <a:solidFill>
                    <a:schemeClr val="accent1"/>
                  </a:solidFill>
                </a:rPr>
                <a:t>+32% vs R 2025</a:t>
              </a:r>
            </a:p>
          </p:txBody>
        </p:sp>
        <p:graphicFrame>
          <p:nvGraphicFramePr>
            <p:cNvPr id="52" name="Graphique EBE">
              <a:extLst>
                <a:ext uri="{FF2B5EF4-FFF2-40B4-BE49-F238E27FC236}">
                  <a16:creationId xmlns:a16="http://schemas.microsoft.com/office/drawing/2014/main" id="{B729B036-8D35-7793-A21C-548FDC42D7E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1524268"/>
                </p:ext>
              </p:extLst>
            </p:nvPr>
          </p:nvGraphicFramePr>
          <p:xfrm>
            <a:off x="2456199" y="2836358"/>
            <a:ext cx="4887868" cy="967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8" name="Graphique Chiffre d’affaires">
              <a:extLst>
                <a:ext uri="{FF2B5EF4-FFF2-40B4-BE49-F238E27FC236}">
                  <a16:creationId xmlns:a16="http://schemas.microsoft.com/office/drawing/2014/main" id="{A5FFBC2F-FDB6-4828-E810-05D11C7C5AC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12262"/>
                </p:ext>
              </p:extLst>
            </p:nvPr>
          </p:nvGraphicFramePr>
          <p:xfrm>
            <a:off x="2896212" y="2836358"/>
            <a:ext cx="1675787" cy="967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4083B4-10B9-1B11-9089-D4EEB77F9219}"/>
              </a:ext>
            </a:extLst>
          </p:cNvPr>
          <p:cNvGrpSpPr/>
          <p:nvPr/>
        </p:nvGrpSpPr>
        <p:grpSpPr>
          <a:xfrm>
            <a:off x="614641" y="4835305"/>
            <a:ext cx="6827449" cy="967056"/>
            <a:chOff x="516618" y="3985944"/>
            <a:chExt cx="6827449" cy="967056"/>
          </a:xfrm>
        </p:grpSpPr>
        <p:sp>
          <p:nvSpPr>
            <p:cNvPr id="54" name="Titre KPI">
              <a:extLst>
                <a:ext uri="{FF2B5EF4-FFF2-40B4-BE49-F238E27FC236}">
                  <a16:creationId xmlns:a16="http://schemas.microsoft.com/office/drawing/2014/main" id="{FB3C8A55-1C8D-7C72-A582-294437420384}"/>
                </a:ext>
              </a:extLst>
            </p:cNvPr>
            <p:cNvSpPr txBox="1"/>
            <p:nvPr/>
          </p:nvSpPr>
          <p:spPr>
            <a:xfrm>
              <a:off x="516618" y="4045464"/>
              <a:ext cx="1451231" cy="246221"/>
            </a:xfrm>
            <a:prstGeom prst="rect">
              <a:avLst/>
            </a:prstGeom>
            <a:noFill/>
          </p:spPr>
          <p:txBody>
            <a:bodyPr wrap="none" lIns="91440" tIns="0" rIns="91440" bIns="0" anchor="ctr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fr-FR" sz="1600" b="1" i="0" dirty="0">
                  <a:solidFill>
                    <a:schemeClr val="accent2"/>
                  </a:solidFill>
                  <a:latin typeface="+mj-lt"/>
                </a:rPr>
                <a:t>Fournisseurs</a:t>
              </a:r>
            </a:p>
          </p:txBody>
        </p:sp>
        <p:sp>
          <p:nvSpPr>
            <p:cNvPr id="55" name="Croissance KPI">
              <a:extLst>
                <a:ext uri="{FF2B5EF4-FFF2-40B4-BE49-F238E27FC236}">
                  <a16:creationId xmlns:a16="http://schemas.microsoft.com/office/drawing/2014/main" id="{34128D46-99B1-4BC4-3041-2BC9EE85525F}"/>
                </a:ext>
              </a:extLst>
            </p:cNvPr>
            <p:cNvSpPr txBox="1"/>
            <p:nvPr/>
          </p:nvSpPr>
          <p:spPr>
            <a:xfrm>
              <a:off x="516618" y="4328270"/>
              <a:ext cx="1377428" cy="215444"/>
            </a:xfrm>
            <a:prstGeom prst="rect">
              <a:avLst/>
            </a:prstGeom>
            <a:noFill/>
          </p:spPr>
          <p:txBody>
            <a:bodyPr wrap="none" lIns="91440" tIns="0" rIns="91440" bIns="0" anchor="ctr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fr-FR" sz="1400" b="1" dirty="0">
                  <a:solidFill>
                    <a:schemeClr val="accent1"/>
                  </a:solidFill>
                </a:rPr>
                <a:t>-27</a:t>
              </a:r>
              <a:r>
                <a:rPr lang="fr-FR" sz="1400" b="1" i="0" dirty="0">
                  <a:solidFill>
                    <a:schemeClr val="accent1"/>
                  </a:solidFill>
                </a:rPr>
                <a:t>% vs R 2025</a:t>
              </a:r>
            </a:p>
          </p:txBody>
        </p:sp>
        <p:graphicFrame>
          <p:nvGraphicFramePr>
            <p:cNvPr id="56" name="Graphique Résultat net*">
              <a:extLst>
                <a:ext uri="{FF2B5EF4-FFF2-40B4-BE49-F238E27FC236}">
                  <a16:creationId xmlns:a16="http://schemas.microsoft.com/office/drawing/2014/main" id="{F5966BDC-AE45-F075-1386-5668FB2838E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75465275"/>
                </p:ext>
              </p:extLst>
            </p:nvPr>
          </p:nvGraphicFramePr>
          <p:xfrm>
            <a:off x="2456199" y="3985944"/>
            <a:ext cx="4887868" cy="967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59" name="Graphique Chiffre d’affaires">
              <a:extLst>
                <a:ext uri="{FF2B5EF4-FFF2-40B4-BE49-F238E27FC236}">
                  <a16:creationId xmlns:a16="http://schemas.microsoft.com/office/drawing/2014/main" id="{F793938F-AC0A-5AB0-B489-12AD4435BE9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39147887"/>
                </p:ext>
              </p:extLst>
            </p:nvPr>
          </p:nvGraphicFramePr>
          <p:xfrm>
            <a:off x="2939756" y="3985944"/>
            <a:ext cx="1675787" cy="967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</p:grpSp>
      <p:graphicFrame>
        <p:nvGraphicFramePr>
          <p:cNvPr id="60" name="Graphique BFR exploitation">
            <a:extLst>
              <a:ext uri="{FF2B5EF4-FFF2-40B4-BE49-F238E27FC236}">
                <a16:creationId xmlns:a16="http://schemas.microsoft.com/office/drawing/2014/main" id="{22733C9E-32D4-449B-4227-6A57CB4E8C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9533531"/>
              </p:ext>
            </p:extLst>
          </p:nvPr>
        </p:nvGraphicFramePr>
        <p:xfrm>
          <a:off x="8138366" y="3569616"/>
          <a:ext cx="3187700" cy="1805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386495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57" y="1891970"/>
            <a:ext cx="5025314" cy="553998"/>
          </a:xfrm>
        </p:spPr>
        <p:txBody>
          <a:bodyPr/>
          <a:lstStyle/>
          <a:p>
            <a:r>
              <a:rPr dirty="0"/>
              <a:t>PERSPECTIVES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PERSPECTIVES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SECOND SEMESTRE 2026 ET PROJETS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26</a:t>
            </a:fld>
            <a:endParaRPr lang="fr-FR"/>
          </a:p>
        </p:txBody>
      </p:sp>
      <p:sp>
        <p:nvSpPr>
          <p:cNvPr id="20" name="Texte"/>
          <p:cNvSpPr txBox="1"/>
          <p:nvPr/>
        </p:nvSpPr>
        <p:spPr>
          <a:xfrm>
            <a:off x="466344" y="3575645"/>
            <a:ext cx="112471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1" dirty="0">
                <a:solidFill>
                  <a:srgbClr val="0F529C"/>
                </a:solidFill>
              </a:rPr>
              <a:t>Zoom sur quatre </a:t>
            </a:r>
            <a:r>
              <a:rPr b="1" dirty="0" err="1">
                <a:solidFill>
                  <a:srgbClr val="0F529C"/>
                </a:solidFill>
              </a:rPr>
              <a:t>projets</a:t>
            </a:r>
            <a:r>
              <a:rPr b="1" dirty="0">
                <a:solidFill>
                  <a:srgbClr val="0F529C"/>
                </a:solidFill>
              </a:rPr>
              <a:t> qui </a:t>
            </a:r>
            <a:r>
              <a:rPr b="1" dirty="0" err="1">
                <a:solidFill>
                  <a:srgbClr val="0F529C"/>
                </a:solidFill>
              </a:rPr>
              <a:t>préparent</a:t>
            </a:r>
            <a:r>
              <a:rPr b="1" dirty="0">
                <a:solidFill>
                  <a:srgbClr val="0F529C"/>
                </a:solidFill>
              </a:rPr>
              <a:t> la </a:t>
            </a:r>
            <a:r>
              <a:rPr b="1" dirty="0" err="1">
                <a:solidFill>
                  <a:srgbClr val="0F529C"/>
                </a:solidFill>
              </a:rPr>
              <a:t>croissance</a:t>
            </a:r>
            <a:endParaRPr b="1" dirty="0">
              <a:solidFill>
                <a:srgbClr val="0F529C"/>
              </a:solidFill>
            </a:endParaRPr>
          </a:p>
        </p:txBody>
      </p: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90617109-4ECF-D15B-8777-C2B71E58E437}"/>
              </a:ext>
            </a:extLst>
          </p:cNvPr>
          <p:cNvGrpSpPr/>
          <p:nvPr/>
        </p:nvGrpSpPr>
        <p:grpSpPr>
          <a:xfrm>
            <a:off x="476618" y="2000617"/>
            <a:ext cx="11286743" cy="1325880"/>
            <a:chOff x="466344" y="2103120"/>
            <a:chExt cx="11286743" cy="1325880"/>
          </a:xfrm>
        </p:grpSpPr>
        <p:sp>
          <p:nvSpPr>
            <p:cNvPr id="4" name="Cadre">
              <a:extLst>
                <a:ext uri="{FF2B5EF4-FFF2-40B4-BE49-F238E27FC236}">
                  <a16:creationId xmlns:a16="http://schemas.microsoft.com/office/drawing/2014/main" id="{E81E1D52-C975-24BB-4E6E-DF0F918BE7CE}"/>
                </a:ext>
              </a:extLst>
            </p:cNvPr>
            <p:cNvSpPr/>
            <p:nvPr/>
          </p:nvSpPr>
          <p:spPr>
            <a:xfrm>
              <a:off x="466344" y="2103120"/>
              <a:ext cx="3639312" cy="1325880"/>
            </a:xfrm>
            <a:prstGeom prst="round2DiagRect">
              <a:avLst>
                <a:gd name="adj1" fmla="val 8146"/>
                <a:gd name="adj2" fmla="val 0"/>
              </a:avLst>
            </a:prstGeom>
            <a:solidFill>
              <a:srgbClr val="E4F6F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41" name="Texte">
              <a:extLst>
                <a:ext uri="{FF2B5EF4-FFF2-40B4-BE49-F238E27FC236}">
                  <a16:creationId xmlns:a16="http://schemas.microsoft.com/office/drawing/2014/main" id="{A45EC358-9682-63A1-49CA-DCB1048A5C44}"/>
                </a:ext>
              </a:extLst>
            </p:cNvPr>
            <p:cNvSpPr txBox="1"/>
            <p:nvPr/>
          </p:nvSpPr>
          <p:spPr>
            <a:xfrm>
              <a:off x="1335024" y="2254382"/>
              <a:ext cx="2651760" cy="102335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1600" b="1" dirty="0">
                  <a:solidFill>
                    <a:srgbClr val="0F529C"/>
                  </a:solidFill>
                </a:rPr>
                <a:t>Un </a:t>
              </a:r>
              <a:r>
                <a:rPr sz="1600" b="1" dirty="0" err="1">
                  <a:solidFill>
                    <a:srgbClr val="0F529C"/>
                  </a:solidFill>
                </a:rPr>
                <a:t>marché</a:t>
              </a:r>
              <a:r>
                <a:rPr sz="1600" b="1" dirty="0">
                  <a:solidFill>
                    <a:srgbClr val="0F529C"/>
                  </a:solidFill>
                </a:rPr>
                <a:t> </a:t>
              </a:r>
              <a:r>
                <a:rPr sz="1600" b="1" dirty="0" err="1">
                  <a:solidFill>
                    <a:srgbClr val="0F529C"/>
                  </a:solidFill>
                </a:rPr>
                <a:t>porteur</a:t>
              </a:r>
              <a:endParaRPr sz="1600" b="1" dirty="0">
                <a:solidFill>
                  <a:srgbClr val="0F529C"/>
                </a:solidFill>
              </a:endParaRPr>
            </a:p>
            <a:p>
              <a:pPr algn="l">
                <a:spcAft>
                  <a:spcPts val="300"/>
                </a:spcAft>
              </a:pPr>
              <a:r>
                <a:rPr sz="1200" b="0" dirty="0">
                  <a:solidFill>
                    <a:srgbClr val="1A1A1A"/>
                  </a:solidFill>
                </a:rPr>
                <a:t>Une </a:t>
              </a:r>
              <a:r>
                <a:rPr sz="1200" b="0" dirty="0" err="1">
                  <a:solidFill>
                    <a:srgbClr val="1A1A1A"/>
                  </a:solidFill>
                </a:rPr>
                <a:t>demande</a:t>
              </a:r>
              <a:r>
                <a:rPr sz="1200" b="0" dirty="0">
                  <a:solidFill>
                    <a:srgbClr val="1A1A1A"/>
                  </a:solidFill>
                </a:rPr>
                <a:t> </a:t>
              </a:r>
              <a:r>
                <a:rPr sz="1200" b="0" dirty="0" err="1">
                  <a:solidFill>
                    <a:srgbClr val="1A1A1A"/>
                  </a:solidFill>
                </a:rPr>
                <a:t>croissante</a:t>
              </a:r>
              <a:r>
                <a:rPr sz="1200" b="0" dirty="0">
                  <a:solidFill>
                    <a:srgbClr val="1A1A1A"/>
                  </a:solidFill>
                </a:rPr>
                <a:t> </a:t>
              </a:r>
              <a:r>
                <a:rPr sz="1200" b="0" dirty="0" err="1">
                  <a:solidFill>
                    <a:srgbClr val="1A1A1A"/>
                  </a:solidFill>
                </a:rPr>
                <a:t>en</a:t>
              </a:r>
              <a:r>
                <a:rPr sz="1200" b="0" dirty="0">
                  <a:solidFill>
                    <a:srgbClr val="1A1A1A"/>
                  </a:solidFill>
                </a:rPr>
                <a:t> </a:t>
              </a:r>
              <a:r>
                <a:rPr sz="1200" b="0" dirty="0" err="1">
                  <a:solidFill>
                    <a:srgbClr val="1A1A1A"/>
                  </a:solidFill>
                </a:rPr>
                <a:t>équipements</a:t>
              </a:r>
              <a:r>
                <a:rPr sz="1200" b="0" dirty="0">
                  <a:solidFill>
                    <a:srgbClr val="1A1A1A"/>
                  </a:solidFill>
                </a:rPr>
                <a:t> de haute </a:t>
              </a:r>
              <a:r>
                <a:rPr sz="1200" b="0" dirty="0" err="1">
                  <a:solidFill>
                    <a:srgbClr val="1A1A1A"/>
                  </a:solidFill>
                </a:rPr>
                <a:t>technicité</a:t>
              </a:r>
              <a:r>
                <a:rPr sz="1200" b="0" dirty="0">
                  <a:solidFill>
                    <a:srgbClr val="1A1A1A"/>
                  </a:solidFill>
                </a:rPr>
                <a:t> et </a:t>
              </a:r>
              <a:r>
                <a:rPr sz="1200" b="0" dirty="0" err="1">
                  <a:solidFill>
                    <a:srgbClr val="1A1A1A"/>
                  </a:solidFill>
                </a:rPr>
                <a:t>l'accélération</a:t>
              </a:r>
              <a:r>
                <a:rPr sz="1200" b="0" dirty="0">
                  <a:solidFill>
                    <a:srgbClr val="1A1A1A"/>
                  </a:solidFill>
                </a:rPr>
                <a:t> des </a:t>
              </a:r>
              <a:r>
                <a:rPr sz="1200" b="0" dirty="0" err="1">
                  <a:solidFill>
                    <a:srgbClr val="1A1A1A"/>
                  </a:solidFill>
                </a:rPr>
                <a:t>programmes</a:t>
              </a:r>
              <a:r>
                <a:rPr sz="1200" b="0" dirty="0">
                  <a:solidFill>
                    <a:srgbClr val="1A1A1A"/>
                  </a:solidFill>
                </a:rPr>
                <a:t> </a:t>
              </a:r>
              <a:r>
                <a:rPr sz="1200" b="0" dirty="0" err="1">
                  <a:solidFill>
                    <a:srgbClr val="1A1A1A"/>
                  </a:solidFill>
                </a:rPr>
                <a:t>d'investissement</a:t>
              </a:r>
              <a:r>
                <a:rPr sz="1200" b="0" dirty="0">
                  <a:solidFill>
                    <a:srgbClr val="1A1A1A"/>
                  </a:solidFill>
                </a:rPr>
                <a:t> publics.</a:t>
              </a:r>
            </a:p>
          </p:txBody>
        </p:sp>
        <p:sp>
          <p:nvSpPr>
            <p:cNvPr id="42" name="Cadre">
              <a:extLst>
                <a:ext uri="{FF2B5EF4-FFF2-40B4-BE49-F238E27FC236}">
                  <a16:creationId xmlns:a16="http://schemas.microsoft.com/office/drawing/2014/main" id="{10793BE4-037A-5F40-E408-DDADB0553942}"/>
                </a:ext>
              </a:extLst>
            </p:cNvPr>
            <p:cNvSpPr/>
            <p:nvPr/>
          </p:nvSpPr>
          <p:spPr>
            <a:xfrm>
              <a:off x="4290060" y="2103120"/>
              <a:ext cx="3639312" cy="1325880"/>
            </a:xfrm>
            <a:prstGeom prst="round2DiagRect">
              <a:avLst>
                <a:gd name="adj1" fmla="val 8146"/>
                <a:gd name="adj2" fmla="val 0"/>
              </a:avLst>
            </a:prstGeom>
            <a:solidFill>
              <a:srgbClr val="E4F6F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43" name="Texte">
              <a:extLst>
                <a:ext uri="{FF2B5EF4-FFF2-40B4-BE49-F238E27FC236}">
                  <a16:creationId xmlns:a16="http://schemas.microsoft.com/office/drawing/2014/main" id="{2CE26CF2-73E3-CC8A-958C-66BDA7A9ABFA}"/>
                </a:ext>
              </a:extLst>
            </p:cNvPr>
            <p:cNvSpPr txBox="1"/>
            <p:nvPr/>
          </p:nvSpPr>
          <p:spPr>
            <a:xfrm>
              <a:off x="5158741" y="2254382"/>
              <a:ext cx="2651760" cy="102335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1600" b="1" dirty="0">
                  <a:solidFill>
                    <a:srgbClr val="0F529C"/>
                  </a:solidFill>
                </a:rPr>
                <a:t>Une </a:t>
              </a:r>
              <a:r>
                <a:rPr sz="1600" b="1" dirty="0" err="1">
                  <a:solidFill>
                    <a:srgbClr val="0F529C"/>
                  </a:solidFill>
                </a:rPr>
                <a:t>trajectoire</a:t>
              </a:r>
              <a:r>
                <a:rPr sz="1600" b="1" dirty="0">
                  <a:solidFill>
                    <a:srgbClr val="0F529C"/>
                  </a:solidFill>
                </a:rPr>
                <a:t> </a:t>
              </a:r>
              <a:r>
                <a:rPr sz="1600" b="1" dirty="0" err="1">
                  <a:solidFill>
                    <a:srgbClr val="0F529C"/>
                  </a:solidFill>
                </a:rPr>
                <a:t>confortée</a:t>
              </a:r>
              <a:endParaRPr sz="1600" b="1" dirty="0">
                <a:solidFill>
                  <a:srgbClr val="0F529C"/>
                </a:solidFill>
              </a:endParaRPr>
            </a:p>
            <a:p>
              <a:pPr algn="l">
                <a:spcAft>
                  <a:spcPts val="300"/>
                </a:spcAft>
              </a:pPr>
              <a:r>
                <a:rPr sz="1200" b="0" dirty="0">
                  <a:solidFill>
                    <a:srgbClr val="1A1A1A"/>
                  </a:solidFill>
                </a:rPr>
                <a:t>La progression du chiffre d'affaires au premier </a:t>
              </a:r>
              <a:r>
                <a:rPr sz="1200" b="0" dirty="0" err="1">
                  <a:solidFill>
                    <a:srgbClr val="1A1A1A"/>
                  </a:solidFill>
                </a:rPr>
                <a:t>semestre</a:t>
              </a:r>
              <a:r>
                <a:rPr sz="1200" b="0" dirty="0">
                  <a:solidFill>
                    <a:srgbClr val="1A1A1A"/>
                  </a:solidFill>
                </a:rPr>
                <a:t> </a:t>
              </a:r>
              <a:r>
                <a:rPr sz="1200" b="0" dirty="0" err="1">
                  <a:solidFill>
                    <a:srgbClr val="1A1A1A"/>
                  </a:solidFill>
                </a:rPr>
                <a:t>conforte</a:t>
              </a:r>
              <a:r>
                <a:rPr sz="1200" b="0" dirty="0">
                  <a:solidFill>
                    <a:srgbClr val="1A1A1A"/>
                  </a:solidFill>
                </a:rPr>
                <a:t> la </a:t>
              </a:r>
              <a:r>
                <a:rPr sz="1200" b="0" dirty="0" err="1">
                  <a:solidFill>
                    <a:srgbClr val="1A1A1A"/>
                  </a:solidFill>
                </a:rPr>
                <a:t>confiance</a:t>
              </a:r>
              <a:r>
                <a:rPr sz="1200" b="0" dirty="0">
                  <a:solidFill>
                    <a:srgbClr val="1A1A1A"/>
                  </a:solidFill>
                </a:rPr>
                <a:t> du Groupe dans </a:t>
              </a:r>
              <a:r>
                <a:rPr sz="1200" b="0" dirty="0" err="1">
                  <a:solidFill>
                    <a:srgbClr val="1A1A1A"/>
                  </a:solidFill>
                </a:rPr>
                <a:t>sa</a:t>
              </a:r>
              <a:r>
                <a:rPr sz="1200" b="0" dirty="0">
                  <a:solidFill>
                    <a:srgbClr val="1A1A1A"/>
                  </a:solidFill>
                </a:rPr>
                <a:t> </a:t>
              </a:r>
              <a:r>
                <a:rPr sz="1200" b="0" dirty="0" err="1">
                  <a:solidFill>
                    <a:srgbClr val="1A1A1A"/>
                  </a:solidFill>
                </a:rPr>
                <a:t>trajectoire</a:t>
              </a:r>
              <a:r>
                <a:rPr sz="1200" b="0" dirty="0">
                  <a:solidFill>
                    <a:srgbClr val="1A1A1A"/>
                  </a:solidFill>
                </a:rPr>
                <a:t> pour </a:t>
              </a:r>
              <a:r>
                <a:rPr sz="1200" b="0" dirty="0" err="1">
                  <a:solidFill>
                    <a:srgbClr val="1A1A1A"/>
                  </a:solidFill>
                </a:rPr>
                <a:t>l'ensemble</a:t>
              </a:r>
              <a:r>
                <a:rPr sz="1200" b="0" dirty="0">
                  <a:solidFill>
                    <a:srgbClr val="1A1A1A"/>
                  </a:solidFill>
                </a:rPr>
                <a:t> de </a:t>
              </a:r>
              <a:r>
                <a:rPr sz="1200" b="0" dirty="0" err="1">
                  <a:solidFill>
                    <a:srgbClr val="1A1A1A"/>
                  </a:solidFill>
                </a:rPr>
                <a:t>l'exercice</a:t>
              </a:r>
              <a:r>
                <a:rPr sz="1200" b="0" dirty="0">
                  <a:solidFill>
                    <a:srgbClr val="1A1A1A"/>
                  </a:solidFill>
                </a:rPr>
                <a:t>.</a:t>
              </a:r>
            </a:p>
          </p:txBody>
        </p:sp>
        <p:sp>
          <p:nvSpPr>
            <p:cNvPr id="44" name="Cadre">
              <a:extLst>
                <a:ext uri="{FF2B5EF4-FFF2-40B4-BE49-F238E27FC236}">
                  <a16:creationId xmlns:a16="http://schemas.microsoft.com/office/drawing/2014/main" id="{66FD31B3-63F1-0DBF-C82E-EE6500F08A75}"/>
                </a:ext>
              </a:extLst>
            </p:cNvPr>
            <p:cNvSpPr/>
            <p:nvPr/>
          </p:nvSpPr>
          <p:spPr>
            <a:xfrm>
              <a:off x="8113775" y="2103120"/>
              <a:ext cx="3639312" cy="1325880"/>
            </a:xfrm>
            <a:prstGeom prst="round2DiagRect">
              <a:avLst>
                <a:gd name="adj1" fmla="val 8146"/>
                <a:gd name="adj2" fmla="val 0"/>
              </a:avLst>
            </a:prstGeom>
            <a:solidFill>
              <a:srgbClr val="E4F6F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45" name="Texte">
              <a:extLst>
                <a:ext uri="{FF2B5EF4-FFF2-40B4-BE49-F238E27FC236}">
                  <a16:creationId xmlns:a16="http://schemas.microsoft.com/office/drawing/2014/main" id="{3F74B414-E147-ED3C-7D1C-D6E2B03E9967}"/>
                </a:ext>
              </a:extLst>
            </p:cNvPr>
            <p:cNvSpPr txBox="1"/>
            <p:nvPr/>
          </p:nvSpPr>
          <p:spPr>
            <a:xfrm>
              <a:off x="8982455" y="2254382"/>
              <a:ext cx="2651760" cy="83869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1600" b="1" dirty="0">
                  <a:solidFill>
                    <a:srgbClr val="0F529C"/>
                  </a:solidFill>
                </a:rPr>
                <a:t>Des synergies </a:t>
              </a:r>
              <a:r>
                <a:rPr sz="1600" b="1" dirty="0" err="1">
                  <a:solidFill>
                    <a:srgbClr val="0F529C"/>
                  </a:solidFill>
                </a:rPr>
                <a:t>renforcées</a:t>
              </a:r>
              <a:endParaRPr sz="1600" b="1" dirty="0">
                <a:solidFill>
                  <a:srgbClr val="0F529C"/>
                </a:solidFill>
              </a:endParaRPr>
            </a:p>
            <a:p>
              <a:pPr algn="l">
                <a:spcAft>
                  <a:spcPts val="300"/>
                </a:spcAft>
              </a:pPr>
              <a:r>
                <a:rPr sz="1200" b="0" dirty="0">
                  <a:solidFill>
                    <a:srgbClr val="1A1A1A"/>
                  </a:solidFill>
                </a:rPr>
                <a:t>Le </a:t>
              </a:r>
              <a:r>
                <a:rPr sz="1200" b="0" dirty="0" err="1">
                  <a:solidFill>
                    <a:srgbClr val="1A1A1A"/>
                  </a:solidFill>
                </a:rPr>
                <a:t>renforcement</a:t>
              </a:r>
              <a:r>
                <a:rPr sz="1200" b="0" dirty="0">
                  <a:solidFill>
                    <a:srgbClr val="1A1A1A"/>
                  </a:solidFill>
                </a:rPr>
                <a:t> des synergies entre les </a:t>
              </a:r>
              <a:r>
                <a:rPr sz="1200" b="0" dirty="0" err="1">
                  <a:solidFill>
                    <a:srgbClr val="1A1A1A"/>
                  </a:solidFill>
                </a:rPr>
                <a:t>entités</a:t>
              </a:r>
              <a:r>
                <a:rPr sz="1200" b="0" dirty="0">
                  <a:solidFill>
                    <a:srgbClr val="1A1A1A"/>
                  </a:solidFill>
                </a:rPr>
                <a:t> du Groupe vise </a:t>
              </a:r>
              <a:r>
                <a:rPr sz="1200" b="0" dirty="0" err="1">
                  <a:solidFill>
                    <a:srgbClr val="1A1A1A"/>
                  </a:solidFill>
                </a:rPr>
                <a:t>l'amélioration</a:t>
              </a:r>
              <a:r>
                <a:rPr sz="1200" b="0" dirty="0">
                  <a:solidFill>
                    <a:srgbClr val="1A1A1A"/>
                  </a:solidFill>
                </a:rPr>
                <a:t> continue de la </a:t>
              </a:r>
              <a:r>
                <a:rPr sz="1200" b="0" dirty="0" err="1">
                  <a:solidFill>
                    <a:srgbClr val="1A1A1A"/>
                  </a:solidFill>
                </a:rPr>
                <a:t>rentabilité</a:t>
              </a:r>
              <a:r>
                <a:rPr sz="1200" b="0" dirty="0">
                  <a:solidFill>
                    <a:srgbClr val="1A1A1A"/>
                  </a:solidFill>
                </a:rPr>
                <a:t> </a:t>
              </a:r>
              <a:r>
                <a:rPr sz="1200" b="0" dirty="0" err="1">
                  <a:solidFill>
                    <a:srgbClr val="1A1A1A"/>
                  </a:solidFill>
                </a:rPr>
                <a:t>d'exploitation</a:t>
              </a:r>
              <a:r>
                <a:rPr sz="1200" b="0" dirty="0">
                  <a:solidFill>
                    <a:srgbClr val="1A1A1A"/>
                  </a:solidFill>
                </a:rPr>
                <a:t>.</a:t>
              </a: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7D917C2C-CB9F-7428-40BB-AFA68C591FC8}"/>
                </a:ext>
              </a:extLst>
            </p:cNvPr>
            <p:cNvGrpSpPr/>
            <p:nvPr/>
          </p:nvGrpSpPr>
          <p:grpSpPr>
            <a:xfrm>
              <a:off x="649224" y="2254382"/>
              <a:ext cx="8150351" cy="482803"/>
              <a:chOff x="649224" y="2240280"/>
              <a:chExt cx="8150351" cy="482803"/>
            </a:xfrm>
          </p:grpSpPr>
          <p:sp>
            <p:nvSpPr>
              <p:cNvPr id="47" name="Pictogramme fond">
                <a:extLst>
                  <a:ext uri="{FF2B5EF4-FFF2-40B4-BE49-F238E27FC236}">
                    <a16:creationId xmlns:a16="http://schemas.microsoft.com/office/drawing/2014/main" id="{32BCBD37-D50C-7829-0C64-342180C91585}"/>
                  </a:ext>
                </a:extLst>
              </p:cNvPr>
              <p:cNvSpPr/>
              <p:nvPr/>
            </p:nvSpPr>
            <p:spPr>
              <a:xfrm>
                <a:off x="649224" y="2240280"/>
                <a:ext cx="502920" cy="482803"/>
              </a:xfrm>
              <a:prstGeom prst="round2DiagRect">
                <a:avLst>
                  <a:gd name="adj1" fmla="val 22369"/>
                  <a:gd name="adj2" fmla="val 0"/>
                </a:avLst>
              </a:prstGeom>
              <a:solidFill>
                <a:srgbClr val="24B2E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/>
              </a:p>
            </p:txBody>
          </p:sp>
          <p:sp>
            <p:nvSpPr>
              <p:cNvPr id="48" name="Pictogramme fond">
                <a:extLst>
                  <a:ext uri="{FF2B5EF4-FFF2-40B4-BE49-F238E27FC236}">
                    <a16:creationId xmlns:a16="http://schemas.microsoft.com/office/drawing/2014/main" id="{B69D5C20-7A07-D8B6-1B6D-E0EBFA202910}"/>
                  </a:ext>
                </a:extLst>
              </p:cNvPr>
              <p:cNvSpPr/>
              <p:nvPr/>
            </p:nvSpPr>
            <p:spPr>
              <a:xfrm>
                <a:off x="4472941" y="2240280"/>
                <a:ext cx="502920" cy="482803"/>
              </a:xfrm>
              <a:prstGeom prst="round2DiagRect">
                <a:avLst>
                  <a:gd name="adj1" fmla="val 22369"/>
                  <a:gd name="adj2" fmla="val 0"/>
                </a:avLst>
              </a:prstGeom>
              <a:solidFill>
                <a:srgbClr val="24B2E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/>
              </a:p>
            </p:txBody>
          </p:sp>
          <p:sp>
            <p:nvSpPr>
              <p:cNvPr id="49" name="Pictogramme fond">
                <a:extLst>
                  <a:ext uri="{FF2B5EF4-FFF2-40B4-BE49-F238E27FC236}">
                    <a16:creationId xmlns:a16="http://schemas.microsoft.com/office/drawing/2014/main" id="{022B2434-C8A2-C354-4D1F-FB31BAF86591}"/>
                  </a:ext>
                </a:extLst>
              </p:cNvPr>
              <p:cNvSpPr/>
              <p:nvPr/>
            </p:nvSpPr>
            <p:spPr>
              <a:xfrm>
                <a:off x="8296655" y="2240280"/>
                <a:ext cx="502920" cy="482803"/>
              </a:xfrm>
              <a:prstGeom prst="round2DiagRect">
                <a:avLst>
                  <a:gd name="adj1" fmla="val 22369"/>
                  <a:gd name="adj2" fmla="val 0"/>
                </a:avLst>
              </a:prstGeom>
              <a:solidFill>
                <a:srgbClr val="24B2E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/>
              </a:p>
            </p:txBody>
          </p:sp>
          <p:grpSp>
            <p:nvGrpSpPr>
              <p:cNvPr id="50" name="ee4p_icon_group">
                <a:extLst>
                  <a:ext uri="{FF2B5EF4-FFF2-40B4-BE49-F238E27FC236}">
                    <a16:creationId xmlns:a16="http://schemas.microsoft.com/office/drawing/2014/main" id="{FD2DE7B2-7C08-C7E5-B848-F7AC21E0CF43}"/>
                  </a:ext>
                </a:extLst>
              </p:cNvPr>
              <p:cNvGrpSpPr/>
              <p:nvPr/>
            </p:nvGrpSpPr>
            <p:grpSpPr>
              <a:xfrm>
                <a:off x="754380" y="2335378"/>
                <a:ext cx="292608" cy="292608"/>
                <a:chOff x="4032000" y="2888999"/>
                <a:chExt cx="1080000" cy="1080000"/>
              </a:xfrm>
            </p:grpSpPr>
            <p:sp>
              <p:nvSpPr>
                <p:cNvPr id="57" name="ee4p_icon_frame" hidden="1">
                  <a:extLst>
                    <a:ext uri="{FF2B5EF4-FFF2-40B4-BE49-F238E27FC236}">
                      <a16:creationId xmlns:a16="http://schemas.microsoft.com/office/drawing/2014/main" id="{8112C502-5903-6777-1A12-7F5A786EB121}"/>
                    </a:ext>
                  </a:extLst>
                </p:cNvPr>
                <p:cNvSpPr/>
                <p:nvPr/>
              </p:nvSpPr>
              <p:spPr>
                <a:xfrm>
                  <a:off x="4032000" y="2888999"/>
                  <a:ext cx="1080000" cy="1080000"/>
                </a:xfrm>
                <a:prstGeom prst="rect">
                  <a:avLst/>
                </a:prstGeom>
                <a:solidFill>
                  <a:schemeClr val="bg1"/>
                </a:solidFill>
                <a:ln w="25400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" name="ee4p_icon">
                  <a:extLst>
                    <a:ext uri="{FF2B5EF4-FFF2-40B4-BE49-F238E27FC236}">
                      <a16:creationId xmlns:a16="http://schemas.microsoft.com/office/drawing/2014/main" id="{C5F6332E-BB4C-0F2D-F387-C1A8EB65C8E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64000" y="2986362"/>
                  <a:ext cx="1016000" cy="885274"/>
                </a:xfrm>
                <a:custGeom>
                  <a:avLst/>
                  <a:gdLst>
                    <a:gd name="connsiteX0" fmla="*/ 995680 w 1016000"/>
                    <a:gd name="connsiteY0" fmla="*/ 864955 h 885274"/>
                    <a:gd name="connsiteX1" fmla="*/ 910133 w 1016000"/>
                    <a:gd name="connsiteY1" fmla="*/ 864955 h 885274"/>
                    <a:gd name="connsiteX2" fmla="*/ 910133 w 1016000"/>
                    <a:gd name="connsiteY2" fmla="*/ 168317 h 885274"/>
                    <a:gd name="connsiteX3" fmla="*/ 899973 w 1016000"/>
                    <a:gd name="connsiteY3" fmla="*/ 158157 h 885274"/>
                    <a:gd name="connsiteX4" fmla="*/ 743102 w 1016000"/>
                    <a:gd name="connsiteY4" fmla="*/ 158157 h 885274"/>
                    <a:gd name="connsiteX5" fmla="*/ 732942 w 1016000"/>
                    <a:gd name="connsiteY5" fmla="*/ 168317 h 885274"/>
                    <a:gd name="connsiteX6" fmla="*/ 732942 w 1016000"/>
                    <a:gd name="connsiteY6" fmla="*/ 864955 h 885274"/>
                    <a:gd name="connsiteX7" fmla="*/ 701040 w 1016000"/>
                    <a:gd name="connsiteY7" fmla="*/ 864955 h 885274"/>
                    <a:gd name="connsiteX8" fmla="*/ 701040 w 1016000"/>
                    <a:gd name="connsiteY8" fmla="*/ 363423 h 885274"/>
                    <a:gd name="connsiteX9" fmla="*/ 690880 w 1016000"/>
                    <a:gd name="connsiteY9" fmla="*/ 353263 h 885274"/>
                    <a:gd name="connsiteX10" fmla="*/ 534077 w 1016000"/>
                    <a:gd name="connsiteY10" fmla="*/ 353263 h 885274"/>
                    <a:gd name="connsiteX11" fmla="*/ 523917 w 1016000"/>
                    <a:gd name="connsiteY11" fmla="*/ 363423 h 885274"/>
                    <a:gd name="connsiteX12" fmla="*/ 523917 w 1016000"/>
                    <a:gd name="connsiteY12" fmla="*/ 864955 h 885274"/>
                    <a:gd name="connsiteX13" fmla="*/ 492083 w 1016000"/>
                    <a:gd name="connsiteY13" fmla="*/ 864955 h 885274"/>
                    <a:gd name="connsiteX14" fmla="*/ 492083 w 1016000"/>
                    <a:gd name="connsiteY14" fmla="*/ 512741 h 885274"/>
                    <a:gd name="connsiteX15" fmla="*/ 481923 w 1016000"/>
                    <a:gd name="connsiteY15" fmla="*/ 502581 h 885274"/>
                    <a:gd name="connsiteX16" fmla="*/ 325120 w 1016000"/>
                    <a:gd name="connsiteY16" fmla="*/ 502581 h 885274"/>
                    <a:gd name="connsiteX17" fmla="*/ 314960 w 1016000"/>
                    <a:gd name="connsiteY17" fmla="*/ 512741 h 885274"/>
                    <a:gd name="connsiteX18" fmla="*/ 314960 w 1016000"/>
                    <a:gd name="connsiteY18" fmla="*/ 875115 h 885274"/>
                    <a:gd name="connsiteX19" fmla="*/ 325120 w 1016000"/>
                    <a:gd name="connsiteY19" fmla="*/ 885275 h 885274"/>
                    <a:gd name="connsiteX20" fmla="*/ 1005840 w 1016000"/>
                    <a:gd name="connsiteY20" fmla="*/ 885275 h 885274"/>
                    <a:gd name="connsiteX21" fmla="*/ 1016000 w 1016000"/>
                    <a:gd name="connsiteY21" fmla="*/ 875115 h 885274"/>
                    <a:gd name="connsiteX22" fmla="*/ 1016000 w 1016000"/>
                    <a:gd name="connsiteY22" fmla="*/ 442637 h 885274"/>
                    <a:gd name="connsiteX23" fmla="*/ 995680 w 1016000"/>
                    <a:gd name="connsiteY23" fmla="*/ 442637 h 885274"/>
                    <a:gd name="connsiteX24" fmla="*/ 471763 w 1016000"/>
                    <a:gd name="connsiteY24" fmla="*/ 864955 h 885274"/>
                    <a:gd name="connsiteX25" fmla="*/ 335280 w 1016000"/>
                    <a:gd name="connsiteY25" fmla="*/ 864955 h 885274"/>
                    <a:gd name="connsiteX26" fmla="*/ 335280 w 1016000"/>
                    <a:gd name="connsiteY26" fmla="*/ 522901 h 885274"/>
                    <a:gd name="connsiteX27" fmla="*/ 471763 w 1016000"/>
                    <a:gd name="connsiteY27" fmla="*/ 522901 h 885274"/>
                    <a:gd name="connsiteX28" fmla="*/ 680788 w 1016000"/>
                    <a:gd name="connsiteY28" fmla="*/ 864955 h 885274"/>
                    <a:gd name="connsiteX29" fmla="*/ 544237 w 1016000"/>
                    <a:gd name="connsiteY29" fmla="*/ 864955 h 885274"/>
                    <a:gd name="connsiteX30" fmla="*/ 544237 w 1016000"/>
                    <a:gd name="connsiteY30" fmla="*/ 373583 h 885274"/>
                    <a:gd name="connsiteX31" fmla="*/ 680720 w 1016000"/>
                    <a:gd name="connsiteY31" fmla="*/ 373583 h 885274"/>
                    <a:gd name="connsiteX32" fmla="*/ 889813 w 1016000"/>
                    <a:gd name="connsiteY32" fmla="*/ 864955 h 885274"/>
                    <a:gd name="connsiteX33" fmla="*/ 753262 w 1016000"/>
                    <a:gd name="connsiteY33" fmla="*/ 864955 h 885274"/>
                    <a:gd name="connsiteX34" fmla="*/ 753262 w 1016000"/>
                    <a:gd name="connsiteY34" fmla="*/ 178477 h 885274"/>
                    <a:gd name="connsiteX35" fmla="*/ 889813 w 1016000"/>
                    <a:gd name="connsiteY35" fmla="*/ 178477 h 885274"/>
                    <a:gd name="connsiteX36" fmla="*/ 1005840 w 1016000"/>
                    <a:gd name="connsiteY36" fmla="*/ 0 h 885274"/>
                    <a:gd name="connsiteX37" fmla="*/ 10160 w 1016000"/>
                    <a:gd name="connsiteY37" fmla="*/ 0 h 885274"/>
                    <a:gd name="connsiteX38" fmla="*/ 0 w 1016000"/>
                    <a:gd name="connsiteY38" fmla="*/ 10160 h 885274"/>
                    <a:gd name="connsiteX39" fmla="*/ 0 w 1016000"/>
                    <a:gd name="connsiteY39" fmla="*/ 875115 h 885274"/>
                    <a:gd name="connsiteX40" fmla="*/ 10160 w 1016000"/>
                    <a:gd name="connsiteY40" fmla="*/ 885275 h 885274"/>
                    <a:gd name="connsiteX41" fmla="*/ 272898 w 1016000"/>
                    <a:gd name="connsiteY41" fmla="*/ 885275 h 885274"/>
                    <a:gd name="connsiteX42" fmla="*/ 283058 w 1016000"/>
                    <a:gd name="connsiteY42" fmla="*/ 875115 h 885274"/>
                    <a:gd name="connsiteX43" fmla="*/ 283058 w 1016000"/>
                    <a:gd name="connsiteY43" fmla="*/ 652611 h 885274"/>
                    <a:gd name="connsiteX44" fmla="*/ 272898 w 1016000"/>
                    <a:gd name="connsiteY44" fmla="*/ 642451 h 885274"/>
                    <a:gd name="connsiteX45" fmla="*/ 116027 w 1016000"/>
                    <a:gd name="connsiteY45" fmla="*/ 642451 h 885274"/>
                    <a:gd name="connsiteX46" fmla="*/ 105867 w 1016000"/>
                    <a:gd name="connsiteY46" fmla="*/ 652611 h 885274"/>
                    <a:gd name="connsiteX47" fmla="*/ 105867 w 1016000"/>
                    <a:gd name="connsiteY47" fmla="*/ 864955 h 885274"/>
                    <a:gd name="connsiteX48" fmla="*/ 20320 w 1016000"/>
                    <a:gd name="connsiteY48" fmla="*/ 864955 h 885274"/>
                    <a:gd name="connsiteX49" fmla="*/ 20320 w 1016000"/>
                    <a:gd name="connsiteY49" fmla="*/ 20320 h 885274"/>
                    <a:gd name="connsiteX50" fmla="*/ 995680 w 1016000"/>
                    <a:gd name="connsiteY50" fmla="*/ 20320 h 885274"/>
                    <a:gd name="connsiteX51" fmla="*/ 995680 w 1016000"/>
                    <a:gd name="connsiteY51" fmla="*/ 212886 h 885274"/>
                    <a:gd name="connsiteX52" fmla="*/ 1016000 w 1016000"/>
                    <a:gd name="connsiteY52" fmla="*/ 212886 h 885274"/>
                    <a:gd name="connsiteX53" fmla="*/ 1016000 w 1016000"/>
                    <a:gd name="connsiteY53" fmla="*/ 10160 h 885274"/>
                    <a:gd name="connsiteX54" fmla="*/ 1005840 w 1016000"/>
                    <a:gd name="connsiteY54" fmla="*/ 0 h 885274"/>
                    <a:gd name="connsiteX55" fmla="*/ 126187 w 1016000"/>
                    <a:gd name="connsiteY55" fmla="*/ 662771 h 885274"/>
                    <a:gd name="connsiteX56" fmla="*/ 262738 w 1016000"/>
                    <a:gd name="connsiteY56" fmla="*/ 662771 h 885274"/>
                    <a:gd name="connsiteX57" fmla="*/ 262738 w 1016000"/>
                    <a:gd name="connsiteY57" fmla="*/ 864955 h 885274"/>
                    <a:gd name="connsiteX58" fmla="*/ 126187 w 1016000"/>
                    <a:gd name="connsiteY58" fmla="*/ 864955 h 885274"/>
                    <a:gd name="connsiteX59" fmla="*/ 133164 w 1016000"/>
                    <a:gd name="connsiteY59" fmla="*/ 471153 h 885274"/>
                    <a:gd name="connsiteX60" fmla="*/ 624434 w 1016000"/>
                    <a:gd name="connsiteY60" fmla="*/ 150978 h 885274"/>
                    <a:gd name="connsiteX61" fmla="*/ 534518 w 1016000"/>
                    <a:gd name="connsiteY61" fmla="*/ 131978 h 885274"/>
                    <a:gd name="connsiteX62" fmla="*/ 538683 w 1016000"/>
                    <a:gd name="connsiteY62" fmla="*/ 112099 h 885274"/>
                    <a:gd name="connsiteX63" fmla="*/ 652611 w 1016000"/>
                    <a:gd name="connsiteY63" fmla="*/ 136144 h 885274"/>
                    <a:gd name="connsiteX64" fmla="*/ 660400 w 1016000"/>
                    <a:gd name="connsiteY64" fmla="*/ 148167 h 885274"/>
                    <a:gd name="connsiteX65" fmla="*/ 636355 w 1016000"/>
                    <a:gd name="connsiteY65" fmla="*/ 262094 h 885274"/>
                    <a:gd name="connsiteX66" fmla="*/ 616475 w 1016000"/>
                    <a:gd name="connsiteY66" fmla="*/ 257895 h 885274"/>
                    <a:gd name="connsiteX67" fmla="*/ 635440 w 1016000"/>
                    <a:gd name="connsiteY67" fmla="*/ 167979 h 885274"/>
                    <a:gd name="connsiteX68" fmla="*/ 144238 w 1016000"/>
                    <a:gd name="connsiteY68" fmla="*/ 488222 h 885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1016000" h="885274">
                      <a:moveTo>
                        <a:pt x="995680" y="864955"/>
                      </a:moveTo>
                      <a:lnTo>
                        <a:pt x="910133" y="864955"/>
                      </a:lnTo>
                      <a:lnTo>
                        <a:pt x="910133" y="168317"/>
                      </a:lnTo>
                      <a:cubicBezTo>
                        <a:pt x="910133" y="162706"/>
                        <a:pt x="905585" y="158157"/>
                        <a:pt x="899973" y="158157"/>
                      </a:cubicBezTo>
                      <a:lnTo>
                        <a:pt x="743102" y="158157"/>
                      </a:lnTo>
                      <a:cubicBezTo>
                        <a:pt x="737491" y="158157"/>
                        <a:pt x="732942" y="162706"/>
                        <a:pt x="732942" y="168317"/>
                      </a:cubicBezTo>
                      <a:lnTo>
                        <a:pt x="732942" y="864955"/>
                      </a:lnTo>
                      <a:lnTo>
                        <a:pt x="701040" y="864955"/>
                      </a:lnTo>
                      <a:lnTo>
                        <a:pt x="701040" y="363423"/>
                      </a:lnTo>
                      <a:cubicBezTo>
                        <a:pt x="701040" y="357812"/>
                        <a:pt x="696492" y="353263"/>
                        <a:pt x="690880" y="353263"/>
                      </a:cubicBezTo>
                      <a:lnTo>
                        <a:pt x="534077" y="353263"/>
                      </a:lnTo>
                      <a:cubicBezTo>
                        <a:pt x="528466" y="353263"/>
                        <a:pt x="523917" y="357812"/>
                        <a:pt x="523917" y="363423"/>
                      </a:cubicBezTo>
                      <a:lnTo>
                        <a:pt x="523917" y="864955"/>
                      </a:lnTo>
                      <a:lnTo>
                        <a:pt x="492083" y="864955"/>
                      </a:lnTo>
                      <a:lnTo>
                        <a:pt x="492083" y="512741"/>
                      </a:lnTo>
                      <a:cubicBezTo>
                        <a:pt x="492083" y="507130"/>
                        <a:pt x="487534" y="502581"/>
                        <a:pt x="481923" y="502581"/>
                      </a:cubicBezTo>
                      <a:lnTo>
                        <a:pt x="325120" y="502581"/>
                      </a:lnTo>
                      <a:cubicBezTo>
                        <a:pt x="319509" y="502581"/>
                        <a:pt x="314960" y="507130"/>
                        <a:pt x="314960" y="512741"/>
                      </a:cubicBezTo>
                      <a:lnTo>
                        <a:pt x="314960" y="875115"/>
                      </a:lnTo>
                      <a:cubicBezTo>
                        <a:pt x="314960" y="880726"/>
                        <a:pt x="319509" y="885275"/>
                        <a:pt x="325120" y="885275"/>
                      </a:cubicBezTo>
                      <a:lnTo>
                        <a:pt x="1005840" y="885275"/>
                      </a:lnTo>
                      <a:cubicBezTo>
                        <a:pt x="1011452" y="885275"/>
                        <a:pt x="1016000" y="880726"/>
                        <a:pt x="1016000" y="875115"/>
                      </a:cubicBezTo>
                      <a:lnTo>
                        <a:pt x="1016000" y="442637"/>
                      </a:lnTo>
                      <a:lnTo>
                        <a:pt x="995680" y="442637"/>
                      </a:lnTo>
                      <a:close/>
                      <a:moveTo>
                        <a:pt x="471763" y="864955"/>
                      </a:moveTo>
                      <a:lnTo>
                        <a:pt x="335280" y="864955"/>
                      </a:lnTo>
                      <a:lnTo>
                        <a:pt x="335280" y="522901"/>
                      </a:lnTo>
                      <a:lnTo>
                        <a:pt x="471763" y="522901"/>
                      </a:lnTo>
                      <a:close/>
                      <a:moveTo>
                        <a:pt x="680788" y="864955"/>
                      </a:moveTo>
                      <a:lnTo>
                        <a:pt x="544237" y="864955"/>
                      </a:lnTo>
                      <a:lnTo>
                        <a:pt x="544237" y="373583"/>
                      </a:lnTo>
                      <a:lnTo>
                        <a:pt x="680720" y="373583"/>
                      </a:lnTo>
                      <a:close/>
                      <a:moveTo>
                        <a:pt x="889813" y="864955"/>
                      </a:moveTo>
                      <a:lnTo>
                        <a:pt x="753262" y="864955"/>
                      </a:lnTo>
                      <a:lnTo>
                        <a:pt x="753262" y="178477"/>
                      </a:lnTo>
                      <a:lnTo>
                        <a:pt x="889813" y="178477"/>
                      </a:lnTo>
                      <a:close/>
                      <a:moveTo>
                        <a:pt x="1005840" y="0"/>
                      </a:moveTo>
                      <a:lnTo>
                        <a:pt x="10160" y="0"/>
                      </a:lnTo>
                      <a:cubicBezTo>
                        <a:pt x="4549" y="0"/>
                        <a:pt x="0" y="4549"/>
                        <a:pt x="0" y="10160"/>
                      </a:cubicBezTo>
                      <a:lnTo>
                        <a:pt x="0" y="875115"/>
                      </a:lnTo>
                      <a:cubicBezTo>
                        <a:pt x="0" y="880726"/>
                        <a:pt x="4549" y="885275"/>
                        <a:pt x="10160" y="885275"/>
                      </a:cubicBezTo>
                      <a:lnTo>
                        <a:pt x="272898" y="885275"/>
                      </a:lnTo>
                      <a:cubicBezTo>
                        <a:pt x="278509" y="885275"/>
                        <a:pt x="283058" y="880726"/>
                        <a:pt x="283058" y="875115"/>
                      </a:cubicBezTo>
                      <a:lnTo>
                        <a:pt x="283058" y="652611"/>
                      </a:lnTo>
                      <a:cubicBezTo>
                        <a:pt x="283058" y="646999"/>
                        <a:pt x="278509" y="642451"/>
                        <a:pt x="272898" y="642451"/>
                      </a:cubicBezTo>
                      <a:lnTo>
                        <a:pt x="116027" y="642451"/>
                      </a:lnTo>
                      <a:cubicBezTo>
                        <a:pt x="110416" y="642451"/>
                        <a:pt x="105867" y="646999"/>
                        <a:pt x="105867" y="652611"/>
                      </a:cubicBezTo>
                      <a:lnTo>
                        <a:pt x="105867" y="864955"/>
                      </a:lnTo>
                      <a:lnTo>
                        <a:pt x="20320" y="864955"/>
                      </a:lnTo>
                      <a:lnTo>
                        <a:pt x="20320" y="20320"/>
                      </a:lnTo>
                      <a:lnTo>
                        <a:pt x="995680" y="20320"/>
                      </a:lnTo>
                      <a:lnTo>
                        <a:pt x="995680" y="212886"/>
                      </a:lnTo>
                      <a:lnTo>
                        <a:pt x="1016000" y="212886"/>
                      </a:lnTo>
                      <a:lnTo>
                        <a:pt x="1016000" y="10160"/>
                      </a:lnTo>
                      <a:cubicBezTo>
                        <a:pt x="1016000" y="4549"/>
                        <a:pt x="1011452" y="0"/>
                        <a:pt x="1005840" y="0"/>
                      </a:cubicBezTo>
                      <a:close/>
                      <a:moveTo>
                        <a:pt x="126187" y="662771"/>
                      </a:moveTo>
                      <a:lnTo>
                        <a:pt x="262738" y="662771"/>
                      </a:lnTo>
                      <a:lnTo>
                        <a:pt x="262738" y="864955"/>
                      </a:lnTo>
                      <a:lnTo>
                        <a:pt x="126187" y="864955"/>
                      </a:lnTo>
                      <a:close/>
                      <a:moveTo>
                        <a:pt x="133164" y="471153"/>
                      </a:moveTo>
                      <a:lnTo>
                        <a:pt x="624434" y="150978"/>
                      </a:lnTo>
                      <a:lnTo>
                        <a:pt x="534518" y="131978"/>
                      </a:lnTo>
                      <a:lnTo>
                        <a:pt x="538683" y="112099"/>
                      </a:lnTo>
                      <a:lnTo>
                        <a:pt x="652611" y="136144"/>
                      </a:lnTo>
                      <a:cubicBezTo>
                        <a:pt x="658070" y="137328"/>
                        <a:pt x="661551" y="142699"/>
                        <a:pt x="660400" y="148167"/>
                      </a:cubicBezTo>
                      <a:lnTo>
                        <a:pt x="636355" y="262094"/>
                      </a:lnTo>
                      <a:lnTo>
                        <a:pt x="616475" y="257895"/>
                      </a:lnTo>
                      <a:lnTo>
                        <a:pt x="635440" y="167979"/>
                      </a:lnTo>
                      <a:lnTo>
                        <a:pt x="144238" y="48822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365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51" name="ee4p_icon_group">
                <a:extLst>
                  <a:ext uri="{FF2B5EF4-FFF2-40B4-BE49-F238E27FC236}">
                    <a16:creationId xmlns:a16="http://schemas.microsoft.com/office/drawing/2014/main" id="{8FD76D7A-BDD3-162B-9175-0F6DA92A4E93}"/>
                  </a:ext>
                </a:extLst>
              </p:cNvPr>
              <p:cNvGrpSpPr/>
              <p:nvPr/>
            </p:nvGrpSpPr>
            <p:grpSpPr>
              <a:xfrm>
                <a:off x="4578097" y="2335377"/>
                <a:ext cx="292608" cy="292608"/>
                <a:chOff x="4032000" y="2889000"/>
                <a:chExt cx="1080000" cy="1080000"/>
              </a:xfrm>
            </p:grpSpPr>
            <p:sp>
              <p:nvSpPr>
                <p:cNvPr id="55" name="ee4p_icon_frame" hidden="1">
                  <a:extLst>
                    <a:ext uri="{FF2B5EF4-FFF2-40B4-BE49-F238E27FC236}">
                      <a16:creationId xmlns:a16="http://schemas.microsoft.com/office/drawing/2014/main" id="{FD81905F-A99D-F483-209A-09997D4E9308}"/>
                    </a:ext>
                  </a:extLst>
                </p:cNvPr>
                <p:cNvSpPr/>
                <p:nvPr/>
              </p:nvSpPr>
              <p:spPr>
                <a:xfrm>
                  <a:off x="4032000" y="2889000"/>
                  <a:ext cx="1080000" cy="1080000"/>
                </a:xfrm>
                <a:prstGeom prst="rect">
                  <a:avLst/>
                </a:prstGeom>
                <a:solidFill>
                  <a:schemeClr val="bg1"/>
                </a:solidFill>
                <a:ln w="25400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" name="ee4p_icon">
                  <a:extLst>
                    <a:ext uri="{FF2B5EF4-FFF2-40B4-BE49-F238E27FC236}">
                      <a16:creationId xmlns:a16="http://schemas.microsoft.com/office/drawing/2014/main" id="{0B004B8D-1F2F-0548-7178-E2748A8A1D4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64000" y="2921000"/>
                  <a:ext cx="1016000" cy="1016000"/>
                </a:xfrm>
                <a:custGeom>
                  <a:avLst/>
                  <a:gdLst>
                    <a:gd name="connsiteX0" fmla="*/ 518160 w 1016000"/>
                    <a:gd name="connsiteY0" fmla="*/ 82804 h 1016000"/>
                    <a:gd name="connsiteX1" fmla="*/ 518160 w 1016000"/>
                    <a:gd name="connsiteY1" fmla="*/ 0 h 1016000"/>
                    <a:gd name="connsiteX2" fmla="*/ 497840 w 1016000"/>
                    <a:gd name="connsiteY2" fmla="*/ 0 h 1016000"/>
                    <a:gd name="connsiteX3" fmla="*/ 497840 w 1016000"/>
                    <a:gd name="connsiteY3" fmla="*/ 82804 h 1016000"/>
                    <a:gd name="connsiteX4" fmla="*/ 82804 w 1016000"/>
                    <a:gd name="connsiteY4" fmla="*/ 497840 h 1016000"/>
                    <a:gd name="connsiteX5" fmla="*/ 0 w 1016000"/>
                    <a:gd name="connsiteY5" fmla="*/ 497840 h 1016000"/>
                    <a:gd name="connsiteX6" fmla="*/ 0 w 1016000"/>
                    <a:gd name="connsiteY6" fmla="*/ 518160 h 1016000"/>
                    <a:gd name="connsiteX7" fmla="*/ 82804 w 1016000"/>
                    <a:gd name="connsiteY7" fmla="*/ 518160 h 1016000"/>
                    <a:gd name="connsiteX8" fmla="*/ 184743 w 1016000"/>
                    <a:gd name="connsiteY8" fmla="*/ 784420 h 1016000"/>
                    <a:gd name="connsiteX9" fmla="*/ 200186 w 1016000"/>
                    <a:gd name="connsiteY9" fmla="*/ 771212 h 1016000"/>
                    <a:gd name="connsiteX10" fmla="*/ 103158 w 1016000"/>
                    <a:gd name="connsiteY10" fmla="*/ 518160 h 1016000"/>
                    <a:gd name="connsiteX11" fmla="*/ 170586 w 1016000"/>
                    <a:gd name="connsiteY11" fmla="*/ 518160 h 1016000"/>
                    <a:gd name="connsiteX12" fmla="*/ 497840 w 1016000"/>
                    <a:gd name="connsiteY12" fmla="*/ 845414 h 1016000"/>
                    <a:gd name="connsiteX13" fmla="*/ 497840 w 1016000"/>
                    <a:gd name="connsiteY13" fmla="*/ 912774 h 1016000"/>
                    <a:gd name="connsiteX14" fmla="*/ 259012 w 1016000"/>
                    <a:gd name="connsiteY14" fmla="*/ 827430 h 1016000"/>
                    <a:gd name="connsiteX15" fmla="*/ 246482 w 1016000"/>
                    <a:gd name="connsiteY15" fmla="*/ 843449 h 1016000"/>
                    <a:gd name="connsiteX16" fmla="*/ 497840 w 1016000"/>
                    <a:gd name="connsiteY16" fmla="*/ 933094 h 1016000"/>
                    <a:gd name="connsiteX17" fmla="*/ 497840 w 1016000"/>
                    <a:gd name="connsiteY17" fmla="*/ 1016000 h 1016000"/>
                    <a:gd name="connsiteX18" fmla="*/ 518160 w 1016000"/>
                    <a:gd name="connsiteY18" fmla="*/ 1016000 h 1016000"/>
                    <a:gd name="connsiteX19" fmla="*/ 518160 w 1016000"/>
                    <a:gd name="connsiteY19" fmla="*/ 933196 h 1016000"/>
                    <a:gd name="connsiteX20" fmla="*/ 933196 w 1016000"/>
                    <a:gd name="connsiteY20" fmla="*/ 518160 h 1016000"/>
                    <a:gd name="connsiteX21" fmla="*/ 1016000 w 1016000"/>
                    <a:gd name="connsiteY21" fmla="*/ 518160 h 1016000"/>
                    <a:gd name="connsiteX22" fmla="*/ 1016000 w 1016000"/>
                    <a:gd name="connsiteY22" fmla="*/ 497840 h 1016000"/>
                    <a:gd name="connsiteX23" fmla="*/ 933196 w 1016000"/>
                    <a:gd name="connsiteY23" fmla="*/ 497840 h 1016000"/>
                    <a:gd name="connsiteX24" fmla="*/ 518160 w 1016000"/>
                    <a:gd name="connsiteY24" fmla="*/ 82804 h 1016000"/>
                    <a:gd name="connsiteX25" fmla="*/ 912876 w 1016000"/>
                    <a:gd name="connsiteY25" fmla="*/ 497840 h 1016000"/>
                    <a:gd name="connsiteX26" fmla="*/ 845447 w 1016000"/>
                    <a:gd name="connsiteY26" fmla="*/ 497840 h 1016000"/>
                    <a:gd name="connsiteX27" fmla="*/ 518160 w 1016000"/>
                    <a:gd name="connsiteY27" fmla="*/ 170586 h 1016000"/>
                    <a:gd name="connsiteX28" fmla="*/ 518160 w 1016000"/>
                    <a:gd name="connsiteY28" fmla="*/ 103124 h 1016000"/>
                    <a:gd name="connsiteX29" fmla="*/ 912876 w 1016000"/>
                    <a:gd name="connsiteY29" fmla="*/ 497840 h 1016000"/>
                    <a:gd name="connsiteX30" fmla="*/ 497840 w 1016000"/>
                    <a:gd name="connsiteY30" fmla="*/ 103124 h 1016000"/>
                    <a:gd name="connsiteX31" fmla="*/ 497840 w 1016000"/>
                    <a:gd name="connsiteY31" fmla="*/ 170586 h 1016000"/>
                    <a:gd name="connsiteX32" fmla="*/ 170586 w 1016000"/>
                    <a:gd name="connsiteY32" fmla="*/ 497840 h 1016000"/>
                    <a:gd name="connsiteX33" fmla="*/ 103124 w 1016000"/>
                    <a:gd name="connsiteY33" fmla="*/ 497840 h 1016000"/>
                    <a:gd name="connsiteX34" fmla="*/ 497840 w 1016000"/>
                    <a:gd name="connsiteY34" fmla="*/ 103124 h 1016000"/>
                    <a:gd name="connsiteX35" fmla="*/ 518160 w 1016000"/>
                    <a:gd name="connsiteY35" fmla="*/ 912876 h 1016000"/>
                    <a:gd name="connsiteX36" fmla="*/ 518160 w 1016000"/>
                    <a:gd name="connsiteY36" fmla="*/ 845380 h 1016000"/>
                    <a:gd name="connsiteX37" fmla="*/ 836134 w 1016000"/>
                    <a:gd name="connsiteY37" fmla="*/ 587654 h 1016000"/>
                    <a:gd name="connsiteX38" fmla="*/ 816390 w 1016000"/>
                    <a:gd name="connsiteY38" fmla="*/ 582879 h 1016000"/>
                    <a:gd name="connsiteX39" fmla="*/ 433114 w 1016000"/>
                    <a:gd name="connsiteY39" fmla="*/ 817057 h 1016000"/>
                    <a:gd name="connsiteX40" fmla="*/ 198933 w 1016000"/>
                    <a:gd name="connsiteY40" fmla="*/ 433781 h 1016000"/>
                    <a:gd name="connsiteX41" fmla="*/ 582212 w 1016000"/>
                    <a:gd name="connsiteY41" fmla="*/ 199602 h 1016000"/>
                    <a:gd name="connsiteX42" fmla="*/ 825263 w 1016000"/>
                    <a:gd name="connsiteY42" fmla="*/ 508000 h 1016000"/>
                    <a:gd name="connsiteX43" fmla="*/ 835423 w 1016000"/>
                    <a:gd name="connsiteY43" fmla="*/ 518160 h 1016000"/>
                    <a:gd name="connsiteX44" fmla="*/ 912876 w 1016000"/>
                    <a:gd name="connsiteY44" fmla="*/ 518160 h 1016000"/>
                    <a:gd name="connsiteX45" fmla="*/ 518160 w 1016000"/>
                    <a:gd name="connsiteY45" fmla="*/ 912876 h 1016000"/>
                    <a:gd name="connsiteX46" fmla="*/ 518160 w 1016000"/>
                    <a:gd name="connsiteY46" fmla="*/ 497840 h 1016000"/>
                    <a:gd name="connsiteX47" fmla="*/ 611564 w 1016000"/>
                    <a:gd name="connsiteY47" fmla="*/ 497840 h 1016000"/>
                    <a:gd name="connsiteX48" fmla="*/ 611564 w 1016000"/>
                    <a:gd name="connsiteY48" fmla="*/ 518160 h 1016000"/>
                    <a:gd name="connsiteX49" fmla="*/ 518160 w 1016000"/>
                    <a:gd name="connsiteY49" fmla="*/ 518160 h 1016000"/>
                    <a:gd name="connsiteX50" fmla="*/ 518160 w 1016000"/>
                    <a:gd name="connsiteY50" fmla="*/ 611564 h 1016000"/>
                    <a:gd name="connsiteX51" fmla="*/ 497840 w 1016000"/>
                    <a:gd name="connsiteY51" fmla="*/ 611564 h 1016000"/>
                    <a:gd name="connsiteX52" fmla="*/ 497840 w 1016000"/>
                    <a:gd name="connsiteY52" fmla="*/ 518160 h 1016000"/>
                    <a:gd name="connsiteX53" fmla="*/ 404436 w 1016000"/>
                    <a:gd name="connsiteY53" fmla="*/ 518160 h 1016000"/>
                    <a:gd name="connsiteX54" fmla="*/ 404436 w 1016000"/>
                    <a:gd name="connsiteY54" fmla="*/ 497840 h 1016000"/>
                    <a:gd name="connsiteX55" fmla="*/ 497840 w 1016000"/>
                    <a:gd name="connsiteY55" fmla="*/ 497840 h 1016000"/>
                    <a:gd name="connsiteX56" fmla="*/ 497840 w 1016000"/>
                    <a:gd name="connsiteY56" fmla="*/ 404436 h 1016000"/>
                    <a:gd name="connsiteX57" fmla="*/ 518160 w 1016000"/>
                    <a:gd name="connsiteY57" fmla="*/ 404436 h 101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1016000" h="1016000">
                      <a:moveTo>
                        <a:pt x="518160" y="82804"/>
                      </a:moveTo>
                      <a:lnTo>
                        <a:pt x="518160" y="0"/>
                      </a:lnTo>
                      <a:lnTo>
                        <a:pt x="497840" y="0"/>
                      </a:lnTo>
                      <a:lnTo>
                        <a:pt x="497840" y="82804"/>
                      </a:lnTo>
                      <a:cubicBezTo>
                        <a:pt x="271026" y="88506"/>
                        <a:pt x="88506" y="271026"/>
                        <a:pt x="82804" y="497840"/>
                      </a:cubicBezTo>
                      <a:lnTo>
                        <a:pt x="0" y="497840"/>
                      </a:lnTo>
                      <a:lnTo>
                        <a:pt x="0" y="518160"/>
                      </a:lnTo>
                      <a:lnTo>
                        <a:pt x="82804" y="518160"/>
                      </a:lnTo>
                      <a:cubicBezTo>
                        <a:pt x="85142" y="615997"/>
                        <a:pt x="121145" y="710035"/>
                        <a:pt x="184743" y="784420"/>
                      </a:cubicBezTo>
                      <a:lnTo>
                        <a:pt x="200186" y="771212"/>
                      </a:lnTo>
                      <a:cubicBezTo>
                        <a:pt x="139751" y="700502"/>
                        <a:pt x="105490" y="611148"/>
                        <a:pt x="103158" y="518160"/>
                      </a:cubicBezTo>
                      <a:lnTo>
                        <a:pt x="170586" y="518160"/>
                      </a:lnTo>
                      <a:cubicBezTo>
                        <a:pt x="176168" y="696536"/>
                        <a:pt x="319466" y="839832"/>
                        <a:pt x="497840" y="845414"/>
                      </a:cubicBezTo>
                      <a:lnTo>
                        <a:pt x="497840" y="912774"/>
                      </a:lnTo>
                      <a:cubicBezTo>
                        <a:pt x="411087" y="910952"/>
                        <a:pt x="327273" y="881001"/>
                        <a:pt x="259012" y="827430"/>
                      </a:cubicBezTo>
                      <a:lnTo>
                        <a:pt x="246482" y="843449"/>
                      </a:lnTo>
                      <a:cubicBezTo>
                        <a:pt x="318321" y="899814"/>
                        <a:pt x="406546" y="931279"/>
                        <a:pt x="497840" y="933094"/>
                      </a:cubicBezTo>
                      <a:lnTo>
                        <a:pt x="497840" y="1016000"/>
                      </a:lnTo>
                      <a:lnTo>
                        <a:pt x="518160" y="1016000"/>
                      </a:lnTo>
                      <a:lnTo>
                        <a:pt x="518160" y="933196"/>
                      </a:lnTo>
                      <a:cubicBezTo>
                        <a:pt x="744975" y="927493"/>
                        <a:pt x="927493" y="744975"/>
                        <a:pt x="933196" y="518160"/>
                      </a:cubicBezTo>
                      <a:lnTo>
                        <a:pt x="1016000" y="518160"/>
                      </a:lnTo>
                      <a:lnTo>
                        <a:pt x="1016000" y="497840"/>
                      </a:lnTo>
                      <a:lnTo>
                        <a:pt x="933196" y="497840"/>
                      </a:lnTo>
                      <a:cubicBezTo>
                        <a:pt x="927493" y="271026"/>
                        <a:pt x="744975" y="88506"/>
                        <a:pt x="518160" y="82804"/>
                      </a:cubicBezTo>
                      <a:close/>
                      <a:moveTo>
                        <a:pt x="912876" y="497840"/>
                      </a:moveTo>
                      <a:lnTo>
                        <a:pt x="845447" y="497840"/>
                      </a:lnTo>
                      <a:cubicBezTo>
                        <a:pt x="839849" y="319460"/>
                        <a:pt x="696539" y="176167"/>
                        <a:pt x="518160" y="170586"/>
                      </a:cubicBezTo>
                      <a:lnTo>
                        <a:pt x="518160" y="103124"/>
                      </a:lnTo>
                      <a:cubicBezTo>
                        <a:pt x="733755" y="108812"/>
                        <a:pt x="907186" y="282244"/>
                        <a:pt x="912876" y="497840"/>
                      </a:cubicBezTo>
                      <a:close/>
                      <a:moveTo>
                        <a:pt x="497840" y="103124"/>
                      </a:moveTo>
                      <a:lnTo>
                        <a:pt x="497840" y="170586"/>
                      </a:lnTo>
                      <a:cubicBezTo>
                        <a:pt x="319466" y="176168"/>
                        <a:pt x="176168" y="319466"/>
                        <a:pt x="170586" y="497840"/>
                      </a:cubicBezTo>
                      <a:lnTo>
                        <a:pt x="103124" y="497840"/>
                      </a:lnTo>
                      <a:cubicBezTo>
                        <a:pt x="108812" y="282244"/>
                        <a:pt x="282244" y="108812"/>
                        <a:pt x="497840" y="103124"/>
                      </a:cubicBezTo>
                      <a:close/>
                      <a:moveTo>
                        <a:pt x="518160" y="912876"/>
                      </a:moveTo>
                      <a:lnTo>
                        <a:pt x="518160" y="845380"/>
                      </a:lnTo>
                      <a:cubicBezTo>
                        <a:pt x="670225" y="841231"/>
                        <a:pt x="800591" y="735567"/>
                        <a:pt x="836134" y="587654"/>
                      </a:cubicBezTo>
                      <a:lnTo>
                        <a:pt x="816390" y="582879"/>
                      </a:lnTo>
                      <a:cubicBezTo>
                        <a:pt x="775218" y="753384"/>
                        <a:pt x="603619" y="858232"/>
                        <a:pt x="433114" y="817057"/>
                      </a:cubicBezTo>
                      <a:cubicBezTo>
                        <a:pt x="262607" y="775885"/>
                        <a:pt x="157761" y="604286"/>
                        <a:pt x="198933" y="433781"/>
                      </a:cubicBezTo>
                      <a:cubicBezTo>
                        <a:pt x="240106" y="263275"/>
                        <a:pt x="411704" y="158429"/>
                        <a:pt x="582212" y="199602"/>
                      </a:cubicBezTo>
                      <a:cubicBezTo>
                        <a:pt x="724682" y="234005"/>
                        <a:pt x="825111" y="361432"/>
                        <a:pt x="825263" y="508000"/>
                      </a:cubicBezTo>
                      <a:cubicBezTo>
                        <a:pt x="825263" y="513612"/>
                        <a:pt x="829811" y="518160"/>
                        <a:pt x="835423" y="518160"/>
                      </a:cubicBezTo>
                      <a:lnTo>
                        <a:pt x="912876" y="518160"/>
                      </a:lnTo>
                      <a:cubicBezTo>
                        <a:pt x="907186" y="733755"/>
                        <a:pt x="733755" y="907186"/>
                        <a:pt x="518160" y="912876"/>
                      </a:cubicBezTo>
                      <a:close/>
                      <a:moveTo>
                        <a:pt x="518160" y="497840"/>
                      </a:moveTo>
                      <a:lnTo>
                        <a:pt x="611564" y="497840"/>
                      </a:lnTo>
                      <a:lnTo>
                        <a:pt x="611564" y="518160"/>
                      </a:lnTo>
                      <a:lnTo>
                        <a:pt x="518160" y="518160"/>
                      </a:lnTo>
                      <a:lnTo>
                        <a:pt x="518160" y="611564"/>
                      </a:lnTo>
                      <a:lnTo>
                        <a:pt x="497840" y="611564"/>
                      </a:lnTo>
                      <a:lnTo>
                        <a:pt x="497840" y="518160"/>
                      </a:lnTo>
                      <a:lnTo>
                        <a:pt x="404436" y="518160"/>
                      </a:lnTo>
                      <a:lnTo>
                        <a:pt x="404436" y="497840"/>
                      </a:lnTo>
                      <a:lnTo>
                        <a:pt x="497840" y="497840"/>
                      </a:lnTo>
                      <a:lnTo>
                        <a:pt x="497840" y="404436"/>
                      </a:lnTo>
                      <a:lnTo>
                        <a:pt x="518160" y="40443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365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52" name="ee4p_icon_group">
                <a:extLst>
                  <a:ext uri="{FF2B5EF4-FFF2-40B4-BE49-F238E27FC236}">
                    <a16:creationId xmlns:a16="http://schemas.microsoft.com/office/drawing/2014/main" id="{8712B46A-EE68-A04D-8C3C-C0EA96D0DF3D}"/>
                  </a:ext>
                </a:extLst>
              </p:cNvPr>
              <p:cNvGrpSpPr/>
              <p:nvPr/>
            </p:nvGrpSpPr>
            <p:grpSpPr>
              <a:xfrm>
                <a:off x="8401810" y="2335377"/>
                <a:ext cx="292608" cy="292608"/>
                <a:chOff x="4031944" y="2889085"/>
                <a:chExt cx="1080000" cy="1079999"/>
              </a:xfrm>
            </p:grpSpPr>
            <p:sp>
              <p:nvSpPr>
                <p:cNvPr id="53" name="ee4p_icon_frame" hidden="1">
                  <a:extLst>
                    <a:ext uri="{FF2B5EF4-FFF2-40B4-BE49-F238E27FC236}">
                      <a16:creationId xmlns:a16="http://schemas.microsoft.com/office/drawing/2014/main" id="{81CA6957-CF0E-76C3-8BEA-C690D0D99CAE}"/>
                    </a:ext>
                  </a:extLst>
                </p:cNvPr>
                <p:cNvSpPr/>
                <p:nvPr/>
              </p:nvSpPr>
              <p:spPr>
                <a:xfrm>
                  <a:off x="4031944" y="2889085"/>
                  <a:ext cx="1080000" cy="1079999"/>
                </a:xfrm>
                <a:prstGeom prst="rect">
                  <a:avLst/>
                </a:prstGeom>
                <a:solidFill>
                  <a:schemeClr val="bg1"/>
                </a:solidFill>
                <a:ln w="25400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" name="ee4p_icon">
                  <a:extLst>
                    <a:ext uri="{FF2B5EF4-FFF2-40B4-BE49-F238E27FC236}">
                      <a16:creationId xmlns:a16="http://schemas.microsoft.com/office/drawing/2014/main" id="{A82E6924-5E47-D1B9-C572-E9DFA175362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63661" y="2976947"/>
                  <a:ext cx="1016567" cy="904273"/>
                </a:xfrm>
                <a:custGeom>
                  <a:avLst/>
                  <a:gdLst>
                    <a:gd name="connsiteX0" fmla="*/ 143324 w 1016567"/>
                    <a:gd name="connsiteY0" fmla="*/ 477046 h 904273"/>
                    <a:gd name="connsiteX1" fmla="*/ 152468 w 1016567"/>
                    <a:gd name="connsiteY1" fmla="*/ 506442 h 904273"/>
                    <a:gd name="connsiteX2" fmla="*/ 153992 w 1016567"/>
                    <a:gd name="connsiteY2" fmla="*/ 526457 h 904273"/>
                    <a:gd name="connsiteX3" fmla="*/ 137397 w 1016567"/>
                    <a:gd name="connsiteY3" fmla="*/ 536990 h 904273"/>
                    <a:gd name="connsiteX4" fmla="*/ 136787 w 1016567"/>
                    <a:gd name="connsiteY4" fmla="*/ 536990 h 904273"/>
                    <a:gd name="connsiteX5" fmla="*/ 37219 w 1016567"/>
                    <a:gd name="connsiteY5" fmla="*/ 536719 h 904273"/>
                    <a:gd name="connsiteX6" fmla="*/ 20930 w 1016567"/>
                    <a:gd name="connsiteY6" fmla="*/ 536719 h 904273"/>
                    <a:gd name="connsiteX7" fmla="*/ 20320 w 1016567"/>
                    <a:gd name="connsiteY7" fmla="*/ 882701 h 904273"/>
                    <a:gd name="connsiteX8" fmla="*/ 69054 w 1016567"/>
                    <a:gd name="connsiteY8" fmla="*/ 882701 h 904273"/>
                    <a:gd name="connsiteX9" fmla="*/ 69054 w 1016567"/>
                    <a:gd name="connsiteY9" fmla="*/ 903021 h 904273"/>
                    <a:gd name="connsiteX10" fmla="*/ 10160 w 1016567"/>
                    <a:gd name="connsiteY10" fmla="*/ 903021 h 904273"/>
                    <a:gd name="connsiteX11" fmla="*/ 0 w 1016567"/>
                    <a:gd name="connsiteY11" fmla="*/ 892861 h 904273"/>
                    <a:gd name="connsiteX12" fmla="*/ 643 w 1016567"/>
                    <a:gd name="connsiteY12" fmla="*/ 526559 h 904273"/>
                    <a:gd name="connsiteX13" fmla="*/ 339 w 1016567"/>
                    <a:gd name="connsiteY13" fmla="*/ 160426 h 904273"/>
                    <a:gd name="connsiteX14" fmla="*/ 10499 w 1016567"/>
                    <a:gd name="connsiteY14" fmla="*/ 150266 h 904273"/>
                    <a:gd name="connsiteX15" fmla="*/ 10499 w 1016567"/>
                    <a:gd name="connsiteY15" fmla="*/ 150266 h 904273"/>
                    <a:gd name="connsiteX16" fmla="*/ 295622 w 1016567"/>
                    <a:gd name="connsiteY16" fmla="*/ 150639 h 904273"/>
                    <a:gd name="connsiteX17" fmla="*/ 295622 w 1016567"/>
                    <a:gd name="connsiteY17" fmla="*/ 170959 h 904273"/>
                    <a:gd name="connsiteX18" fmla="*/ 20659 w 1016567"/>
                    <a:gd name="connsiteY18" fmla="*/ 170586 h 904273"/>
                    <a:gd name="connsiteX19" fmla="*/ 20930 w 1016567"/>
                    <a:gd name="connsiteY19" fmla="*/ 516399 h 904273"/>
                    <a:gd name="connsiteX20" fmla="*/ 120599 w 1016567"/>
                    <a:gd name="connsiteY20" fmla="*/ 516602 h 904273"/>
                    <a:gd name="connsiteX21" fmla="*/ 134823 w 1016567"/>
                    <a:gd name="connsiteY21" fmla="*/ 516602 h 904273"/>
                    <a:gd name="connsiteX22" fmla="*/ 154523 w 1016567"/>
                    <a:gd name="connsiteY22" fmla="*/ 417972 h 904273"/>
                    <a:gd name="connsiteX23" fmla="*/ 253154 w 1016567"/>
                    <a:gd name="connsiteY23" fmla="*/ 437673 h 904273"/>
                    <a:gd name="connsiteX24" fmla="*/ 253018 w 1016567"/>
                    <a:gd name="connsiteY24" fmla="*/ 516805 h 904273"/>
                    <a:gd name="connsiteX25" fmla="*/ 366878 w 1016567"/>
                    <a:gd name="connsiteY25" fmla="*/ 517009 h 904273"/>
                    <a:gd name="connsiteX26" fmla="*/ 367081 w 1016567"/>
                    <a:gd name="connsiteY26" fmla="*/ 401252 h 904273"/>
                    <a:gd name="connsiteX27" fmla="*/ 377478 w 1016567"/>
                    <a:gd name="connsiteY27" fmla="*/ 384319 h 904273"/>
                    <a:gd name="connsiteX28" fmla="*/ 397798 w 1016567"/>
                    <a:gd name="connsiteY28" fmla="*/ 385741 h 904273"/>
                    <a:gd name="connsiteX29" fmla="*/ 426822 w 1016567"/>
                    <a:gd name="connsiteY29" fmla="*/ 394987 h 904273"/>
                    <a:gd name="connsiteX30" fmla="*/ 426822 w 1016567"/>
                    <a:gd name="connsiteY30" fmla="*/ 394987 h 904273"/>
                    <a:gd name="connsiteX31" fmla="*/ 477486 w 1016567"/>
                    <a:gd name="connsiteY31" fmla="*/ 344052 h 904273"/>
                    <a:gd name="connsiteX32" fmla="*/ 477418 w 1016567"/>
                    <a:gd name="connsiteY32" fmla="*/ 341579 h 904273"/>
                    <a:gd name="connsiteX33" fmla="*/ 427262 w 1016567"/>
                    <a:gd name="connsiteY33" fmla="*/ 293624 h 904273"/>
                    <a:gd name="connsiteX34" fmla="*/ 426822 w 1016567"/>
                    <a:gd name="connsiteY34" fmla="*/ 293624 h 904273"/>
                    <a:gd name="connsiteX35" fmla="*/ 397832 w 1016567"/>
                    <a:gd name="connsiteY35" fmla="*/ 302768 h 904273"/>
                    <a:gd name="connsiteX36" fmla="*/ 377512 w 1016567"/>
                    <a:gd name="connsiteY36" fmla="*/ 304157 h 904273"/>
                    <a:gd name="connsiteX37" fmla="*/ 367352 w 1016567"/>
                    <a:gd name="connsiteY37" fmla="*/ 287223 h 904273"/>
                    <a:gd name="connsiteX38" fmla="*/ 367555 w 1016567"/>
                    <a:gd name="connsiteY38" fmla="*/ 161239 h 904273"/>
                    <a:gd name="connsiteX39" fmla="*/ 387875 w 1016567"/>
                    <a:gd name="connsiteY39" fmla="*/ 161239 h 904273"/>
                    <a:gd name="connsiteX40" fmla="*/ 387672 w 1016567"/>
                    <a:gd name="connsiteY40" fmla="*/ 285259 h 904273"/>
                    <a:gd name="connsiteX41" fmla="*/ 486027 w 1016567"/>
                    <a:gd name="connsiteY41" fmla="*/ 305118 h 904273"/>
                    <a:gd name="connsiteX42" fmla="*/ 497772 w 1016567"/>
                    <a:gd name="connsiteY42" fmla="*/ 340631 h 904273"/>
                    <a:gd name="connsiteX43" fmla="*/ 430405 w 1016567"/>
                    <a:gd name="connsiteY43" fmla="*/ 415314 h 904273"/>
                    <a:gd name="connsiteX44" fmla="*/ 426889 w 1016567"/>
                    <a:gd name="connsiteY44" fmla="*/ 415409 h 904273"/>
                    <a:gd name="connsiteX45" fmla="*/ 426889 w 1016567"/>
                    <a:gd name="connsiteY45" fmla="*/ 415409 h 904273"/>
                    <a:gd name="connsiteX46" fmla="*/ 387604 w 1016567"/>
                    <a:gd name="connsiteY46" fmla="*/ 403420 h 904273"/>
                    <a:gd name="connsiteX47" fmla="*/ 387367 w 1016567"/>
                    <a:gd name="connsiteY47" fmla="*/ 527440 h 904273"/>
                    <a:gd name="connsiteX48" fmla="*/ 387164 w 1016567"/>
                    <a:gd name="connsiteY48" fmla="*/ 653356 h 904273"/>
                    <a:gd name="connsiteX49" fmla="*/ 387164 w 1016567"/>
                    <a:gd name="connsiteY49" fmla="*/ 653356 h 904273"/>
                    <a:gd name="connsiteX50" fmla="*/ 387164 w 1016567"/>
                    <a:gd name="connsiteY50" fmla="*/ 653661 h 904273"/>
                    <a:gd name="connsiteX51" fmla="*/ 367372 w 1016567"/>
                    <a:gd name="connsiteY51" fmla="*/ 672534 h 904273"/>
                    <a:gd name="connsiteX52" fmla="*/ 356684 w 1016567"/>
                    <a:gd name="connsiteY52" fmla="*/ 669002 h 904273"/>
                    <a:gd name="connsiteX53" fmla="*/ 327660 w 1016567"/>
                    <a:gd name="connsiteY53" fmla="*/ 659757 h 904273"/>
                    <a:gd name="connsiteX54" fmla="*/ 327660 w 1016567"/>
                    <a:gd name="connsiteY54" fmla="*/ 659757 h 904273"/>
                    <a:gd name="connsiteX55" fmla="*/ 276996 w 1016567"/>
                    <a:gd name="connsiteY55" fmla="*/ 710692 h 904273"/>
                    <a:gd name="connsiteX56" fmla="*/ 277063 w 1016567"/>
                    <a:gd name="connsiteY56" fmla="*/ 713164 h 904273"/>
                    <a:gd name="connsiteX57" fmla="*/ 327220 w 1016567"/>
                    <a:gd name="connsiteY57" fmla="*/ 761120 h 904273"/>
                    <a:gd name="connsiteX58" fmla="*/ 356650 w 1016567"/>
                    <a:gd name="connsiteY58" fmla="*/ 751976 h 904273"/>
                    <a:gd name="connsiteX59" fmla="*/ 376631 w 1016567"/>
                    <a:gd name="connsiteY59" fmla="*/ 750452 h 904273"/>
                    <a:gd name="connsiteX60" fmla="*/ 387198 w 1016567"/>
                    <a:gd name="connsiteY60" fmla="*/ 767046 h 904273"/>
                    <a:gd name="connsiteX61" fmla="*/ 387198 w 1016567"/>
                    <a:gd name="connsiteY61" fmla="*/ 834475 h 904273"/>
                    <a:gd name="connsiteX62" fmla="*/ 366878 w 1016567"/>
                    <a:gd name="connsiteY62" fmla="*/ 834475 h 904273"/>
                    <a:gd name="connsiteX63" fmla="*/ 366878 w 1016567"/>
                    <a:gd name="connsiteY63" fmla="*/ 769654 h 904273"/>
                    <a:gd name="connsiteX64" fmla="*/ 268372 w 1016567"/>
                    <a:gd name="connsiteY64" fmla="*/ 749337 h 904273"/>
                    <a:gd name="connsiteX65" fmla="*/ 256777 w 1016567"/>
                    <a:gd name="connsiteY65" fmla="*/ 714248 h 904273"/>
                    <a:gd name="connsiteX66" fmla="*/ 324145 w 1016567"/>
                    <a:gd name="connsiteY66" fmla="*/ 639565 h 904273"/>
                    <a:gd name="connsiteX67" fmla="*/ 327660 w 1016567"/>
                    <a:gd name="connsiteY67" fmla="*/ 639470 h 904273"/>
                    <a:gd name="connsiteX68" fmla="*/ 327660 w 1016567"/>
                    <a:gd name="connsiteY68" fmla="*/ 639470 h 904273"/>
                    <a:gd name="connsiteX69" fmla="*/ 366945 w 1016567"/>
                    <a:gd name="connsiteY69" fmla="*/ 651459 h 904273"/>
                    <a:gd name="connsiteX70" fmla="*/ 367149 w 1016567"/>
                    <a:gd name="connsiteY70" fmla="*/ 537600 h 904273"/>
                    <a:gd name="connsiteX71" fmla="*/ 289899 w 1016567"/>
                    <a:gd name="connsiteY71" fmla="*/ 537600 h 904273"/>
                    <a:gd name="connsiteX72" fmla="*/ 251087 w 1016567"/>
                    <a:gd name="connsiteY72" fmla="*/ 537600 h 904273"/>
                    <a:gd name="connsiteX73" fmla="*/ 234019 w 1016567"/>
                    <a:gd name="connsiteY73" fmla="*/ 526559 h 904273"/>
                    <a:gd name="connsiteX74" fmla="*/ 235610 w 1016567"/>
                    <a:gd name="connsiteY74" fmla="*/ 506612 h 904273"/>
                    <a:gd name="connsiteX75" fmla="*/ 222858 w 1016567"/>
                    <a:gd name="connsiteY75" fmla="*/ 435911 h 904273"/>
                    <a:gd name="connsiteX76" fmla="*/ 191584 w 1016567"/>
                    <a:gd name="connsiteY76" fmla="*/ 426889 h 904273"/>
                    <a:gd name="connsiteX77" fmla="*/ 143324 w 1016567"/>
                    <a:gd name="connsiteY77" fmla="*/ 477046 h 904273"/>
                    <a:gd name="connsiteX78" fmla="*/ 1013731 w 1016567"/>
                    <a:gd name="connsiteY78" fmla="*/ 262399 h 904273"/>
                    <a:gd name="connsiteX79" fmla="*/ 755193 w 1016567"/>
                    <a:gd name="connsiteY79" fmla="*/ 2980 h 904273"/>
                    <a:gd name="connsiteX80" fmla="*/ 748013 w 1016567"/>
                    <a:gd name="connsiteY80" fmla="*/ 0 h 904273"/>
                    <a:gd name="connsiteX81" fmla="*/ 748013 w 1016567"/>
                    <a:gd name="connsiteY81" fmla="*/ 0 h 904273"/>
                    <a:gd name="connsiteX82" fmla="*/ 740833 w 1016567"/>
                    <a:gd name="connsiteY82" fmla="*/ 2946 h 904273"/>
                    <a:gd name="connsiteX83" fmla="*/ 651358 w 1016567"/>
                    <a:gd name="connsiteY83" fmla="*/ 91948 h 904273"/>
                    <a:gd name="connsiteX84" fmla="*/ 651358 w 1016567"/>
                    <a:gd name="connsiteY84" fmla="*/ 91948 h 904273"/>
                    <a:gd name="connsiteX85" fmla="*/ 646786 w 1016567"/>
                    <a:gd name="connsiteY85" fmla="*/ 111049 h 904273"/>
                    <a:gd name="connsiteX86" fmla="*/ 662093 w 1016567"/>
                    <a:gd name="connsiteY86" fmla="*/ 124392 h 904273"/>
                    <a:gd name="connsiteX87" fmla="*/ 689356 w 1016567"/>
                    <a:gd name="connsiteY87" fmla="*/ 138752 h 904273"/>
                    <a:gd name="connsiteX88" fmla="*/ 690948 w 1016567"/>
                    <a:gd name="connsiteY88" fmla="*/ 208212 h 904273"/>
                    <a:gd name="connsiteX89" fmla="*/ 619191 w 1016567"/>
                    <a:gd name="connsiteY89" fmla="*/ 211691 h 904273"/>
                    <a:gd name="connsiteX90" fmla="*/ 603335 w 1016567"/>
                    <a:gd name="connsiteY90" fmla="*/ 183083 h 904273"/>
                    <a:gd name="connsiteX91" fmla="*/ 581132 w 1016567"/>
                    <a:gd name="connsiteY91" fmla="*/ 167115 h 904273"/>
                    <a:gd name="connsiteX92" fmla="*/ 570619 w 1016567"/>
                    <a:gd name="connsiteY92" fmla="*/ 172483 h 904273"/>
                    <a:gd name="connsiteX93" fmla="*/ 526593 w 1016567"/>
                    <a:gd name="connsiteY93" fmla="*/ 216510 h 904273"/>
                    <a:gd name="connsiteX94" fmla="*/ 540918 w 1016567"/>
                    <a:gd name="connsiteY94" fmla="*/ 230903 h 904273"/>
                    <a:gd name="connsiteX95" fmla="*/ 583692 w 1016567"/>
                    <a:gd name="connsiteY95" fmla="*/ 188299 h 904273"/>
                    <a:gd name="connsiteX96" fmla="*/ 653186 w 1016567"/>
                    <a:gd name="connsiteY96" fmla="*/ 245466 h 904273"/>
                    <a:gd name="connsiteX97" fmla="*/ 655015 w 1016567"/>
                    <a:gd name="connsiteY97" fmla="*/ 245466 h 904273"/>
                    <a:gd name="connsiteX98" fmla="*/ 724096 w 1016567"/>
                    <a:gd name="connsiteY98" fmla="*/ 172363 h 904273"/>
                    <a:gd name="connsiteX99" fmla="*/ 667512 w 1016567"/>
                    <a:gd name="connsiteY99" fmla="*/ 104750 h 904273"/>
                    <a:gd name="connsiteX100" fmla="*/ 687832 w 1016567"/>
                    <a:gd name="connsiteY100" fmla="*/ 84260 h 904273"/>
                    <a:gd name="connsiteX101" fmla="*/ 747945 w 1016567"/>
                    <a:gd name="connsiteY101" fmla="*/ 24350 h 904273"/>
                    <a:gd name="connsiteX102" fmla="*/ 992124 w 1016567"/>
                    <a:gd name="connsiteY102" fmla="*/ 269376 h 904273"/>
                    <a:gd name="connsiteX103" fmla="*/ 747099 w 1016567"/>
                    <a:gd name="connsiteY103" fmla="*/ 513520 h 904273"/>
                    <a:gd name="connsiteX104" fmla="*/ 664904 w 1016567"/>
                    <a:gd name="connsiteY104" fmla="*/ 431021 h 904273"/>
                    <a:gd name="connsiteX105" fmla="*/ 645702 w 1016567"/>
                    <a:gd name="connsiteY105" fmla="*/ 426788 h 904273"/>
                    <a:gd name="connsiteX106" fmla="*/ 632663 w 1016567"/>
                    <a:gd name="connsiteY106" fmla="*/ 441994 h 904273"/>
                    <a:gd name="connsiteX107" fmla="*/ 618304 w 1016567"/>
                    <a:gd name="connsiteY107" fmla="*/ 469257 h 904273"/>
                    <a:gd name="connsiteX108" fmla="*/ 548911 w 1016567"/>
                    <a:gd name="connsiteY108" fmla="*/ 470814 h 904273"/>
                    <a:gd name="connsiteX109" fmla="*/ 545023 w 1016567"/>
                    <a:gd name="connsiteY109" fmla="*/ 399319 h 904273"/>
                    <a:gd name="connsiteX110" fmla="*/ 574074 w 1016567"/>
                    <a:gd name="connsiteY110" fmla="*/ 383235 h 904273"/>
                    <a:gd name="connsiteX111" fmla="*/ 590012 w 1016567"/>
                    <a:gd name="connsiteY111" fmla="*/ 361012 h 904273"/>
                    <a:gd name="connsiteX112" fmla="*/ 584843 w 1016567"/>
                    <a:gd name="connsiteY112" fmla="*/ 350723 h 904273"/>
                    <a:gd name="connsiteX113" fmla="*/ 534721 w 1016567"/>
                    <a:gd name="connsiteY113" fmla="*/ 300397 h 904273"/>
                    <a:gd name="connsiteX114" fmla="*/ 520327 w 1016567"/>
                    <a:gd name="connsiteY114" fmla="*/ 314757 h 904273"/>
                    <a:gd name="connsiteX115" fmla="*/ 568926 w 1016567"/>
                    <a:gd name="connsiteY115" fmla="*/ 363525 h 904273"/>
                    <a:gd name="connsiteX116" fmla="*/ 512802 w 1016567"/>
                    <a:gd name="connsiteY116" fmla="*/ 446989 h 904273"/>
                    <a:gd name="connsiteX117" fmla="*/ 596267 w 1016567"/>
                    <a:gd name="connsiteY117" fmla="*/ 503113 h 904273"/>
                    <a:gd name="connsiteX118" fmla="*/ 652340 w 1016567"/>
                    <a:gd name="connsiteY118" fmla="*/ 447243 h 904273"/>
                    <a:gd name="connsiteX119" fmla="*/ 722579 w 1016567"/>
                    <a:gd name="connsiteY119" fmla="*/ 517686 h 904273"/>
                    <a:gd name="connsiteX120" fmla="*/ 616577 w 1016567"/>
                    <a:gd name="connsiteY120" fmla="*/ 517686 h 904273"/>
                    <a:gd name="connsiteX121" fmla="*/ 600016 w 1016567"/>
                    <a:gd name="connsiteY121" fmla="*/ 528252 h 904273"/>
                    <a:gd name="connsiteX122" fmla="*/ 601540 w 1016567"/>
                    <a:gd name="connsiteY122" fmla="*/ 548234 h 904273"/>
                    <a:gd name="connsiteX123" fmla="*/ 610684 w 1016567"/>
                    <a:gd name="connsiteY123" fmla="*/ 577664 h 904273"/>
                    <a:gd name="connsiteX124" fmla="*/ 562729 w 1016567"/>
                    <a:gd name="connsiteY124" fmla="*/ 627820 h 904273"/>
                    <a:gd name="connsiteX125" fmla="*/ 509531 w 1016567"/>
                    <a:gd name="connsiteY125" fmla="*/ 579896 h 904273"/>
                    <a:gd name="connsiteX126" fmla="*/ 518702 w 1016567"/>
                    <a:gd name="connsiteY126" fmla="*/ 548098 h 904273"/>
                    <a:gd name="connsiteX127" fmla="*/ 520260 w 1016567"/>
                    <a:gd name="connsiteY127" fmla="*/ 528151 h 904273"/>
                    <a:gd name="connsiteX128" fmla="*/ 503326 w 1016567"/>
                    <a:gd name="connsiteY128" fmla="*/ 517483 h 904273"/>
                    <a:gd name="connsiteX129" fmla="*/ 434442 w 1016567"/>
                    <a:gd name="connsiteY129" fmla="*/ 517483 h 904273"/>
                    <a:gd name="connsiteX130" fmla="*/ 434442 w 1016567"/>
                    <a:gd name="connsiteY130" fmla="*/ 537803 h 904273"/>
                    <a:gd name="connsiteX131" fmla="*/ 501125 w 1016567"/>
                    <a:gd name="connsiteY131" fmla="*/ 537803 h 904273"/>
                    <a:gd name="connsiteX132" fmla="*/ 520443 w 1016567"/>
                    <a:gd name="connsiteY132" fmla="*/ 636511 h 904273"/>
                    <a:gd name="connsiteX133" fmla="*/ 619150 w 1016567"/>
                    <a:gd name="connsiteY133" fmla="*/ 617190 h 904273"/>
                    <a:gd name="connsiteX134" fmla="*/ 619286 w 1016567"/>
                    <a:gd name="connsiteY134" fmla="*/ 538006 h 904273"/>
                    <a:gd name="connsiteX135" fmla="*/ 733146 w 1016567"/>
                    <a:gd name="connsiteY135" fmla="*/ 538209 h 904273"/>
                    <a:gd name="connsiteX136" fmla="*/ 732570 w 1016567"/>
                    <a:gd name="connsiteY136" fmla="*/ 884123 h 904273"/>
                    <a:gd name="connsiteX137" fmla="*/ 376259 w 1016567"/>
                    <a:gd name="connsiteY137" fmla="*/ 883310 h 904273"/>
                    <a:gd name="connsiteX138" fmla="*/ 163915 w 1016567"/>
                    <a:gd name="connsiteY138" fmla="*/ 882938 h 904273"/>
                    <a:gd name="connsiteX139" fmla="*/ 163915 w 1016567"/>
                    <a:gd name="connsiteY139" fmla="*/ 903258 h 904273"/>
                    <a:gd name="connsiteX140" fmla="*/ 376259 w 1016567"/>
                    <a:gd name="connsiteY140" fmla="*/ 903630 h 904273"/>
                    <a:gd name="connsiteX141" fmla="*/ 742493 w 1016567"/>
                    <a:gd name="connsiteY141" fmla="*/ 904274 h 904273"/>
                    <a:gd name="connsiteX142" fmla="*/ 742493 w 1016567"/>
                    <a:gd name="connsiteY142" fmla="*/ 904274 h 904273"/>
                    <a:gd name="connsiteX143" fmla="*/ 752653 w 1016567"/>
                    <a:gd name="connsiteY143" fmla="*/ 894114 h 904273"/>
                    <a:gd name="connsiteX144" fmla="*/ 753262 w 1016567"/>
                    <a:gd name="connsiteY144" fmla="*/ 535805 h 904273"/>
                    <a:gd name="connsiteX145" fmla="*/ 754177 w 1016567"/>
                    <a:gd name="connsiteY145" fmla="*/ 535060 h 904273"/>
                    <a:gd name="connsiteX146" fmla="*/ 1013596 w 1016567"/>
                    <a:gd name="connsiteY146" fmla="*/ 276555 h 904273"/>
                    <a:gd name="connsiteX147" fmla="*/ 1013596 w 1016567"/>
                    <a:gd name="connsiteY147" fmla="*/ 262196 h 904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</a:cxnLst>
                  <a:rect l="l" t="t" r="r" b="b"/>
                  <a:pathLst>
                    <a:path w="1016567" h="904273">
                      <a:moveTo>
                        <a:pt x="143324" y="477046"/>
                      </a:moveTo>
                      <a:cubicBezTo>
                        <a:pt x="143192" y="487565"/>
                        <a:pt x="146393" y="497854"/>
                        <a:pt x="152468" y="506442"/>
                      </a:cubicBezTo>
                      <a:cubicBezTo>
                        <a:pt x="156611" y="512328"/>
                        <a:pt x="157196" y="520013"/>
                        <a:pt x="153992" y="526457"/>
                      </a:cubicBezTo>
                      <a:cubicBezTo>
                        <a:pt x="150818" y="532753"/>
                        <a:pt x="144445" y="536797"/>
                        <a:pt x="137397" y="536990"/>
                      </a:cubicBezTo>
                      <a:lnTo>
                        <a:pt x="136787" y="536990"/>
                      </a:lnTo>
                      <a:lnTo>
                        <a:pt x="37219" y="536719"/>
                      </a:lnTo>
                      <a:lnTo>
                        <a:pt x="20930" y="536719"/>
                      </a:lnTo>
                      <a:lnTo>
                        <a:pt x="20320" y="882701"/>
                      </a:lnTo>
                      <a:lnTo>
                        <a:pt x="69054" y="882701"/>
                      </a:lnTo>
                      <a:lnTo>
                        <a:pt x="69054" y="903021"/>
                      </a:lnTo>
                      <a:lnTo>
                        <a:pt x="10160" y="903021"/>
                      </a:lnTo>
                      <a:cubicBezTo>
                        <a:pt x="4549" y="903021"/>
                        <a:pt x="0" y="898473"/>
                        <a:pt x="0" y="892861"/>
                      </a:cubicBezTo>
                      <a:lnTo>
                        <a:pt x="643" y="526559"/>
                      </a:lnTo>
                      <a:lnTo>
                        <a:pt x="339" y="160426"/>
                      </a:lnTo>
                      <a:cubicBezTo>
                        <a:pt x="339" y="154815"/>
                        <a:pt x="4887" y="150266"/>
                        <a:pt x="10499" y="150266"/>
                      </a:cubicBezTo>
                      <a:lnTo>
                        <a:pt x="10499" y="150266"/>
                      </a:lnTo>
                      <a:lnTo>
                        <a:pt x="295622" y="150639"/>
                      </a:lnTo>
                      <a:lnTo>
                        <a:pt x="295622" y="170959"/>
                      </a:lnTo>
                      <a:lnTo>
                        <a:pt x="20659" y="170586"/>
                      </a:lnTo>
                      <a:lnTo>
                        <a:pt x="20930" y="516399"/>
                      </a:lnTo>
                      <a:lnTo>
                        <a:pt x="120599" y="516602"/>
                      </a:lnTo>
                      <a:lnTo>
                        <a:pt x="134823" y="516602"/>
                      </a:lnTo>
                      <a:cubicBezTo>
                        <a:pt x="113027" y="483928"/>
                        <a:pt x="121847" y="439769"/>
                        <a:pt x="154523" y="417972"/>
                      </a:cubicBezTo>
                      <a:cubicBezTo>
                        <a:pt x="187199" y="396176"/>
                        <a:pt x="231358" y="404995"/>
                        <a:pt x="253154" y="437673"/>
                      </a:cubicBezTo>
                      <a:cubicBezTo>
                        <a:pt x="269143" y="461640"/>
                        <a:pt x="269089" y="492889"/>
                        <a:pt x="253018" y="516805"/>
                      </a:cubicBezTo>
                      <a:lnTo>
                        <a:pt x="366878" y="517009"/>
                      </a:lnTo>
                      <a:lnTo>
                        <a:pt x="367081" y="401252"/>
                      </a:lnTo>
                      <a:cubicBezTo>
                        <a:pt x="367115" y="394110"/>
                        <a:pt x="371124" y="387580"/>
                        <a:pt x="377478" y="384319"/>
                      </a:cubicBezTo>
                      <a:cubicBezTo>
                        <a:pt x="383977" y="380922"/>
                        <a:pt x="391834" y="381471"/>
                        <a:pt x="397798" y="385741"/>
                      </a:cubicBezTo>
                      <a:cubicBezTo>
                        <a:pt x="406285" y="391749"/>
                        <a:pt x="416425" y="394980"/>
                        <a:pt x="426822" y="394987"/>
                      </a:cubicBezTo>
                      <a:lnTo>
                        <a:pt x="426822" y="394987"/>
                      </a:lnTo>
                      <a:cubicBezTo>
                        <a:pt x="454877" y="394912"/>
                        <a:pt x="477561" y="372107"/>
                        <a:pt x="477486" y="344052"/>
                      </a:cubicBezTo>
                      <a:cubicBezTo>
                        <a:pt x="477483" y="343225"/>
                        <a:pt x="477459" y="342402"/>
                        <a:pt x="477418" y="341579"/>
                      </a:cubicBezTo>
                      <a:cubicBezTo>
                        <a:pt x="475684" y="314997"/>
                        <a:pt x="453895" y="294166"/>
                        <a:pt x="427262" y="293624"/>
                      </a:cubicBezTo>
                      <a:lnTo>
                        <a:pt x="426822" y="293624"/>
                      </a:lnTo>
                      <a:cubicBezTo>
                        <a:pt x="416445" y="293600"/>
                        <a:pt x="406315" y="296794"/>
                        <a:pt x="397832" y="302768"/>
                      </a:cubicBezTo>
                      <a:cubicBezTo>
                        <a:pt x="391854" y="307005"/>
                        <a:pt x="384011" y="307540"/>
                        <a:pt x="377512" y="304157"/>
                      </a:cubicBezTo>
                      <a:cubicBezTo>
                        <a:pt x="371243" y="300838"/>
                        <a:pt x="367331" y="294315"/>
                        <a:pt x="367352" y="287223"/>
                      </a:cubicBezTo>
                      <a:lnTo>
                        <a:pt x="367555" y="161239"/>
                      </a:lnTo>
                      <a:lnTo>
                        <a:pt x="387875" y="161239"/>
                      </a:lnTo>
                      <a:lnTo>
                        <a:pt x="387672" y="285259"/>
                      </a:lnTo>
                      <a:cubicBezTo>
                        <a:pt x="420316" y="263583"/>
                        <a:pt x="464349" y="272474"/>
                        <a:pt x="486027" y="305118"/>
                      </a:cubicBezTo>
                      <a:cubicBezTo>
                        <a:pt x="493048" y="315692"/>
                        <a:pt x="497105" y="327955"/>
                        <a:pt x="497772" y="340631"/>
                      </a:cubicBezTo>
                      <a:cubicBezTo>
                        <a:pt x="499794" y="379859"/>
                        <a:pt x="469629" y="413295"/>
                        <a:pt x="430405" y="415314"/>
                      </a:cubicBezTo>
                      <a:cubicBezTo>
                        <a:pt x="429233" y="415375"/>
                        <a:pt x="428061" y="415405"/>
                        <a:pt x="426889" y="415409"/>
                      </a:cubicBezTo>
                      <a:lnTo>
                        <a:pt x="426889" y="415409"/>
                      </a:lnTo>
                      <a:cubicBezTo>
                        <a:pt x="412896" y="415405"/>
                        <a:pt x="399217" y="411229"/>
                        <a:pt x="387604" y="403420"/>
                      </a:cubicBezTo>
                      <a:lnTo>
                        <a:pt x="387367" y="527440"/>
                      </a:lnTo>
                      <a:lnTo>
                        <a:pt x="387164" y="653356"/>
                      </a:lnTo>
                      <a:lnTo>
                        <a:pt x="387164" y="653356"/>
                      </a:lnTo>
                      <a:lnTo>
                        <a:pt x="387164" y="653661"/>
                      </a:lnTo>
                      <a:cubicBezTo>
                        <a:pt x="386910" y="664339"/>
                        <a:pt x="378050" y="672788"/>
                        <a:pt x="367372" y="672534"/>
                      </a:cubicBezTo>
                      <a:cubicBezTo>
                        <a:pt x="363538" y="672443"/>
                        <a:pt x="359816" y="671214"/>
                        <a:pt x="356684" y="669002"/>
                      </a:cubicBezTo>
                      <a:cubicBezTo>
                        <a:pt x="348197" y="662994"/>
                        <a:pt x="338058" y="659763"/>
                        <a:pt x="327660" y="659757"/>
                      </a:cubicBezTo>
                      <a:lnTo>
                        <a:pt x="327660" y="659757"/>
                      </a:lnTo>
                      <a:cubicBezTo>
                        <a:pt x="299604" y="659831"/>
                        <a:pt x="276921" y="682637"/>
                        <a:pt x="276996" y="710692"/>
                      </a:cubicBezTo>
                      <a:cubicBezTo>
                        <a:pt x="276999" y="711518"/>
                        <a:pt x="277021" y="712341"/>
                        <a:pt x="277063" y="713164"/>
                      </a:cubicBezTo>
                      <a:cubicBezTo>
                        <a:pt x="278799" y="739746"/>
                        <a:pt x="300587" y="760578"/>
                        <a:pt x="327220" y="761120"/>
                      </a:cubicBezTo>
                      <a:cubicBezTo>
                        <a:pt x="337743" y="761214"/>
                        <a:pt x="348034" y="758017"/>
                        <a:pt x="356650" y="751976"/>
                      </a:cubicBezTo>
                      <a:cubicBezTo>
                        <a:pt x="362526" y="747837"/>
                        <a:pt x="370197" y="747255"/>
                        <a:pt x="376631" y="750452"/>
                      </a:cubicBezTo>
                      <a:cubicBezTo>
                        <a:pt x="382934" y="753621"/>
                        <a:pt x="386991" y="759995"/>
                        <a:pt x="387198" y="767046"/>
                      </a:cubicBezTo>
                      <a:lnTo>
                        <a:pt x="387198" y="834475"/>
                      </a:lnTo>
                      <a:lnTo>
                        <a:pt x="366878" y="834475"/>
                      </a:lnTo>
                      <a:lnTo>
                        <a:pt x="366878" y="769654"/>
                      </a:lnTo>
                      <a:cubicBezTo>
                        <a:pt x="334066" y="791244"/>
                        <a:pt x="289963" y="782147"/>
                        <a:pt x="268372" y="749337"/>
                      </a:cubicBezTo>
                      <a:cubicBezTo>
                        <a:pt x="261483" y="738866"/>
                        <a:pt x="257483" y="726762"/>
                        <a:pt x="256777" y="714248"/>
                      </a:cubicBezTo>
                      <a:cubicBezTo>
                        <a:pt x="254757" y="675020"/>
                        <a:pt x="284919" y="641584"/>
                        <a:pt x="324145" y="639565"/>
                      </a:cubicBezTo>
                      <a:cubicBezTo>
                        <a:pt x="325316" y="639504"/>
                        <a:pt x="326488" y="639474"/>
                        <a:pt x="327660" y="639470"/>
                      </a:cubicBezTo>
                      <a:lnTo>
                        <a:pt x="327660" y="639470"/>
                      </a:lnTo>
                      <a:cubicBezTo>
                        <a:pt x="341654" y="639474"/>
                        <a:pt x="355332" y="643650"/>
                        <a:pt x="366945" y="651459"/>
                      </a:cubicBezTo>
                      <a:lnTo>
                        <a:pt x="367149" y="537600"/>
                      </a:lnTo>
                      <a:lnTo>
                        <a:pt x="289899" y="537600"/>
                      </a:lnTo>
                      <a:lnTo>
                        <a:pt x="251087" y="537600"/>
                      </a:lnTo>
                      <a:cubicBezTo>
                        <a:pt x="243764" y="537457"/>
                        <a:pt x="237153" y="533180"/>
                        <a:pt x="234019" y="526559"/>
                      </a:cubicBezTo>
                      <a:cubicBezTo>
                        <a:pt x="230839" y="520124"/>
                        <a:pt x="231450" y="512460"/>
                        <a:pt x="235610" y="506612"/>
                      </a:cubicBezTo>
                      <a:cubicBezTo>
                        <a:pt x="251612" y="483565"/>
                        <a:pt x="245903" y="451913"/>
                        <a:pt x="222858" y="435911"/>
                      </a:cubicBezTo>
                      <a:cubicBezTo>
                        <a:pt x="213705" y="429555"/>
                        <a:pt x="202716" y="426385"/>
                        <a:pt x="191584" y="426889"/>
                      </a:cubicBezTo>
                      <a:cubicBezTo>
                        <a:pt x="164890" y="428488"/>
                        <a:pt x="143893" y="450312"/>
                        <a:pt x="143324" y="477046"/>
                      </a:cubicBezTo>
                      <a:close/>
                      <a:moveTo>
                        <a:pt x="1013731" y="262399"/>
                      </a:moveTo>
                      <a:lnTo>
                        <a:pt x="755193" y="2980"/>
                      </a:lnTo>
                      <a:cubicBezTo>
                        <a:pt x="753290" y="1074"/>
                        <a:pt x="750706" y="2"/>
                        <a:pt x="748013" y="0"/>
                      </a:cubicBezTo>
                      <a:lnTo>
                        <a:pt x="748013" y="0"/>
                      </a:lnTo>
                      <a:cubicBezTo>
                        <a:pt x="745324" y="-7"/>
                        <a:pt x="742743" y="1053"/>
                        <a:pt x="740833" y="2946"/>
                      </a:cubicBezTo>
                      <a:lnTo>
                        <a:pt x="651358" y="91948"/>
                      </a:lnTo>
                      <a:lnTo>
                        <a:pt x="651358" y="91948"/>
                      </a:lnTo>
                      <a:cubicBezTo>
                        <a:pt x="646413" y="96976"/>
                        <a:pt x="644652" y="104327"/>
                        <a:pt x="646786" y="111049"/>
                      </a:cubicBezTo>
                      <a:cubicBezTo>
                        <a:pt x="648967" y="118025"/>
                        <a:pt x="654887" y="123182"/>
                        <a:pt x="662093" y="124392"/>
                      </a:cubicBezTo>
                      <a:cubicBezTo>
                        <a:pt x="672467" y="126191"/>
                        <a:pt x="682007" y="131216"/>
                        <a:pt x="689356" y="138752"/>
                      </a:cubicBezTo>
                      <a:cubicBezTo>
                        <a:pt x="707868" y="157969"/>
                        <a:pt x="708558" y="188167"/>
                        <a:pt x="690948" y="208212"/>
                      </a:cubicBezTo>
                      <a:cubicBezTo>
                        <a:pt x="672094" y="228988"/>
                        <a:pt x="639965" y="230546"/>
                        <a:pt x="619191" y="211691"/>
                      </a:cubicBezTo>
                      <a:cubicBezTo>
                        <a:pt x="610897" y="204164"/>
                        <a:pt x="605323" y="194106"/>
                        <a:pt x="603335" y="183083"/>
                      </a:cubicBezTo>
                      <a:cubicBezTo>
                        <a:pt x="601614" y="172543"/>
                        <a:pt x="591674" y="165394"/>
                        <a:pt x="581132" y="167115"/>
                      </a:cubicBezTo>
                      <a:cubicBezTo>
                        <a:pt x="577156" y="167765"/>
                        <a:pt x="573478" y="169642"/>
                        <a:pt x="570619" y="172483"/>
                      </a:cubicBezTo>
                      <a:lnTo>
                        <a:pt x="526593" y="216510"/>
                      </a:lnTo>
                      <a:lnTo>
                        <a:pt x="540918" y="230903"/>
                      </a:lnTo>
                      <a:lnTo>
                        <a:pt x="583692" y="188299"/>
                      </a:lnTo>
                      <a:cubicBezTo>
                        <a:pt x="590323" y="221450"/>
                        <a:pt x="619377" y="245350"/>
                        <a:pt x="653186" y="245466"/>
                      </a:cubicBezTo>
                      <a:lnTo>
                        <a:pt x="655015" y="245466"/>
                      </a:lnTo>
                      <a:cubicBezTo>
                        <a:pt x="694277" y="244355"/>
                        <a:pt x="725207" y="211625"/>
                        <a:pt x="724096" y="172363"/>
                      </a:cubicBezTo>
                      <a:cubicBezTo>
                        <a:pt x="723165" y="139442"/>
                        <a:pt x="699753" y="111468"/>
                        <a:pt x="667512" y="104750"/>
                      </a:cubicBezTo>
                      <a:lnTo>
                        <a:pt x="687832" y="84260"/>
                      </a:lnTo>
                      <a:lnTo>
                        <a:pt x="747945" y="24350"/>
                      </a:lnTo>
                      <a:lnTo>
                        <a:pt x="992124" y="269376"/>
                      </a:lnTo>
                      <a:lnTo>
                        <a:pt x="747099" y="513520"/>
                      </a:lnTo>
                      <a:lnTo>
                        <a:pt x="664904" y="431021"/>
                      </a:lnTo>
                      <a:cubicBezTo>
                        <a:pt x="659773" y="426178"/>
                        <a:pt x="652394" y="424549"/>
                        <a:pt x="645702" y="426788"/>
                      </a:cubicBezTo>
                      <a:cubicBezTo>
                        <a:pt x="638881" y="429060"/>
                        <a:pt x="633869" y="434906"/>
                        <a:pt x="632663" y="441994"/>
                      </a:cubicBezTo>
                      <a:cubicBezTo>
                        <a:pt x="630848" y="452361"/>
                        <a:pt x="625826" y="461897"/>
                        <a:pt x="618304" y="469257"/>
                      </a:cubicBezTo>
                      <a:cubicBezTo>
                        <a:pt x="599088" y="487717"/>
                        <a:pt x="568936" y="488395"/>
                        <a:pt x="548911" y="470814"/>
                      </a:cubicBezTo>
                      <a:cubicBezTo>
                        <a:pt x="528093" y="452144"/>
                        <a:pt x="526356" y="420133"/>
                        <a:pt x="545023" y="399319"/>
                      </a:cubicBezTo>
                      <a:cubicBezTo>
                        <a:pt x="552626" y="390845"/>
                        <a:pt x="562857" y="385179"/>
                        <a:pt x="574074" y="383235"/>
                      </a:cubicBezTo>
                      <a:cubicBezTo>
                        <a:pt x="584613" y="381498"/>
                        <a:pt x="591749" y="371551"/>
                        <a:pt x="590012" y="361012"/>
                      </a:cubicBezTo>
                      <a:cubicBezTo>
                        <a:pt x="589375" y="357138"/>
                        <a:pt x="587570" y="353548"/>
                        <a:pt x="584843" y="350723"/>
                      </a:cubicBezTo>
                      <a:lnTo>
                        <a:pt x="534721" y="300397"/>
                      </a:lnTo>
                      <a:lnTo>
                        <a:pt x="520327" y="314757"/>
                      </a:lnTo>
                      <a:lnTo>
                        <a:pt x="568926" y="363525"/>
                      </a:lnTo>
                      <a:cubicBezTo>
                        <a:pt x="530379" y="371074"/>
                        <a:pt x="505253" y="408442"/>
                        <a:pt x="512802" y="446989"/>
                      </a:cubicBezTo>
                      <a:cubicBezTo>
                        <a:pt x="520351" y="485536"/>
                        <a:pt x="557720" y="510662"/>
                        <a:pt x="596267" y="503113"/>
                      </a:cubicBezTo>
                      <a:cubicBezTo>
                        <a:pt x="624552" y="497572"/>
                        <a:pt x="646698" y="475508"/>
                        <a:pt x="652340" y="447243"/>
                      </a:cubicBezTo>
                      <a:lnTo>
                        <a:pt x="722579" y="517686"/>
                      </a:lnTo>
                      <a:lnTo>
                        <a:pt x="616577" y="517686"/>
                      </a:lnTo>
                      <a:cubicBezTo>
                        <a:pt x="609532" y="517889"/>
                        <a:pt x="603169" y="521950"/>
                        <a:pt x="600016" y="528252"/>
                      </a:cubicBezTo>
                      <a:cubicBezTo>
                        <a:pt x="596795" y="534684"/>
                        <a:pt x="597381" y="542365"/>
                        <a:pt x="601540" y="548234"/>
                      </a:cubicBezTo>
                      <a:cubicBezTo>
                        <a:pt x="607602" y="556843"/>
                        <a:pt x="610799" y="567138"/>
                        <a:pt x="610684" y="577664"/>
                      </a:cubicBezTo>
                      <a:cubicBezTo>
                        <a:pt x="610125" y="604290"/>
                        <a:pt x="589304" y="626069"/>
                        <a:pt x="562729" y="627820"/>
                      </a:cubicBezTo>
                      <a:cubicBezTo>
                        <a:pt x="534806" y="629277"/>
                        <a:pt x="510987" y="607819"/>
                        <a:pt x="509531" y="579896"/>
                      </a:cubicBezTo>
                      <a:cubicBezTo>
                        <a:pt x="508938" y="568567"/>
                        <a:pt x="512169" y="557371"/>
                        <a:pt x="518702" y="548098"/>
                      </a:cubicBezTo>
                      <a:cubicBezTo>
                        <a:pt x="522837" y="542236"/>
                        <a:pt x="523433" y="534582"/>
                        <a:pt x="520260" y="528151"/>
                      </a:cubicBezTo>
                      <a:cubicBezTo>
                        <a:pt x="517039" y="521723"/>
                        <a:pt x="510516" y="517615"/>
                        <a:pt x="503326" y="517483"/>
                      </a:cubicBezTo>
                      <a:lnTo>
                        <a:pt x="434442" y="517483"/>
                      </a:lnTo>
                      <a:lnTo>
                        <a:pt x="434442" y="537803"/>
                      </a:lnTo>
                      <a:lnTo>
                        <a:pt x="501125" y="537803"/>
                      </a:lnTo>
                      <a:cubicBezTo>
                        <a:pt x="479203" y="570396"/>
                        <a:pt x="487853" y="614585"/>
                        <a:pt x="520443" y="636511"/>
                      </a:cubicBezTo>
                      <a:cubicBezTo>
                        <a:pt x="553036" y="658432"/>
                        <a:pt x="597229" y="649783"/>
                        <a:pt x="619150" y="617190"/>
                      </a:cubicBezTo>
                      <a:cubicBezTo>
                        <a:pt x="635244" y="593263"/>
                        <a:pt x="635298" y="561987"/>
                        <a:pt x="619286" y="538006"/>
                      </a:cubicBezTo>
                      <a:lnTo>
                        <a:pt x="733146" y="538209"/>
                      </a:lnTo>
                      <a:lnTo>
                        <a:pt x="732570" y="884123"/>
                      </a:lnTo>
                      <a:lnTo>
                        <a:pt x="376259" y="883310"/>
                      </a:lnTo>
                      <a:lnTo>
                        <a:pt x="163915" y="882938"/>
                      </a:lnTo>
                      <a:lnTo>
                        <a:pt x="163915" y="903258"/>
                      </a:lnTo>
                      <a:lnTo>
                        <a:pt x="376259" y="903630"/>
                      </a:lnTo>
                      <a:lnTo>
                        <a:pt x="742493" y="904274"/>
                      </a:lnTo>
                      <a:lnTo>
                        <a:pt x="742493" y="904274"/>
                      </a:lnTo>
                      <a:cubicBezTo>
                        <a:pt x="748105" y="904274"/>
                        <a:pt x="752653" y="899726"/>
                        <a:pt x="752653" y="894114"/>
                      </a:cubicBezTo>
                      <a:lnTo>
                        <a:pt x="753262" y="535805"/>
                      </a:lnTo>
                      <a:cubicBezTo>
                        <a:pt x="753581" y="535574"/>
                        <a:pt x="753889" y="535327"/>
                        <a:pt x="754177" y="535060"/>
                      </a:cubicBezTo>
                      <a:lnTo>
                        <a:pt x="1013596" y="276555"/>
                      </a:lnTo>
                      <a:cubicBezTo>
                        <a:pt x="1017558" y="272588"/>
                        <a:pt x="1017558" y="266163"/>
                        <a:pt x="1013596" y="26219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365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59" name="Texte">
            <a:extLst>
              <a:ext uri="{FF2B5EF4-FFF2-40B4-BE49-F238E27FC236}">
                <a16:creationId xmlns:a16="http://schemas.microsoft.com/office/drawing/2014/main" id="{E6E2EA74-43B8-E32E-EF2F-E6015C011E83}"/>
              </a:ext>
            </a:extLst>
          </p:cNvPr>
          <p:cNvSpPr txBox="1"/>
          <p:nvPr/>
        </p:nvSpPr>
        <p:spPr>
          <a:xfrm>
            <a:off x="466344" y="1645920"/>
            <a:ext cx="112471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1" dirty="0">
                <a:solidFill>
                  <a:srgbClr val="0F529C"/>
                </a:solidFill>
              </a:rPr>
              <a:t>T2S Group </a:t>
            </a:r>
            <a:r>
              <a:rPr b="1" dirty="0" err="1">
                <a:solidFill>
                  <a:srgbClr val="0F529C"/>
                </a:solidFill>
              </a:rPr>
              <a:t>confirme</a:t>
            </a:r>
            <a:r>
              <a:rPr b="1" dirty="0">
                <a:solidFill>
                  <a:srgbClr val="0F529C"/>
                </a:solidFill>
              </a:rPr>
              <a:t> </a:t>
            </a:r>
            <a:r>
              <a:rPr b="1" dirty="0" err="1">
                <a:solidFill>
                  <a:srgbClr val="0F529C"/>
                </a:solidFill>
              </a:rPr>
              <a:t>sa</a:t>
            </a:r>
            <a:r>
              <a:rPr b="1" dirty="0">
                <a:solidFill>
                  <a:srgbClr val="0F529C"/>
                </a:solidFill>
              </a:rPr>
              <a:t> position de leader dans un </a:t>
            </a:r>
            <a:r>
              <a:rPr b="1" dirty="0" err="1">
                <a:solidFill>
                  <a:srgbClr val="0F529C"/>
                </a:solidFill>
              </a:rPr>
              <a:t>marché</a:t>
            </a:r>
            <a:r>
              <a:rPr b="1" dirty="0">
                <a:solidFill>
                  <a:srgbClr val="0F529C"/>
                </a:solidFill>
              </a:rPr>
              <a:t> </a:t>
            </a:r>
            <a:r>
              <a:rPr b="1" dirty="0" err="1">
                <a:solidFill>
                  <a:srgbClr val="0F529C"/>
                </a:solidFill>
              </a:rPr>
              <a:t>en</a:t>
            </a:r>
            <a:r>
              <a:rPr b="1" dirty="0">
                <a:solidFill>
                  <a:srgbClr val="0F529C"/>
                </a:solidFill>
              </a:rPr>
              <a:t> </a:t>
            </a:r>
            <a:r>
              <a:rPr b="1" dirty="0" err="1">
                <a:solidFill>
                  <a:srgbClr val="0F529C"/>
                </a:solidFill>
              </a:rPr>
              <a:t>croissance</a:t>
            </a:r>
            <a:endParaRPr b="1" dirty="0">
              <a:solidFill>
                <a:srgbClr val="0F529C"/>
              </a:solidFill>
            </a:endParaRP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28FEB35B-28AF-EC45-AC2B-8E73124450E3}"/>
              </a:ext>
            </a:extLst>
          </p:cNvPr>
          <p:cNvGrpSpPr/>
          <p:nvPr/>
        </p:nvGrpSpPr>
        <p:grpSpPr>
          <a:xfrm>
            <a:off x="516241" y="3930342"/>
            <a:ext cx="11247120" cy="2233602"/>
            <a:chOff x="466344" y="3900072"/>
            <a:chExt cx="11247120" cy="2233602"/>
          </a:xfrm>
        </p:grpSpPr>
        <p:sp>
          <p:nvSpPr>
            <p:cNvPr id="21" name="Cadre"/>
            <p:cNvSpPr/>
            <p:nvPr/>
          </p:nvSpPr>
          <p:spPr>
            <a:xfrm>
              <a:off x="466344" y="3900072"/>
              <a:ext cx="2708910" cy="2233602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22" name="Pictogramme fond"/>
            <p:cNvSpPr/>
            <p:nvPr/>
          </p:nvSpPr>
          <p:spPr>
            <a:xfrm>
              <a:off x="630936" y="4009799"/>
              <a:ext cx="420624" cy="403799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24" name="Texte"/>
            <p:cNvSpPr txBox="1"/>
            <p:nvPr/>
          </p:nvSpPr>
          <p:spPr>
            <a:xfrm>
              <a:off x="1152144" y="3991512"/>
              <a:ext cx="193167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Cyclotron de Fès</a:t>
              </a:r>
            </a:p>
          </p:txBody>
        </p:sp>
        <p:sp>
          <p:nvSpPr>
            <p:cNvPr id="25" name="Texte"/>
            <p:cNvSpPr txBox="1"/>
            <p:nvPr/>
          </p:nvSpPr>
          <p:spPr>
            <a:xfrm>
              <a:off x="630936" y="4521864"/>
              <a:ext cx="2434590" cy="102592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Nouvelle </a:t>
              </a:r>
              <a:r>
                <a:rPr sz="1000" b="0" dirty="0" err="1">
                  <a:solidFill>
                    <a:srgbClr val="1A1A1A"/>
                  </a:solidFill>
                </a:rPr>
                <a:t>unité</a:t>
              </a:r>
              <a:r>
                <a:rPr sz="1000" b="0" dirty="0">
                  <a:solidFill>
                    <a:srgbClr val="1A1A1A"/>
                  </a:solidFill>
                </a:rPr>
                <a:t> de production de </a:t>
              </a:r>
              <a:r>
                <a:rPr sz="1000" b="0" dirty="0" err="1">
                  <a:solidFill>
                    <a:srgbClr val="1A1A1A"/>
                  </a:solidFill>
                </a:rPr>
                <a:t>radiotraceurs</a:t>
              </a:r>
              <a:r>
                <a:rPr sz="1000" b="0" dirty="0">
                  <a:solidFill>
                    <a:srgbClr val="1A1A1A"/>
                  </a:solidFill>
                </a:rPr>
                <a:t>, </a:t>
              </a:r>
              <a:r>
                <a:rPr sz="1000" b="0" dirty="0" err="1">
                  <a:solidFill>
                    <a:srgbClr val="1A1A1A"/>
                  </a:solidFill>
                </a:rPr>
                <a:t>portée</a:t>
              </a:r>
              <a:r>
                <a:rPr sz="1000" b="0" dirty="0">
                  <a:solidFill>
                    <a:srgbClr val="1A1A1A"/>
                  </a:solidFill>
                </a:rPr>
                <a:t> par </a:t>
              </a:r>
              <a:r>
                <a:rPr sz="1000" b="0" dirty="0" err="1">
                  <a:solidFill>
                    <a:srgbClr val="1A1A1A"/>
                  </a:solidFill>
                </a:rPr>
                <a:t>Cyclopharma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Budget </a:t>
              </a:r>
              <a:r>
                <a:rPr sz="1000" b="0" dirty="0" err="1">
                  <a:solidFill>
                    <a:srgbClr val="1A1A1A"/>
                  </a:solidFill>
                </a:rPr>
                <a:t>d'environ</a:t>
              </a:r>
              <a:r>
                <a:rPr sz="1000" b="0" dirty="0">
                  <a:solidFill>
                    <a:srgbClr val="1A1A1A"/>
                  </a:solidFill>
                </a:rPr>
                <a:t> 60 MDH, </a:t>
              </a:r>
              <a:r>
                <a:rPr sz="1000" b="0" dirty="0" err="1">
                  <a:solidFill>
                    <a:srgbClr val="1A1A1A"/>
                  </a:solidFill>
                </a:rPr>
                <a:t>financé</a:t>
              </a:r>
              <a:r>
                <a:rPr sz="1000" b="0" dirty="0">
                  <a:solidFill>
                    <a:srgbClr val="1A1A1A"/>
                  </a:solidFill>
                </a:rPr>
                <a:t> à 70 % par un </a:t>
              </a:r>
              <a:r>
                <a:rPr sz="1000" b="0" dirty="0" err="1">
                  <a:solidFill>
                    <a:srgbClr val="1A1A1A"/>
                  </a:solidFill>
                </a:rPr>
                <a:t>crédit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moyen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terme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Permis</a:t>
              </a:r>
              <a:r>
                <a:rPr sz="1000" b="0" dirty="0">
                  <a:solidFill>
                    <a:srgbClr val="1A1A1A"/>
                  </a:solidFill>
                </a:rPr>
                <a:t> de </a:t>
              </a:r>
              <a:r>
                <a:rPr sz="1000" b="0" dirty="0" err="1">
                  <a:solidFill>
                    <a:srgbClr val="1A1A1A"/>
                  </a:solidFill>
                </a:rPr>
                <a:t>construire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obtenu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en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juillet</a:t>
              </a:r>
              <a:r>
                <a:rPr sz="1000" b="0" dirty="0">
                  <a:solidFill>
                    <a:srgbClr val="1A1A1A"/>
                  </a:solidFill>
                </a:rPr>
                <a:t> 2026, travaux </a:t>
              </a:r>
              <a:r>
                <a:rPr sz="1000" b="0" dirty="0" err="1">
                  <a:solidFill>
                    <a:srgbClr val="1A1A1A"/>
                  </a:solidFill>
                </a:rPr>
                <a:t>lancés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en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octobre</a:t>
              </a:r>
              <a:r>
                <a:rPr sz="1000" b="0" dirty="0">
                  <a:solidFill>
                    <a:srgbClr val="1A1A1A"/>
                  </a:solidFill>
                </a:rPr>
                <a:t> 2026</a:t>
              </a:r>
            </a:p>
          </p:txBody>
        </p:sp>
        <p:sp>
          <p:nvSpPr>
            <p:cNvPr id="26" name="Cadre"/>
            <p:cNvSpPr/>
            <p:nvPr/>
          </p:nvSpPr>
          <p:spPr>
            <a:xfrm>
              <a:off x="3312414" y="3900072"/>
              <a:ext cx="2708910" cy="2233602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27" name="Pictogramme fond"/>
            <p:cNvSpPr/>
            <p:nvPr/>
          </p:nvSpPr>
          <p:spPr>
            <a:xfrm>
              <a:off x="3477006" y="4009799"/>
              <a:ext cx="420624" cy="403799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dirty="0"/>
            </a:p>
          </p:txBody>
        </p:sp>
        <p:sp>
          <p:nvSpPr>
            <p:cNvPr id="29" name="Texte"/>
            <p:cNvSpPr txBox="1"/>
            <p:nvPr/>
          </p:nvSpPr>
          <p:spPr>
            <a:xfrm>
              <a:off x="3998214" y="4043141"/>
              <a:ext cx="1931670" cy="35394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 dirty="0">
                  <a:solidFill>
                    <a:srgbClr val="0F529C"/>
                  </a:solidFill>
                </a:rPr>
                <a:t>Premier PET-MR </a:t>
              </a:r>
              <a:br>
                <a:rPr lang="fr-FR" sz="1150" b="1" dirty="0">
                  <a:solidFill>
                    <a:srgbClr val="0F529C"/>
                  </a:solidFill>
                </a:rPr>
              </a:br>
              <a:r>
                <a:rPr lang="fr-FR" sz="1150" b="1" dirty="0">
                  <a:solidFill>
                    <a:srgbClr val="0F529C"/>
                  </a:solidFill>
                </a:rPr>
                <a:t>GE </a:t>
              </a:r>
              <a:r>
                <a:rPr lang="fr-FR" sz="1150" b="1" dirty="0" err="1">
                  <a:solidFill>
                    <a:srgbClr val="0F529C"/>
                  </a:solidFill>
                </a:rPr>
                <a:t>HealthCare</a:t>
              </a:r>
              <a:r>
                <a:rPr lang="fr-FR" sz="1150" b="1" dirty="0">
                  <a:solidFill>
                    <a:srgbClr val="0F529C"/>
                  </a:solidFill>
                </a:rPr>
                <a:t> </a:t>
              </a:r>
              <a:r>
                <a:rPr sz="1150" b="1" dirty="0">
                  <a:solidFill>
                    <a:srgbClr val="0F529C"/>
                  </a:solidFill>
                </a:rPr>
                <a:t>au Maroc</a:t>
              </a:r>
            </a:p>
          </p:txBody>
        </p:sp>
        <p:sp>
          <p:nvSpPr>
            <p:cNvPr id="30" name="Texte"/>
            <p:cNvSpPr txBox="1"/>
            <p:nvPr/>
          </p:nvSpPr>
          <p:spPr>
            <a:xfrm>
              <a:off x="3477006" y="4521864"/>
              <a:ext cx="2434590" cy="117981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Marché </a:t>
              </a:r>
              <a:r>
                <a:rPr sz="1000" b="0" dirty="0" err="1">
                  <a:solidFill>
                    <a:srgbClr val="1A1A1A"/>
                  </a:solidFill>
                </a:rPr>
                <a:t>notifié</a:t>
              </a:r>
              <a:r>
                <a:rPr sz="1000" b="0" dirty="0">
                  <a:solidFill>
                    <a:srgbClr val="1A1A1A"/>
                  </a:solidFill>
                </a:rPr>
                <a:t> au premier </a:t>
              </a:r>
              <a:r>
                <a:rPr sz="1000" b="0" dirty="0" err="1">
                  <a:solidFill>
                    <a:srgbClr val="1A1A1A"/>
                  </a:solidFill>
                </a:rPr>
                <a:t>semestre</a:t>
              </a:r>
              <a:r>
                <a:rPr sz="1000" b="0" dirty="0">
                  <a:solidFill>
                    <a:srgbClr val="1A1A1A"/>
                  </a:solidFill>
                </a:rPr>
                <a:t> 2026, au sein d'un </a:t>
              </a:r>
              <a:r>
                <a:rPr sz="1000" b="0" dirty="0" err="1">
                  <a:solidFill>
                    <a:srgbClr val="1A1A1A"/>
                  </a:solidFill>
                </a:rPr>
                <a:t>établissement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hospitalier</a:t>
              </a:r>
              <a:r>
                <a:rPr sz="1000" b="0" dirty="0">
                  <a:solidFill>
                    <a:srgbClr val="1A1A1A"/>
                  </a:solidFill>
                </a:rPr>
                <a:t> public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Équipement</a:t>
              </a:r>
              <a:r>
                <a:rPr sz="1000" b="0" dirty="0">
                  <a:solidFill>
                    <a:srgbClr val="1A1A1A"/>
                  </a:solidFill>
                </a:rPr>
                <a:t> GE HealthCare </a:t>
              </a:r>
              <a:r>
                <a:rPr sz="1000" b="0" dirty="0" err="1">
                  <a:solidFill>
                    <a:srgbClr val="1A1A1A"/>
                  </a:solidFill>
                </a:rPr>
                <a:t>associant</a:t>
              </a:r>
              <a:r>
                <a:rPr sz="1000" b="0" dirty="0">
                  <a:solidFill>
                    <a:srgbClr val="1A1A1A"/>
                  </a:solidFill>
                </a:rPr>
                <a:t> PET et IRM </a:t>
              </a:r>
              <a:r>
                <a:rPr sz="1000" b="0" dirty="0" err="1">
                  <a:solidFill>
                    <a:srgbClr val="1A1A1A"/>
                  </a:solidFill>
                </a:rPr>
                <a:t>en</a:t>
              </a:r>
              <a:r>
                <a:rPr sz="1000" b="0" dirty="0">
                  <a:solidFill>
                    <a:srgbClr val="1A1A1A"/>
                  </a:solidFill>
                </a:rPr>
                <a:t> un seul examen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Un diagnostic plus précis </a:t>
              </a:r>
              <a:r>
                <a:rPr sz="1000" b="0" dirty="0" err="1">
                  <a:solidFill>
                    <a:srgbClr val="1A1A1A"/>
                  </a:solidFill>
                </a:rPr>
                <a:t>en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cancérologie</a:t>
              </a:r>
              <a:r>
                <a:rPr sz="1000" b="0" dirty="0">
                  <a:solidFill>
                    <a:srgbClr val="1A1A1A"/>
                  </a:solidFill>
                </a:rPr>
                <a:t> et </a:t>
              </a:r>
              <a:r>
                <a:rPr sz="1000" b="0" dirty="0" err="1">
                  <a:solidFill>
                    <a:srgbClr val="1A1A1A"/>
                  </a:solidFill>
                </a:rPr>
                <a:t>en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neurologie</a:t>
              </a:r>
              <a:endParaRPr sz="1000" b="0" dirty="0">
                <a:solidFill>
                  <a:srgbClr val="1A1A1A"/>
                </a:solidFill>
              </a:endParaRPr>
            </a:p>
          </p:txBody>
        </p:sp>
        <p:sp>
          <p:nvSpPr>
            <p:cNvPr id="31" name="Cadre"/>
            <p:cNvSpPr/>
            <p:nvPr/>
          </p:nvSpPr>
          <p:spPr>
            <a:xfrm>
              <a:off x="6158484" y="3900072"/>
              <a:ext cx="2708910" cy="2233602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32" name="Pictogramme fond"/>
            <p:cNvSpPr/>
            <p:nvPr/>
          </p:nvSpPr>
          <p:spPr>
            <a:xfrm>
              <a:off x="6323076" y="4009799"/>
              <a:ext cx="420624" cy="403799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dirty="0"/>
            </a:p>
          </p:txBody>
        </p:sp>
        <p:sp>
          <p:nvSpPr>
            <p:cNvPr id="34" name="Texte"/>
            <p:cNvSpPr txBox="1"/>
            <p:nvPr/>
          </p:nvSpPr>
          <p:spPr>
            <a:xfrm>
              <a:off x="6844284" y="3991512"/>
              <a:ext cx="193167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 dirty="0" err="1">
                  <a:solidFill>
                    <a:srgbClr val="0F529C"/>
                  </a:solidFill>
                </a:rPr>
                <a:t>Chirurgie</a:t>
              </a:r>
              <a:r>
                <a:rPr sz="1150" b="1" dirty="0">
                  <a:solidFill>
                    <a:srgbClr val="0F529C"/>
                  </a:solidFill>
                </a:rPr>
                <a:t> </a:t>
              </a:r>
              <a:r>
                <a:rPr sz="1150" b="1" dirty="0" err="1">
                  <a:solidFill>
                    <a:srgbClr val="0F529C"/>
                  </a:solidFill>
                </a:rPr>
                <a:t>robotique</a:t>
              </a:r>
              <a:r>
                <a:rPr sz="1150" b="1" dirty="0">
                  <a:solidFill>
                    <a:srgbClr val="0F529C"/>
                  </a:solidFill>
                </a:rPr>
                <a:t> avec </a:t>
              </a:r>
              <a:r>
                <a:rPr sz="1150" b="1" dirty="0" err="1">
                  <a:solidFill>
                    <a:srgbClr val="0F529C"/>
                  </a:solidFill>
                </a:rPr>
                <a:t>Akdital</a:t>
              </a:r>
              <a:endParaRPr sz="1150" b="1" dirty="0">
                <a:solidFill>
                  <a:srgbClr val="0F529C"/>
                </a:solidFill>
              </a:endParaRPr>
            </a:p>
          </p:txBody>
        </p:sp>
        <p:sp>
          <p:nvSpPr>
            <p:cNvPr id="35" name="Texte"/>
            <p:cNvSpPr txBox="1"/>
            <p:nvPr/>
          </p:nvSpPr>
          <p:spPr>
            <a:xfrm>
              <a:off x="6323076" y="4521864"/>
              <a:ext cx="2434590" cy="148758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Contrat</a:t>
              </a:r>
              <a:r>
                <a:rPr sz="1000" b="0" dirty="0">
                  <a:solidFill>
                    <a:srgbClr val="1A1A1A"/>
                  </a:solidFill>
                </a:rPr>
                <a:t>-cadre </a:t>
              </a:r>
              <a:r>
                <a:rPr sz="1000" b="0" dirty="0" err="1">
                  <a:solidFill>
                    <a:srgbClr val="1A1A1A"/>
                  </a:solidFill>
                </a:rPr>
                <a:t>signé</a:t>
              </a:r>
              <a:r>
                <a:rPr sz="1000" b="0" dirty="0">
                  <a:solidFill>
                    <a:srgbClr val="1A1A1A"/>
                  </a:solidFill>
                </a:rPr>
                <a:t> le 23 </a:t>
              </a:r>
              <a:r>
                <a:rPr sz="1000" b="0" dirty="0" err="1">
                  <a:solidFill>
                    <a:srgbClr val="1A1A1A"/>
                  </a:solidFill>
                </a:rPr>
                <a:t>septembre</a:t>
              </a:r>
              <a:r>
                <a:rPr sz="1000" b="0" dirty="0">
                  <a:solidFill>
                    <a:srgbClr val="1A1A1A"/>
                  </a:solidFill>
                </a:rPr>
                <a:t> 2026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Fourniture</a:t>
              </a:r>
              <a:r>
                <a:rPr sz="1000" b="0" dirty="0">
                  <a:solidFill>
                    <a:srgbClr val="1A1A1A"/>
                  </a:solidFill>
                </a:rPr>
                <a:t>, installation et maintenance de robots </a:t>
              </a:r>
              <a:r>
                <a:rPr sz="1000" b="0" dirty="0" err="1">
                  <a:solidFill>
                    <a:srgbClr val="1A1A1A"/>
                  </a:solidFill>
                </a:rPr>
                <a:t>chirurgicaux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interconnectés</a:t>
              </a:r>
              <a:r>
                <a:rPr sz="1000" b="0" dirty="0">
                  <a:solidFill>
                    <a:srgbClr val="1A1A1A"/>
                  </a:solidFill>
                </a:rPr>
                <a:t> dans </a:t>
              </a:r>
              <a:r>
                <a:rPr sz="1000" b="0" dirty="0" err="1">
                  <a:solidFill>
                    <a:srgbClr val="1A1A1A"/>
                  </a:solidFill>
                </a:rPr>
                <a:t>plusieurs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établissements</a:t>
              </a:r>
              <a:r>
                <a:rPr sz="1000" b="0" dirty="0">
                  <a:solidFill>
                    <a:srgbClr val="1A1A1A"/>
                  </a:solidFill>
                </a:rPr>
                <a:t> du réseau </a:t>
              </a:r>
              <a:r>
                <a:rPr sz="1000" b="0" dirty="0" err="1">
                  <a:solidFill>
                    <a:srgbClr val="1A1A1A"/>
                  </a:solidFill>
                </a:rPr>
                <a:t>Akdital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Console de formation à </a:t>
              </a:r>
              <a:r>
                <a:rPr sz="1000" b="0" dirty="0" err="1">
                  <a:solidFill>
                    <a:srgbClr val="1A1A1A"/>
                  </a:solidFill>
                </a:rPr>
                <a:t>l'Akdital</a:t>
              </a:r>
              <a:r>
                <a:rPr sz="1000" b="0" dirty="0">
                  <a:solidFill>
                    <a:srgbClr val="1A1A1A"/>
                  </a:solidFill>
                </a:rPr>
                <a:t> Academy ; à </a:t>
              </a:r>
              <a:r>
                <a:rPr sz="1000" b="0" dirty="0" err="1">
                  <a:solidFill>
                    <a:srgbClr val="1A1A1A"/>
                  </a:solidFill>
                </a:rPr>
                <a:t>terme</a:t>
              </a:r>
              <a:r>
                <a:rPr sz="1000" b="0" dirty="0">
                  <a:solidFill>
                    <a:srgbClr val="1A1A1A"/>
                  </a:solidFill>
                </a:rPr>
                <a:t>, </a:t>
              </a:r>
              <a:r>
                <a:rPr sz="1000" b="0" dirty="0" err="1">
                  <a:solidFill>
                    <a:srgbClr val="1A1A1A"/>
                  </a:solidFill>
                </a:rPr>
                <a:t>téléchirurgie</a:t>
              </a:r>
              <a:r>
                <a:rPr sz="1000" b="0" dirty="0">
                  <a:solidFill>
                    <a:srgbClr val="1A1A1A"/>
                  </a:solidFill>
                </a:rPr>
                <a:t> entre </a:t>
              </a:r>
              <a:r>
                <a:rPr sz="1000" b="0" dirty="0" err="1">
                  <a:solidFill>
                    <a:srgbClr val="1A1A1A"/>
                  </a:solidFill>
                </a:rPr>
                <a:t>établissements</a:t>
              </a:r>
              <a:endParaRPr sz="1000" b="0" dirty="0">
                <a:solidFill>
                  <a:srgbClr val="1A1A1A"/>
                </a:solidFill>
              </a:endParaRPr>
            </a:p>
          </p:txBody>
        </p:sp>
        <p:sp>
          <p:nvSpPr>
            <p:cNvPr id="36" name="Cadre"/>
            <p:cNvSpPr/>
            <p:nvPr/>
          </p:nvSpPr>
          <p:spPr>
            <a:xfrm>
              <a:off x="9004554" y="3900072"/>
              <a:ext cx="2708910" cy="2233602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37" name="Pictogramme fond"/>
            <p:cNvSpPr/>
            <p:nvPr/>
          </p:nvSpPr>
          <p:spPr>
            <a:xfrm>
              <a:off x="9169146" y="4009799"/>
              <a:ext cx="420624" cy="403799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39" name="Texte"/>
            <p:cNvSpPr txBox="1"/>
            <p:nvPr/>
          </p:nvSpPr>
          <p:spPr>
            <a:xfrm>
              <a:off x="9690354" y="3991512"/>
              <a:ext cx="193167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Développement en Afrique</a:t>
              </a:r>
            </a:p>
          </p:txBody>
        </p:sp>
        <p:sp>
          <p:nvSpPr>
            <p:cNvPr id="40" name="Texte"/>
            <p:cNvSpPr txBox="1"/>
            <p:nvPr/>
          </p:nvSpPr>
          <p:spPr>
            <a:xfrm>
              <a:off x="9169146" y="4521864"/>
              <a:ext cx="2434590" cy="117981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Filiale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dédiée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créée</a:t>
              </a:r>
              <a:r>
                <a:rPr sz="1000" b="0" dirty="0">
                  <a:solidFill>
                    <a:srgbClr val="1A1A1A"/>
                  </a:solidFill>
                </a:rPr>
                <a:t> aux </a:t>
              </a:r>
              <a:r>
                <a:rPr sz="1000" b="0" dirty="0" err="1">
                  <a:solidFill>
                    <a:srgbClr val="1A1A1A"/>
                  </a:solidFill>
                </a:rPr>
                <a:t>Émirats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arabes</a:t>
              </a:r>
              <a:r>
                <a:rPr sz="1000" b="0" dirty="0">
                  <a:solidFill>
                    <a:srgbClr val="1A1A1A"/>
                  </a:solidFill>
                </a:rPr>
                <a:t> unis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Accord avec GE HealthCare </a:t>
              </a:r>
              <a:r>
                <a:rPr sz="1000" b="0" dirty="0" err="1">
                  <a:solidFill>
                    <a:srgbClr val="1A1A1A"/>
                  </a:solidFill>
                </a:rPr>
                <a:t>couvrant</a:t>
              </a:r>
              <a:r>
                <a:rPr sz="1000" b="0" dirty="0">
                  <a:solidFill>
                    <a:srgbClr val="1A1A1A"/>
                  </a:solidFill>
                </a:rPr>
                <a:t> plus de 20 pays </a:t>
              </a:r>
              <a:r>
                <a:rPr sz="1000" b="0" dirty="0" err="1">
                  <a:solidFill>
                    <a:srgbClr val="1A1A1A"/>
                  </a:solidFill>
                </a:rPr>
                <a:t>d'Afrique</a:t>
              </a:r>
              <a:r>
                <a:rPr sz="1000" b="0" dirty="0">
                  <a:solidFill>
                    <a:srgbClr val="1A1A1A"/>
                  </a:solidFill>
                </a:rPr>
                <a:t> </a:t>
              </a:r>
              <a:r>
                <a:rPr sz="1000" b="0" dirty="0" err="1">
                  <a:solidFill>
                    <a:srgbClr val="1A1A1A"/>
                  </a:solidFill>
                </a:rPr>
                <a:t>subsaharienne</a:t>
              </a:r>
              <a:r>
                <a:rPr sz="1000" b="0" dirty="0">
                  <a:solidFill>
                    <a:srgbClr val="1A1A1A"/>
                  </a:solidFill>
                </a:rPr>
                <a:t> francophone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Chiffre d'affaires international </a:t>
              </a:r>
              <a:r>
                <a:rPr sz="1000" b="0" dirty="0" err="1">
                  <a:solidFill>
                    <a:srgbClr val="1A1A1A"/>
                  </a:solidFill>
                </a:rPr>
                <a:t>multiplié</a:t>
              </a:r>
              <a:r>
                <a:rPr sz="1000" b="0" dirty="0">
                  <a:solidFill>
                    <a:srgbClr val="1A1A1A"/>
                  </a:solidFill>
                </a:rPr>
                <a:t> par quatre au S1 2026</a:t>
              </a:r>
            </a:p>
          </p:txBody>
        </p:sp>
        <p:sp>
          <p:nvSpPr>
            <p:cNvPr id="61" name="ee4p_icon_frame" hidden="1">
              <a:extLst>
                <a:ext uri="{FF2B5EF4-FFF2-40B4-BE49-F238E27FC236}">
                  <a16:creationId xmlns:a16="http://schemas.microsoft.com/office/drawing/2014/main" id="{4CDFE9C5-1F35-EBFB-1B10-BD9E369F159C}"/>
                </a:ext>
              </a:extLst>
            </p:cNvPr>
            <p:cNvSpPr/>
            <p:nvPr/>
          </p:nvSpPr>
          <p:spPr>
            <a:xfrm>
              <a:off x="3541014" y="4065394"/>
              <a:ext cx="292608" cy="292608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3" name="Pictogramme" descr="k_world.png">
              <a:extLst>
                <a:ext uri="{FF2B5EF4-FFF2-40B4-BE49-F238E27FC236}">
                  <a16:creationId xmlns:a16="http://schemas.microsoft.com/office/drawing/2014/main" id="{FD061966-D760-563D-75BC-F184D8076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33155" y="4065394"/>
              <a:ext cx="292608" cy="292608"/>
            </a:xfrm>
            <a:prstGeom prst="rect">
              <a:avLst/>
            </a:prstGeom>
          </p:spPr>
        </p:pic>
        <p:pic>
          <p:nvPicPr>
            <p:cNvPr id="64" name="Graphique 63">
              <a:extLst>
                <a:ext uri="{FF2B5EF4-FFF2-40B4-BE49-F238E27FC236}">
                  <a16:creationId xmlns:a16="http://schemas.microsoft.com/office/drawing/2014/main" id="{C17FAE85-EA61-F71D-BDDC-AF3A3E4DBB5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4944" y="4065394"/>
              <a:ext cx="292608" cy="292608"/>
            </a:xfrm>
            <a:prstGeom prst="rect">
              <a:avLst/>
            </a:prstGeom>
          </p:spPr>
        </p:pic>
        <p:sp>
          <p:nvSpPr>
            <p:cNvPr id="66" name="ee4p_icon_frame" hidden="1">
              <a:extLst>
                <a:ext uri="{FF2B5EF4-FFF2-40B4-BE49-F238E27FC236}">
                  <a16:creationId xmlns:a16="http://schemas.microsoft.com/office/drawing/2014/main" id="{FEBC6B81-00A6-4A27-7D9D-11931E02D164}"/>
                </a:ext>
              </a:extLst>
            </p:cNvPr>
            <p:cNvSpPr/>
            <p:nvPr/>
          </p:nvSpPr>
          <p:spPr>
            <a:xfrm>
              <a:off x="6387085" y="4065394"/>
              <a:ext cx="292608" cy="292608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8" name="Graphique 7">
            <a:extLst>
              <a:ext uri="{FF2B5EF4-FFF2-40B4-BE49-F238E27FC236}">
                <a16:creationId xmlns:a16="http://schemas.microsoft.com/office/drawing/2014/main" id="{9E05CD9F-8DE0-7239-96AD-3D90718E39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18102" y="4050384"/>
            <a:ext cx="381710" cy="381710"/>
          </a:xfrm>
          <a:prstGeom prst="rect">
            <a:avLst/>
          </a:prstGeom>
        </p:spPr>
      </p:pic>
      <p:pic>
        <p:nvPicPr>
          <p:cNvPr id="14" name="Graphique 13">
            <a:extLst>
              <a:ext uri="{FF2B5EF4-FFF2-40B4-BE49-F238E27FC236}">
                <a16:creationId xmlns:a16="http://schemas.microsoft.com/office/drawing/2014/main" id="{00D0C8DF-E0BC-FE58-840D-E0C82DA6AD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9832" y="4096929"/>
            <a:ext cx="306906" cy="30690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QUESTIONS ET RÉPONSES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06</a:t>
            </a:r>
          </a:p>
        </p:txBody>
      </p:sp>
      <p:sp>
        <p:nvSpPr>
          <p:cNvPr id="4" name="Texte"/>
          <p:cNvSpPr txBox="1"/>
          <p:nvPr/>
        </p:nvSpPr>
        <p:spPr>
          <a:xfrm>
            <a:off x="713232" y="3931920"/>
            <a:ext cx="512064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7AD1ED"/>
                </a:solidFill>
              </a:rPr>
              <a:t>CONTACT COMMUNICATION FINANCIÈRE</a:t>
            </a:r>
          </a:p>
          <a:p>
            <a:pPr algn="l">
              <a:spcAft>
                <a:spcPts val="400"/>
              </a:spcAft>
            </a:pPr>
            <a:r>
              <a:rPr sz="1500" b="1">
                <a:solidFill>
                  <a:srgbClr val="FFFFFF"/>
                </a:solidFill>
              </a:rPr>
              <a:t>M. Tarik Chaouni Benabdallah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FFFFFF"/>
                </a:solidFill>
              </a:rPr>
              <a:t>Directeur Financier &amp; Administratif Groupe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FFFFFF"/>
                </a:solidFill>
              </a:rPr>
              <a:t>tchaouni@t2s.group  ·  +212 522 592 828  ·  www.t2s.group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ANNEXE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MA" dirty="0"/>
              <a:t>COMPTE DE RÉSULTAT CONSOLIDÉ AU 30 JUIN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28</a:t>
            </a:fld>
            <a:endParaRPr lang="fr-FR"/>
          </a:p>
        </p:txBody>
      </p:sp>
      <p:graphicFrame>
        <p:nvGraphicFramePr>
          <p:cNvPr id="7" name="Tableau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799456"/>
              </p:ext>
            </p:extLst>
          </p:nvPr>
        </p:nvGraphicFramePr>
        <p:xfrm>
          <a:off x="468000" y="1764000"/>
          <a:ext cx="11247120" cy="438796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76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</a:rPr>
                        <a:t>En MDH</a:t>
                      </a:r>
                    </a:p>
                  </a:txBody>
                  <a:tcPr marL="73152" marR="73152" marT="27432" marB="27432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</a:rPr>
                        <a:t>S1 2025</a:t>
                      </a:r>
                    </a:p>
                  </a:txBody>
                  <a:tcPr marL="73152" marR="73152" marT="27432" marB="27432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</a:rPr>
                        <a:t>S1 2026</a:t>
                      </a:r>
                    </a:p>
                  </a:txBody>
                  <a:tcPr marL="73152" marR="73152" marT="27432" marB="27432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</a:rPr>
                        <a:t>Variation</a:t>
                      </a:r>
                    </a:p>
                  </a:txBody>
                  <a:tcPr marL="73152" marR="73152" marT="27432" marB="27432" anchor="ctr">
                    <a:solidFill>
                      <a:srgbClr val="0F52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F529C"/>
                          </a:solidFill>
                        </a:rPr>
                        <a:t>Chiffre d'affaires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1" i="0" u="none" strike="noStrike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774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978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26%</a:t>
                      </a:r>
                    </a:p>
                  </a:txBody>
                  <a:tcPr marL="0" marR="72000" marT="7200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 dirty="0" err="1">
                          <a:solidFill>
                            <a:srgbClr val="1A1A1A"/>
                          </a:solidFill>
                        </a:rPr>
                        <a:t>Autres</a:t>
                      </a:r>
                      <a:r>
                        <a:rPr sz="1200" b="0" dirty="0">
                          <a:solidFill>
                            <a:srgbClr val="1A1A1A"/>
                          </a:solidFill>
                        </a:rPr>
                        <a:t> </a:t>
                      </a:r>
                      <a:r>
                        <a:rPr sz="1200" b="0" dirty="0" err="1">
                          <a:solidFill>
                            <a:srgbClr val="1A1A1A"/>
                          </a:solidFill>
                        </a:rPr>
                        <a:t>produits</a:t>
                      </a:r>
                      <a:endParaRPr sz="1200" b="0" dirty="0">
                        <a:solidFill>
                          <a:srgbClr val="1A1A1A"/>
                        </a:solidFill>
                      </a:endParaRP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&gt;100%</a:t>
                      </a:r>
                      <a:r>
                        <a:rPr lang="fr-M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7200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 dirty="0" err="1">
                          <a:solidFill>
                            <a:srgbClr val="1A1A1A"/>
                          </a:solidFill>
                        </a:rPr>
                        <a:t>Coût</a:t>
                      </a:r>
                      <a:r>
                        <a:rPr sz="1200" b="0" dirty="0">
                          <a:solidFill>
                            <a:srgbClr val="1A1A1A"/>
                          </a:solidFill>
                        </a:rPr>
                        <a:t> des </a:t>
                      </a:r>
                      <a:r>
                        <a:rPr sz="1200" b="0" dirty="0" err="1">
                          <a:solidFill>
                            <a:srgbClr val="1A1A1A"/>
                          </a:solidFill>
                        </a:rPr>
                        <a:t>biens</a:t>
                      </a:r>
                      <a:r>
                        <a:rPr sz="1200" b="0" dirty="0">
                          <a:solidFill>
                            <a:srgbClr val="1A1A1A"/>
                          </a:solidFill>
                        </a:rPr>
                        <a:t> et services </a:t>
                      </a:r>
                      <a:r>
                        <a:rPr sz="1200" b="0" dirty="0" err="1">
                          <a:solidFill>
                            <a:srgbClr val="1A1A1A"/>
                          </a:solidFill>
                        </a:rPr>
                        <a:t>vendus</a:t>
                      </a:r>
                      <a:endParaRPr sz="1200" b="0" dirty="0">
                        <a:solidFill>
                          <a:srgbClr val="1A1A1A"/>
                        </a:solidFill>
                      </a:endParaRP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-466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-594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28%</a:t>
                      </a:r>
                    </a:p>
                  </a:txBody>
                  <a:tcPr marL="0" marR="72000" marT="7200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</a:rPr>
                        <a:t>Charges de personnel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-93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-98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6%</a:t>
                      </a:r>
                    </a:p>
                  </a:txBody>
                  <a:tcPr marL="0" marR="72000" marT="7200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</a:rPr>
                        <a:t>Autres charges opérationnelles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-45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-67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49%</a:t>
                      </a:r>
                    </a:p>
                  </a:txBody>
                  <a:tcPr marL="0" marR="72000" marT="7200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1" dirty="0">
                          <a:solidFill>
                            <a:srgbClr val="0F529C"/>
                          </a:solidFill>
                        </a:rPr>
                        <a:t>E</a:t>
                      </a:r>
                      <a:r>
                        <a:rPr lang="fr-FR" sz="1200" b="1" dirty="0" err="1">
                          <a:solidFill>
                            <a:srgbClr val="0F529C"/>
                          </a:solidFill>
                        </a:rPr>
                        <a:t>xcédent</a:t>
                      </a:r>
                      <a:r>
                        <a:rPr lang="fr-FR" sz="1200" b="1" dirty="0">
                          <a:solidFill>
                            <a:srgbClr val="0F529C"/>
                          </a:solidFill>
                        </a:rPr>
                        <a:t> brut d’exploitation</a:t>
                      </a:r>
                      <a:endParaRPr sz="1200" b="1" dirty="0">
                        <a:solidFill>
                          <a:srgbClr val="0F529C"/>
                        </a:solidFill>
                      </a:endParaRPr>
                    </a:p>
                  </a:txBody>
                  <a:tcPr marL="73152" marR="73152" marT="27432" marB="27432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171</a:t>
                      </a:r>
                    </a:p>
                  </a:txBody>
                  <a:tcPr marL="9525" marR="57150" marT="9525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243</a:t>
                      </a:r>
                    </a:p>
                  </a:txBody>
                  <a:tcPr marL="9525" marR="57150" marT="9525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42%</a:t>
                      </a:r>
                    </a:p>
                  </a:txBody>
                  <a:tcPr marL="0" marR="72000" marT="7200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 dirty="0" err="1">
                          <a:solidFill>
                            <a:srgbClr val="1A1A1A"/>
                          </a:solidFill>
                        </a:rPr>
                        <a:t>Dotations</a:t>
                      </a:r>
                      <a:r>
                        <a:rPr sz="1200" b="0" dirty="0">
                          <a:solidFill>
                            <a:srgbClr val="1A1A1A"/>
                          </a:solidFill>
                        </a:rPr>
                        <a:t> </a:t>
                      </a:r>
                      <a:r>
                        <a:rPr sz="1200" b="0" dirty="0" err="1">
                          <a:solidFill>
                            <a:srgbClr val="1A1A1A"/>
                          </a:solidFill>
                        </a:rPr>
                        <a:t>d'exploitation</a:t>
                      </a:r>
                      <a:endParaRPr sz="1200" b="0" dirty="0">
                        <a:solidFill>
                          <a:srgbClr val="1A1A1A"/>
                        </a:solidFill>
                      </a:endParaRP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-38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-43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13%</a:t>
                      </a:r>
                    </a:p>
                  </a:txBody>
                  <a:tcPr marL="0" marR="72000" marT="7200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1" dirty="0" err="1">
                          <a:solidFill>
                            <a:srgbClr val="0F529C"/>
                          </a:solidFill>
                        </a:rPr>
                        <a:t>Résul</a:t>
                      </a:r>
                      <a:r>
                        <a:rPr lang="fr-FR" sz="1200" b="1" dirty="0">
                          <a:solidFill>
                            <a:srgbClr val="0F529C"/>
                          </a:solidFill>
                        </a:rPr>
                        <a:t>tat d’exploitation</a:t>
                      </a:r>
                      <a:endParaRPr sz="1200" b="1" dirty="0">
                        <a:solidFill>
                          <a:srgbClr val="0F529C"/>
                        </a:solidFill>
                      </a:endParaRP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133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200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50%</a:t>
                      </a:r>
                    </a:p>
                  </a:txBody>
                  <a:tcPr marL="0" marR="72000" marT="7200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 dirty="0">
                          <a:solidFill>
                            <a:srgbClr val="1A1A1A"/>
                          </a:solidFill>
                        </a:rPr>
                        <a:t>Résultat financier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-30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-49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63%</a:t>
                      </a:r>
                      <a:endParaRPr lang="fr-M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7200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lang="fr-FR" sz="1200" b="0" dirty="0">
                          <a:solidFill>
                            <a:srgbClr val="1A1A1A"/>
                          </a:solidFill>
                        </a:rPr>
                        <a:t>Résultat non courant</a:t>
                      </a:r>
                      <a:endParaRPr sz="1200" b="0" dirty="0">
                        <a:solidFill>
                          <a:srgbClr val="1A1A1A"/>
                        </a:solidFill>
                      </a:endParaRP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84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r-M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-93%</a:t>
                      </a:r>
                      <a:endParaRPr lang="fr-M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7200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36293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 dirty="0" err="1">
                          <a:solidFill>
                            <a:srgbClr val="1A1A1A"/>
                          </a:solidFill>
                        </a:rPr>
                        <a:t>Impôts</a:t>
                      </a:r>
                      <a:r>
                        <a:rPr sz="1200" b="0" dirty="0">
                          <a:solidFill>
                            <a:srgbClr val="1A1A1A"/>
                          </a:solidFill>
                        </a:rPr>
                        <a:t> sur les </a:t>
                      </a:r>
                      <a:r>
                        <a:rPr sz="1200" b="0" dirty="0" err="1">
                          <a:solidFill>
                            <a:srgbClr val="1A1A1A"/>
                          </a:solidFill>
                        </a:rPr>
                        <a:t>résultats</a:t>
                      </a:r>
                      <a:endParaRPr sz="1200" b="0" dirty="0">
                        <a:solidFill>
                          <a:srgbClr val="1A1A1A"/>
                        </a:solidFill>
                      </a:endParaRP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-73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-66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fr-MA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-10%</a:t>
                      </a:r>
                    </a:p>
                  </a:txBody>
                  <a:tcPr marL="0" marR="72000" marT="7200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</a:rPr>
                        <a:t>Intérêts minoritaires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-4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–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fr-MA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-100% </a:t>
                      </a:r>
                    </a:p>
                  </a:txBody>
                  <a:tcPr marL="0" marR="72000" marT="7200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1" dirty="0">
                          <a:solidFill>
                            <a:srgbClr val="0F529C"/>
                          </a:solidFill>
                        </a:rPr>
                        <a:t>Résultat net part du Groupe</a:t>
                      </a:r>
                    </a:p>
                  </a:txBody>
                  <a:tcPr marL="73152" marR="73152" marT="27432" marB="27432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1" i="0" u="none" strike="noStrike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109</a:t>
                      </a:r>
                    </a:p>
                  </a:txBody>
                  <a:tcPr marL="9525" marR="57150" marT="9525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1" i="0" u="none" strike="noStrike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91</a:t>
                      </a:r>
                    </a:p>
                  </a:txBody>
                  <a:tcPr marL="9525" marR="57150" marT="9525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fr-MA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-16%</a:t>
                      </a:r>
                    </a:p>
                  </a:txBody>
                  <a:tcPr marL="0" marR="72000" marT="7200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/>
              <a:t>ANNEXE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MA" dirty="0"/>
              <a:t>BILAN CONSOLIDÉ AU 30 JUIN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fr-FR"/>
              <a:t>29</a:t>
            </a:fld>
            <a:endParaRPr lang="fr-FR"/>
          </a:p>
        </p:txBody>
      </p:sp>
      <p:sp>
        <p:nvSpPr>
          <p:cNvPr id="7" name="Texte"/>
          <p:cNvSpPr txBox="1"/>
          <p:nvPr/>
        </p:nvSpPr>
        <p:spPr>
          <a:xfrm>
            <a:off x="466344" y="16459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0F529C"/>
                </a:solidFill>
              </a:rPr>
              <a:t>Actif</a:t>
            </a:r>
          </a:p>
        </p:txBody>
      </p:sp>
      <p:graphicFrame>
        <p:nvGraphicFramePr>
          <p:cNvPr id="8" name="Bilan actif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924651"/>
              </p:ext>
            </p:extLst>
          </p:nvPr>
        </p:nvGraphicFramePr>
        <p:xfrm>
          <a:off x="466344" y="1938527"/>
          <a:ext cx="5486400" cy="420623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47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lang="fr-FR" sz="850" b="1" i="0" dirty="0">
                          <a:solidFill>
                            <a:srgbClr val="FFFFFF"/>
                          </a:solidFill>
                        </a:rPr>
                        <a:t>En MDH</a:t>
                      </a:r>
                      <a:endParaRPr sz="850" b="1" i="0" dirty="0">
                        <a:solidFill>
                          <a:srgbClr val="FFFFFF"/>
                        </a:solidFill>
                      </a:endParaRPr>
                    </a:p>
                  </a:txBody>
                  <a:tcPr marL="54864" marR="54864" marT="0" marB="0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FFFFFF"/>
                          </a:solidFill>
                        </a:rPr>
                        <a:t>30/06/2026</a:t>
                      </a:r>
                    </a:p>
                  </a:txBody>
                  <a:tcPr marL="54864" marR="54864" marT="0" marB="0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FFFFFF"/>
                          </a:solidFill>
                        </a:rPr>
                        <a:t>31/12/2025</a:t>
                      </a:r>
                    </a:p>
                  </a:txBody>
                  <a:tcPr marL="54864" marR="54864" marT="0" marB="0" anchor="ctr">
                    <a:solidFill>
                      <a:srgbClr val="0F52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Écart d'acquisition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1 051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1 051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Immobilisations incorporelles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2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Immobilisations corporelles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157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153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1">
                          <a:solidFill>
                            <a:srgbClr val="1A1A1A"/>
                          </a:solidFill>
                        </a:rPr>
                        <a:t>Biens d'équipements loués</a:t>
                      </a:r>
                    </a:p>
                  </a:txBody>
                  <a:tcPr marL="201168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1" dirty="0">
                          <a:solidFill>
                            <a:srgbClr val="1A1A1A"/>
                          </a:solidFill>
                        </a:rPr>
                        <a:t> 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1">
                          <a:solidFill>
                            <a:srgbClr val="1A1A1A"/>
                          </a:solidFill>
                        </a:rPr>
                        <a:t>45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1">
                          <a:solidFill>
                            <a:srgbClr val="1A1A1A"/>
                          </a:solidFill>
                        </a:rPr>
                        <a:t>Autres immobilisations corporelles</a:t>
                      </a:r>
                    </a:p>
                  </a:txBody>
                  <a:tcPr marL="201168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1" dirty="0">
                          <a:solidFill>
                            <a:srgbClr val="1A1A1A"/>
                          </a:solidFill>
                        </a:rPr>
                        <a:t> 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1">
                          <a:solidFill>
                            <a:srgbClr val="1A1A1A"/>
                          </a:solidFill>
                        </a:rPr>
                        <a:t>108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Immobilisations financières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9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8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Actif immobilisé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1 218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1 214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Autres actifs non courants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 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-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Impôts différés actif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27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20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des autres actifs non courants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27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20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actif non courant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1 246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1 234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Stocks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297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408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Clients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1 401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1 055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Autres créances et comptes de régularisation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150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95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Autres actifs financiers courants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45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-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Actifs d'exploitation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1 893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1A1A1A"/>
                          </a:solidFill>
                        </a:rPr>
                        <a:t>1 558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Titres de placement et autres instruments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13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120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 dirty="0" err="1">
                          <a:solidFill>
                            <a:srgbClr val="1A1A1A"/>
                          </a:solidFill>
                        </a:rPr>
                        <a:t>Trésorerie</a:t>
                      </a: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 </a:t>
                      </a:r>
                      <a:r>
                        <a:rPr sz="850" b="0" i="0" dirty="0" err="1">
                          <a:solidFill>
                            <a:srgbClr val="1A1A1A"/>
                          </a:solidFill>
                        </a:rPr>
                        <a:t>actif</a:t>
                      </a:r>
                      <a:endParaRPr sz="850" b="0" i="0" dirty="0">
                        <a:solidFill>
                          <a:srgbClr val="1A1A1A"/>
                        </a:solidFill>
                      </a:endParaRP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32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360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des actifs courants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1 937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2 037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actif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3 183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3 271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Texte"/>
          <p:cNvSpPr txBox="1"/>
          <p:nvPr/>
        </p:nvSpPr>
        <p:spPr>
          <a:xfrm>
            <a:off x="6227064" y="16459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0F529C"/>
                </a:solidFill>
              </a:rPr>
              <a:t>Passif</a:t>
            </a:r>
          </a:p>
        </p:txBody>
      </p:sp>
      <p:graphicFrame>
        <p:nvGraphicFramePr>
          <p:cNvPr id="10" name="Bilan passif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853910"/>
              </p:ext>
            </p:extLst>
          </p:nvPr>
        </p:nvGraphicFramePr>
        <p:xfrm>
          <a:off x="6227064" y="1938528"/>
          <a:ext cx="5486400" cy="42062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47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lang="fr-FR" sz="850" b="1" i="0" dirty="0">
                          <a:solidFill>
                            <a:srgbClr val="FFFFFF"/>
                          </a:solidFill>
                        </a:rPr>
                        <a:t>En MDH</a:t>
                      </a:r>
                      <a:endParaRPr sz="850" b="1" i="0" dirty="0">
                        <a:solidFill>
                          <a:srgbClr val="FFFFFF"/>
                        </a:solidFill>
                      </a:endParaRPr>
                    </a:p>
                  </a:txBody>
                  <a:tcPr marL="54864" marR="54864" marT="0" marB="0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FFFFFF"/>
                          </a:solidFill>
                        </a:rPr>
                        <a:t>30/06/2026</a:t>
                      </a:r>
                    </a:p>
                  </a:txBody>
                  <a:tcPr marL="54864" marR="54864" marT="0" marB="0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FFFFFF"/>
                          </a:solidFill>
                        </a:rPr>
                        <a:t>31/12/2025</a:t>
                      </a:r>
                    </a:p>
                  </a:txBody>
                  <a:tcPr marL="54864" marR="54864" marT="0" marB="0" anchor="ctr">
                    <a:solidFill>
                      <a:srgbClr val="0F52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Capital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1 011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927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Prime d'émission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Réserves consolidées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322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271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Résultat consolidé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91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205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Écart de réévaluation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 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 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capitaux propres part du Groupe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1 431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1 410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Minoritaires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-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32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capitaux propres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1 431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1 442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Dettes de financement à plus d'un an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385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481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Autres passifs non courants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46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40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Provision non courante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14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Impôts différés passif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40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35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des passifs non courants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1 915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2 010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Fournisseurs et comptes rattachés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506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698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Dettes de financement à moins d'un an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19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Autres dettes et comptes de régularisation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366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382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Provision courante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(0)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8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Autres passifs financiers courants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-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 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Dettes d'exploitation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891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1A1A1A"/>
                          </a:solidFill>
                        </a:rPr>
                        <a:t>1 104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Trésorerie et équivalents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377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157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des passifs courants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1 268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1 261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passif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3 183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3 271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  <p:tag name="THINKCELLPRESENTATIONDONOTDELETE" val="&lt;?xml version=&quot;1.0&quot; encoding=&quot;UTF-16&quot; standalone=&quot;yes&quot;?&gt;&lt;root reqver=&quot;32687&quot;&gt;&lt;version val=&quot;38780&quot;/&gt;&lt;CPresentation id=&quot;1&quot;&gt;&lt;m_precDefaultOrdinal&gt;&lt;m_yearfmt&gt;&lt;begin val=&quot;0&quot;/&gt;&lt;end val=&quot;4&quot;/&gt;&lt;/m_yearfmt&gt;&lt;/m_precDefaultOrdinal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1&quot;&gt;&lt;elem m_fUsage=&quot;1.00000000000000000000E+00&quot;&gt;&lt;m_msothmcolidx val=&quot;0&quot;/&gt;&lt;m_rgb r=&quot;FF&quot; g=&quot;00&quot; b=&quot;00&quot;/&gt;&lt;/elem&gt;&lt;/m_vecMRU&gt;&lt;/m_mruColor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T2S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F529C"/>
      </a:accent1>
      <a:accent2>
        <a:srgbClr val="24B2E0"/>
      </a:accent2>
      <a:accent3>
        <a:srgbClr val="7AD1ED"/>
      </a:accent3>
      <a:accent4>
        <a:srgbClr val="9B9C9C"/>
      </a:accent4>
      <a:accent5>
        <a:srgbClr val="57D4F1"/>
      </a:accent5>
      <a:accent6>
        <a:srgbClr val="5B6F81"/>
      </a:accent6>
      <a:hlink>
        <a:srgbClr val="467886"/>
      </a:hlink>
      <a:folHlink>
        <a:srgbClr val="96607D"/>
      </a:folHlink>
    </a:clrScheme>
    <a:fontScheme name="Personnalisé 1">
      <a:majorFont>
        <a:latin typeface="Aptos Black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F529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613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171102B-1EE5-4252-9981-56A88610F093}">
  <we:reference id="WA200010725" version="1.0.0.1" store="Omex" storeType="OMEX"/>
  <we:alternateReferences>
    <we:reference id="WA200010725" version="1.0.0.1" store="WA200010725" storeType="OMEX"/>
  </we:alternateReferences>
  <we:properties>
    <we:property name="claude.fileId" value="&quot;8c08b88a-d889-4ed7-a80c-a7b086074d73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roupe xmlns="c1ec628e-0fb4-48c4-bb72-f2bda66ee08d">
      <UserInfo>
        <DisplayName/>
        <AccountId xsi:nil="true"/>
        <AccountType/>
      </UserInfo>
    </Groupe>
    <lcf76f155ced4ddcb4097134ff3c332f xmlns="c1ec628e-0fb4-48c4-bb72-f2bda66ee08d">
      <Terms xmlns="http://schemas.microsoft.com/office/infopath/2007/PartnerControls"/>
    </lcf76f155ced4ddcb4097134ff3c332f>
    <TaxCatchAll xmlns="6808879e-e635-4557-8461-f8f1d215758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5300838AB93745BB2A77636A63845D" ma:contentTypeVersion="18" ma:contentTypeDescription="Crée un document." ma:contentTypeScope="" ma:versionID="727214f048c8e094c8789770083203c1">
  <xsd:schema xmlns:xsd="http://www.w3.org/2001/XMLSchema" xmlns:xs="http://www.w3.org/2001/XMLSchema" xmlns:p="http://schemas.microsoft.com/office/2006/metadata/properties" xmlns:ns2="6808879e-e635-4557-8461-f8f1d2157584" xmlns:ns3="c1ec628e-0fb4-48c4-bb72-f2bda66ee08d" targetNamespace="http://schemas.microsoft.com/office/2006/metadata/properties" ma:root="true" ma:fieldsID="a939c3b92d17bbf94fa0ef5d9698a1c5" ns2:_="" ns3:_="">
    <xsd:import namespace="6808879e-e635-4557-8461-f8f1d2157584"/>
    <xsd:import namespace="c1ec628e-0fb4-48c4-bb72-f2bda66ee08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Location" minOccurs="0"/>
                <xsd:element ref="ns3:Groupe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08879e-e635-4557-8461-f8f1d215758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d8874faa-bf2b-4180-a4a1-1a52c3b2ada6}" ma:internalName="TaxCatchAll" ma:showField="CatchAllData" ma:web="6808879e-e635-4557-8461-f8f1d21575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ec628e-0fb4-48c4-bb72-f2bda66ee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ee807250-55b1-4dce-82c9-72ebfd62fa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Groupe" ma:index="21" nillable="true" ma:displayName="Groupe" ma:format="Dropdown" ma:list="UserInfo" ma:SharePointGroup="0" ma:internalName="Group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6F567A-D08E-4060-AEED-EFB23D136854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c1ec628e-0fb4-48c4-bb72-f2bda66ee08d"/>
    <ds:schemaRef ds:uri="http://schemas.microsoft.com/office/infopath/2007/PartnerControls"/>
    <ds:schemaRef ds:uri="http://schemas.openxmlformats.org/package/2006/metadata/core-properties"/>
    <ds:schemaRef ds:uri="6808879e-e635-4557-8461-f8f1d2157584"/>
  </ds:schemaRefs>
</ds:datastoreItem>
</file>

<file path=customXml/itemProps2.xml><?xml version="1.0" encoding="utf-8"?>
<ds:datastoreItem xmlns:ds="http://schemas.openxmlformats.org/officeDocument/2006/customXml" ds:itemID="{F7F8E71D-7AA1-4D8B-B589-A1837C2192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08879e-e635-4557-8461-f8f1d2157584"/>
    <ds:schemaRef ds:uri="c1ec628e-0fb4-48c4-bb72-f2bda66ee0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879586-D364-42B2-8B87-315C542935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1888</TotalTime>
  <Words>2759</Words>
  <Application>Microsoft Macintosh PowerPoint</Application>
  <PresentationFormat>Grand écran</PresentationFormat>
  <Paragraphs>580</Paragraphs>
  <Slides>30</Slides>
  <Notes>25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7" baseType="lpstr">
      <vt:lpstr>Aptos Black</vt:lpstr>
      <vt:lpstr>Courier New</vt:lpstr>
      <vt:lpstr>Aptos</vt:lpstr>
      <vt:lpstr>Raleway</vt:lpstr>
      <vt:lpstr>Arial</vt:lpstr>
      <vt:lpstr>Office Theme</vt:lpstr>
      <vt:lpstr>Diapositive thinkcell</vt:lpstr>
      <vt:lpstr>CONFÉRENCE INVESTISSEURS</vt:lpstr>
      <vt:lpstr>SOMMAIRE</vt:lpstr>
      <vt:lpstr>T2S GROUP EN BREF</vt:lpstr>
      <vt:lpstr>T2S GROUP EN BREF</vt:lpstr>
      <vt:lpstr>T2S GROUP EN BREF</vt:lpstr>
      <vt:lpstr>T2S GROUP EN BREF</vt:lpstr>
      <vt:lpstr>T2S GROUP EN BREF</vt:lpstr>
      <vt:lpstr>T2S GROUP EN BREF</vt:lpstr>
      <vt:lpstr>CHIFFRES CLÉS</vt:lpstr>
      <vt:lpstr>LES TEMPS FORTS DU PREMIER SEMESTRE 2026 </vt:lpstr>
      <vt:lpstr>FAITS MARQUANTS</vt:lpstr>
      <vt:lpstr>INTRODUCTION EN BOURSE</vt:lpstr>
      <vt:lpstr>PERFORMANCE FINANCIÈRE</vt:lpstr>
      <vt:lpstr>ANALYSE DES RÉSULTATS</vt:lpstr>
      <vt:lpstr>ANALYSE DES RÉSULTATS</vt:lpstr>
      <vt:lpstr>ANALYSE DES RÉSULTATS</vt:lpstr>
      <vt:lpstr>SERVICES</vt:lpstr>
      <vt:lpstr>ANALYSE DES RÉSULTATS</vt:lpstr>
      <vt:lpstr>ANALYSE DES RÉSULTATS</vt:lpstr>
      <vt:lpstr>ANALYSE DES RÉSULTATS</vt:lpstr>
      <vt:lpstr>STRUCTURE FINANCIÈRE</vt:lpstr>
      <vt:lpstr>STRUCTURE FINANCIÈRE</vt:lpstr>
      <vt:lpstr>STRUCTURE FINANCIÈRE</vt:lpstr>
      <vt:lpstr>STRUCTURE FINANCIÈRE</vt:lpstr>
      <vt:lpstr>PERSPECTIVES</vt:lpstr>
      <vt:lpstr>PERSPECTIVES</vt:lpstr>
      <vt:lpstr>QUESTIONS ET RÉPONSES</vt:lpstr>
      <vt:lpstr>ANNEXE</vt:lpstr>
      <vt:lpstr>ANNEXE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T2S Group – Conférence investisseurs S1 2026</dc:title>
  <dc:subject/>
  <dc:creator>Chaima Sadki</dc:creator>
  <cp:keywords/>
  <dc:description/>
  <cp:lastModifiedBy>f 20636</cp:lastModifiedBy>
  <cp:revision>101</cp:revision>
  <dcterms:created xsi:type="dcterms:W3CDTF">2026-09-07T16:19:21Z</dcterms:created>
  <dcterms:modified xsi:type="dcterms:W3CDTF">2026-10-07T22:14:40Z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0x010100955300838AB93745BB2A77636A63845D</vt:lpwstr>
  </property>
  <property fmtid="{D5CDD505-2E9C-101B-9397-08002B2CF9AE}" pid="3" name="MediaServiceImageTags">
    <vt:lpwstr/>
  </property>
</Properties>
</file>